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61" r:id="rId5"/>
    <p:sldId id="262" r:id="rId6"/>
    <p:sldId id="264" r:id="rId7"/>
    <p:sldId id="266" r:id="rId8"/>
    <p:sldId id="265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1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622608"/>
      </p:ext>
    </p:extLst>
  </p:cSld>
  <p:clrMapOvr>
    <a:masterClrMapping/>
  </p:clrMapOvr>
  <p:transition spd="slow" advClick="0" advTm="15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121962"/>
      </p:ext>
    </p:extLst>
  </p:cSld>
  <p:clrMapOvr>
    <a:masterClrMapping/>
  </p:clrMapOvr>
  <p:transition spd="slow" advClick="0" advTm="15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19240"/>
      </p:ext>
    </p:extLst>
  </p:cSld>
  <p:clrMapOvr>
    <a:masterClrMapping/>
  </p:clrMapOvr>
  <p:transition spd="slow" advClick="0" advTm="15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395796"/>
      </p:ext>
    </p:extLst>
  </p:cSld>
  <p:clrMapOvr>
    <a:masterClrMapping/>
  </p:clrMapOvr>
  <p:transition spd="slow" advClick="0" advTm="15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79472"/>
      </p:ext>
    </p:extLst>
  </p:cSld>
  <p:clrMapOvr>
    <a:masterClrMapping/>
  </p:clrMapOvr>
  <p:transition spd="slow" advClick="0" advTm="15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68117"/>
      </p:ext>
    </p:extLst>
  </p:cSld>
  <p:clrMapOvr>
    <a:masterClrMapping/>
  </p:clrMapOvr>
  <p:transition spd="slow" advClick="0" advTm="15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77568"/>
      </p:ext>
    </p:extLst>
  </p:cSld>
  <p:clrMapOvr>
    <a:masterClrMapping/>
  </p:clrMapOvr>
  <p:transition spd="slow" advClick="0" advTm="15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228897"/>
      </p:ext>
    </p:extLst>
  </p:cSld>
  <p:clrMapOvr>
    <a:masterClrMapping/>
  </p:clrMapOvr>
  <p:transition spd="slow" advClick="0" advTm="15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65724"/>
      </p:ext>
    </p:extLst>
  </p:cSld>
  <p:clrMapOvr>
    <a:masterClrMapping/>
  </p:clrMapOvr>
  <p:transition spd="slow" advClick="0" advTm="15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112857"/>
      </p:ext>
    </p:extLst>
  </p:cSld>
  <p:clrMapOvr>
    <a:masterClrMapping/>
  </p:clrMapOvr>
  <p:transition spd="slow" advClick="0" advTm="15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146174"/>
      </p:ext>
    </p:extLst>
  </p:cSld>
  <p:clrMapOvr>
    <a:masterClrMapping/>
  </p:clrMapOvr>
  <p:transition spd="slow" advClick="0" advTm="15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4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32378-3F5C-4719-9B7E-F555ACE9E6E5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A7A8-3328-4213-9AD2-ABC8BD78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2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5000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952327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САД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990099"/>
                </a:solidFill>
              </a:rPr>
              <a:t>Сад — территория с посаженными человеком плодовыми деревьями и кустарниками. </a:t>
            </a:r>
          </a:p>
          <a:p>
            <a:endParaRPr lang="ru-RU" sz="4000" b="1" dirty="0"/>
          </a:p>
        </p:txBody>
      </p:sp>
      <p:pic>
        <p:nvPicPr>
          <p:cNvPr id="1026" name="Picture 2" descr="C:\Users\hp\Desktop\i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64296" cy="177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i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14871" y="-200740"/>
            <a:ext cx="1800200" cy="286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173532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788" y="1700808"/>
            <a:ext cx="792088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1</a:t>
            </a:r>
            <a:r>
              <a:rPr lang="ru-RU" sz="3600" b="1" dirty="0" smtClean="0">
                <a:solidFill>
                  <a:srgbClr val="0070C0"/>
                </a:solidFill>
              </a:rPr>
              <a:t>. Знакомство с названиями фруктов  и фруктовых деревьев по-                     </a:t>
            </a:r>
            <a:r>
              <a:rPr lang="ru-RU" sz="3600" b="1" dirty="0" err="1" smtClean="0">
                <a:solidFill>
                  <a:srgbClr val="0070C0"/>
                </a:solidFill>
              </a:rPr>
              <a:t>эрзянски</a:t>
            </a:r>
            <a:r>
              <a:rPr lang="ru-RU" sz="3600" b="1" dirty="0" smtClean="0">
                <a:solidFill>
                  <a:srgbClr val="0070C0"/>
                </a:solidFill>
              </a:rPr>
              <a:t>. </a:t>
            </a:r>
          </a:p>
          <a:p>
            <a:r>
              <a:rPr lang="ru-RU" dirty="0"/>
              <a:t> </a:t>
            </a:r>
            <a:r>
              <a:rPr lang="ru-RU" dirty="0" smtClean="0"/>
              <a:t>    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2. </a:t>
            </a:r>
            <a:r>
              <a:rPr lang="ru-RU" sz="3200" b="1" dirty="0" smtClean="0">
                <a:solidFill>
                  <a:srgbClr val="FF0000"/>
                </a:solidFill>
              </a:rPr>
              <a:t>Развитие эрзянской речи.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990099"/>
                </a:solidFill>
              </a:rPr>
              <a:t>3. </a:t>
            </a:r>
            <a:r>
              <a:rPr lang="ru-RU" sz="3200" b="1" dirty="0" smtClean="0">
                <a:solidFill>
                  <a:srgbClr val="990099"/>
                </a:solidFill>
              </a:rPr>
              <a:t>Воспитание чувства любви к родному краю, к природе родного края.</a:t>
            </a:r>
          </a:p>
          <a:p>
            <a:r>
              <a:rPr lang="ru-RU" sz="2000" b="1" dirty="0">
                <a:solidFill>
                  <a:srgbClr val="990099"/>
                </a:solidFill>
              </a:rPr>
              <a:t> </a:t>
            </a:r>
            <a:r>
              <a:rPr lang="ru-RU" sz="2000" b="1" dirty="0" smtClean="0">
                <a:solidFill>
                  <a:srgbClr val="990099"/>
                </a:solidFill>
              </a:rPr>
              <a:t>   </a:t>
            </a:r>
            <a:endParaRPr lang="ru-RU" sz="2000" b="1" dirty="0">
              <a:solidFill>
                <a:srgbClr val="99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692696"/>
            <a:ext cx="36415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Задачи урока: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10828"/>
      </p:ext>
    </p:extLst>
  </p:cSld>
  <p:clrMapOvr>
    <a:masterClrMapping/>
  </p:clrMapOvr>
  <p:transition spd="slow" advClick="0" advTm="30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88640"/>
            <a:ext cx="41024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Дары сада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140" descr="SL3806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35" y="1412776"/>
            <a:ext cx="3511794" cy="289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206" descr="сливак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77"/>
          <a:stretch>
            <a:fillRect/>
          </a:stretch>
        </p:blipFill>
        <p:spPr bwMode="auto">
          <a:xfrm>
            <a:off x="4427984" y="3717032"/>
            <a:ext cx="385086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410028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331236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Desktop\i 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75698"/>
            <a:ext cx="2736304" cy="21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149080"/>
            <a:ext cx="44641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Яблоко-</a:t>
            </a:r>
            <a:r>
              <a:rPr lang="ru-RU" sz="5400" b="1" dirty="0" err="1" smtClean="0">
                <a:solidFill>
                  <a:srgbClr val="FF0000"/>
                </a:solidFill>
              </a:rPr>
              <a:t>умарь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42442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i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08103" y="2996952"/>
            <a:ext cx="2947353" cy="220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esktop\i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60040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44008" y="980728"/>
            <a:ext cx="2477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Груша-дуля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060069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i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30243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p\Desktop\i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12976"/>
            <a:ext cx="3096344" cy="243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1916832"/>
            <a:ext cx="3806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Слива-сливка</a:t>
            </a:r>
            <a:endParaRPr lang="ru-RU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22276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476672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/>
              <a:t>Пиже</a:t>
            </a:r>
            <a:r>
              <a:rPr lang="ru-RU" sz="4800" b="1" dirty="0"/>
              <a:t>-зеленый (-</a:t>
            </a:r>
            <a:r>
              <a:rPr lang="ru-RU" sz="4800" b="1" dirty="0" err="1"/>
              <a:t>ая</a:t>
            </a:r>
            <a:r>
              <a:rPr lang="ru-RU" sz="4800" b="1" dirty="0"/>
              <a:t>, -</a:t>
            </a:r>
            <a:r>
              <a:rPr lang="ru-RU" sz="4800" b="1" dirty="0" err="1"/>
              <a:t>ое</a:t>
            </a:r>
            <a:r>
              <a:rPr lang="ru-RU" sz="4800" b="1" dirty="0"/>
              <a:t>)</a:t>
            </a:r>
          </a:p>
          <a:p>
            <a:r>
              <a:rPr lang="ru-RU" sz="4800" b="1" dirty="0" err="1"/>
              <a:t>Якстере</a:t>
            </a:r>
            <a:r>
              <a:rPr lang="ru-RU" sz="4800" b="1" dirty="0"/>
              <a:t>-красный (-</a:t>
            </a:r>
            <a:r>
              <a:rPr lang="ru-RU" sz="4800" b="1" dirty="0" err="1"/>
              <a:t>ая</a:t>
            </a:r>
            <a:r>
              <a:rPr lang="ru-RU" sz="4800" b="1" dirty="0"/>
              <a:t>, -</a:t>
            </a:r>
            <a:r>
              <a:rPr lang="ru-RU" sz="4800" b="1" dirty="0" err="1"/>
              <a:t>ое</a:t>
            </a:r>
            <a:r>
              <a:rPr lang="ru-RU" sz="4800" b="1" dirty="0"/>
              <a:t>)</a:t>
            </a:r>
          </a:p>
          <a:p>
            <a:r>
              <a:rPr lang="ru-RU" sz="4800" b="1" dirty="0" err="1"/>
              <a:t>Тантей</a:t>
            </a:r>
            <a:r>
              <a:rPr lang="ru-RU" sz="4800" b="1" dirty="0"/>
              <a:t>-вкусный (-</a:t>
            </a:r>
            <a:r>
              <a:rPr lang="ru-RU" sz="4800" b="1" dirty="0" err="1"/>
              <a:t>ая</a:t>
            </a:r>
            <a:r>
              <a:rPr lang="ru-RU" sz="4800" b="1" dirty="0"/>
              <a:t>, -</a:t>
            </a:r>
            <a:r>
              <a:rPr lang="ru-RU" sz="4800" b="1" dirty="0" err="1"/>
              <a:t>ое</a:t>
            </a:r>
            <a:r>
              <a:rPr lang="ru-RU" sz="4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168785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Запишите новые слова в словарь: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908720"/>
            <a:ext cx="8416489" cy="5949280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Макст</a:t>
            </a:r>
            <a:r>
              <a:rPr lang="ru-RU" sz="3600" b="1" dirty="0" smtClean="0"/>
              <a:t>-дай</a:t>
            </a:r>
          </a:p>
          <a:p>
            <a:r>
              <a:rPr lang="ru-RU" sz="3600" b="1" dirty="0" err="1" smtClean="0"/>
              <a:t>Умарь</a:t>
            </a:r>
            <a:r>
              <a:rPr lang="ru-RU" sz="3600" b="1" dirty="0" smtClean="0"/>
              <a:t>-яблоко</a:t>
            </a:r>
          </a:p>
          <a:p>
            <a:r>
              <a:rPr lang="ru-RU" sz="3600" b="1" dirty="0" err="1" smtClean="0"/>
              <a:t>Умарьпире</a:t>
            </a:r>
            <a:r>
              <a:rPr lang="ru-RU" sz="3600" b="1" dirty="0" smtClean="0"/>
              <a:t>-сад</a:t>
            </a:r>
          </a:p>
          <a:p>
            <a:r>
              <a:rPr lang="ru-RU" sz="3600" b="1" dirty="0" err="1" smtClean="0"/>
              <a:t>Кенеремс</a:t>
            </a:r>
            <a:r>
              <a:rPr lang="ru-RU" sz="3600" b="1" dirty="0" smtClean="0"/>
              <a:t>-созреть</a:t>
            </a:r>
          </a:p>
          <a:p>
            <a:r>
              <a:rPr lang="ru-RU" sz="3600" b="1" dirty="0" err="1" smtClean="0"/>
              <a:t>Умарина</a:t>
            </a:r>
            <a:r>
              <a:rPr lang="ru-RU" sz="3600" b="1" dirty="0" smtClean="0"/>
              <a:t>-яблоня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80805421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1714500"/>
            <a:ext cx="5857875" cy="40322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ru-RU" b="1" dirty="0" smtClean="0">
                <a:solidFill>
                  <a:srgbClr val="0000CC"/>
                </a:solidFill>
              </a:rPr>
              <a:t>Сегодня на уроке :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ru-RU" b="1" dirty="0" smtClean="0">
                <a:solidFill>
                  <a:srgbClr val="0000CC"/>
                </a:solidFill>
              </a:rPr>
              <a:t>   я повторил (а)…</a:t>
            </a:r>
            <a:br>
              <a:rPr lang="ru-RU" b="1" dirty="0" smtClean="0">
                <a:solidFill>
                  <a:srgbClr val="0000CC"/>
                </a:solidFill>
              </a:rPr>
            </a:br>
            <a:r>
              <a:rPr lang="ru-RU" b="1" dirty="0" smtClean="0">
                <a:solidFill>
                  <a:srgbClr val="0000CC"/>
                </a:solidFill>
              </a:rPr>
              <a:t>я узнал (а)…</a:t>
            </a:r>
            <a:br>
              <a:rPr lang="ru-RU" b="1" dirty="0" smtClean="0">
                <a:solidFill>
                  <a:srgbClr val="0000CC"/>
                </a:solidFill>
              </a:rPr>
            </a:br>
            <a:r>
              <a:rPr lang="ru-RU" b="1" dirty="0" smtClean="0">
                <a:solidFill>
                  <a:srgbClr val="0000CC"/>
                </a:solidFill>
              </a:rPr>
              <a:t>мне было интересно…</a:t>
            </a:r>
            <a:br>
              <a:rPr lang="ru-RU" b="1" dirty="0" smtClean="0">
                <a:solidFill>
                  <a:srgbClr val="0000CC"/>
                </a:solidFill>
              </a:rPr>
            </a:br>
            <a:r>
              <a:rPr lang="ru-RU" b="1" dirty="0" smtClean="0">
                <a:solidFill>
                  <a:srgbClr val="0000CC"/>
                </a:solidFill>
              </a:rPr>
              <a:t>мне было трудно …</a:t>
            </a:r>
          </a:p>
          <a:p>
            <a:pPr eaLnBrk="1" hangingPunct="1">
              <a:defRPr/>
            </a:pPr>
            <a:endParaRPr lang="ru-RU" b="1" dirty="0" smtClean="0">
              <a:solidFill>
                <a:srgbClr val="0000CC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14414" y="428604"/>
            <a:ext cx="5572164" cy="642942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2370326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87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Запишите новые слова в словарь:</vt:lpstr>
      <vt:lpstr>Рефлексия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САД</dc:title>
  <dc:creator>hp</dc:creator>
  <cp:lastModifiedBy>hp</cp:lastModifiedBy>
  <cp:revision>17</cp:revision>
  <dcterms:created xsi:type="dcterms:W3CDTF">2014-11-11T12:48:27Z</dcterms:created>
  <dcterms:modified xsi:type="dcterms:W3CDTF">2015-10-13T18:43:26Z</dcterms:modified>
</cp:coreProperties>
</file>