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61" r:id="rId3"/>
    <p:sldId id="262" r:id="rId4"/>
    <p:sldId id="263" r:id="rId5"/>
    <p:sldId id="258" r:id="rId6"/>
    <p:sldId id="276" r:id="rId7"/>
    <p:sldId id="264" r:id="rId8"/>
    <p:sldId id="265" r:id="rId9"/>
    <p:sldId id="277" r:id="rId10"/>
    <p:sldId id="279" r:id="rId11"/>
    <p:sldId id="280" r:id="rId12"/>
    <p:sldId id="289" r:id="rId13"/>
    <p:sldId id="290" r:id="rId14"/>
    <p:sldId id="291" r:id="rId15"/>
    <p:sldId id="292" r:id="rId16"/>
    <p:sldId id="301" r:id="rId17"/>
    <p:sldId id="298" r:id="rId18"/>
    <p:sldId id="302" r:id="rId19"/>
    <p:sldId id="266" r:id="rId20"/>
    <p:sldId id="271" r:id="rId21"/>
    <p:sldId id="273" r:id="rId22"/>
    <p:sldId id="304" r:id="rId23"/>
    <p:sldId id="274" r:id="rId24"/>
    <p:sldId id="30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06C4FC-A3FB-46A9-BAE0-D08B2BDBCD4F}" type="datetimeFigureOut">
              <a:rPr lang="ru-RU" smtClean="0"/>
              <a:pPr/>
              <a:t>24.09.2015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BFB773-9556-4E2D-A12E-C1DBFC42D21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6C4FC-A3FB-46A9-BAE0-D08B2BDBCD4F}" type="datetimeFigureOut">
              <a:rPr lang="ru-RU" smtClean="0"/>
              <a:pPr/>
              <a:t>24.09.2015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FB773-9556-4E2D-A12E-C1DBFC42D21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247864"/>
          </a:xfrm>
          <a:prstGeom prst="rect">
            <a:avLst/>
          </a:prstGeom>
        </p:spPr>
        <p:txBody>
          <a:bodyPr wrap="square">
            <a:spAutoFit/>
          </a:bodyPr>
          <a:lstStyle/>
          <a:p>
            <a:pPr algn="ctr"/>
            <a:r>
              <a:rPr lang="ru-RU" sz="2000" dirty="0" smtClean="0">
                <a:latin typeface="+mj-lt"/>
              </a:rPr>
              <a:t>Министерство образования и науки Самарской области</a:t>
            </a:r>
          </a:p>
          <a:p>
            <a:pPr algn="ctr"/>
            <a:r>
              <a:rPr lang="ru-RU" sz="2000" dirty="0" smtClean="0">
                <a:latin typeface="+mj-lt"/>
              </a:rPr>
              <a:t>Центр профессионального образования Самарской области</a:t>
            </a:r>
          </a:p>
          <a:p>
            <a:pPr algn="just"/>
            <a:r>
              <a:rPr lang="ru-RU" sz="2000" dirty="0" smtClean="0">
                <a:latin typeface="+mj-lt"/>
              </a:rPr>
              <a:t> </a:t>
            </a:r>
          </a:p>
          <a:p>
            <a:pPr algn="just"/>
            <a:r>
              <a:rPr lang="ru-RU" sz="2000" dirty="0" smtClean="0">
                <a:latin typeface="+mj-lt"/>
              </a:rPr>
              <a:t> </a:t>
            </a:r>
          </a:p>
          <a:p>
            <a:pPr algn="ctr"/>
            <a:r>
              <a:rPr lang="ru-RU" sz="2000" dirty="0" smtClean="0">
                <a:latin typeface="+mj-lt"/>
              </a:rPr>
              <a:t> </a:t>
            </a:r>
            <a:endParaRPr lang="ru-RU" sz="2000" b="1" dirty="0" smtClean="0">
              <a:latin typeface="+mj-lt"/>
            </a:endParaRPr>
          </a:p>
          <a:p>
            <a:pPr algn="ctr"/>
            <a:r>
              <a:rPr lang="ru-RU" sz="2000" b="1" dirty="0" smtClean="0">
                <a:latin typeface="+mj-lt"/>
              </a:rPr>
              <a:t> ИТОГОВАЯ РАБОТА</a:t>
            </a:r>
          </a:p>
          <a:p>
            <a:pPr algn="ctr"/>
            <a:r>
              <a:rPr lang="ru-RU" sz="2000" b="1" dirty="0" smtClean="0">
                <a:latin typeface="+mj-lt"/>
              </a:rPr>
              <a:t>по курсу повышения квалификации «Культура речи» (ВБ)</a:t>
            </a:r>
          </a:p>
          <a:p>
            <a:pPr algn="ctr"/>
            <a:r>
              <a:rPr lang="ru-RU" sz="2000" b="1" dirty="0" smtClean="0">
                <a:latin typeface="+mj-lt"/>
              </a:rPr>
              <a:t>21.09. – 25.09.15г.</a:t>
            </a:r>
          </a:p>
          <a:p>
            <a:pPr algn="ctr"/>
            <a:r>
              <a:rPr lang="ru-RU" sz="2000" b="1" dirty="0" smtClean="0">
                <a:latin typeface="+mj-lt"/>
              </a:rPr>
              <a:t>«Конспект логопедического  занятия по теме «Звуки [т, </a:t>
            </a:r>
            <a:r>
              <a:rPr lang="ru-RU" sz="2000" b="1" dirty="0" err="1" smtClean="0">
                <a:latin typeface="+mj-lt"/>
              </a:rPr>
              <a:t>тʼ</a:t>
            </a:r>
            <a:r>
              <a:rPr lang="ru-RU" sz="2000" b="1" dirty="0" smtClean="0">
                <a:latin typeface="+mj-lt"/>
              </a:rPr>
              <a:t>]. Буква т»</a:t>
            </a:r>
          </a:p>
          <a:p>
            <a:pPr algn="ctr"/>
            <a:r>
              <a:rPr lang="ru-RU" sz="2000" b="1" dirty="0" smtClean="0">
                <a:latin typeface="+mj-lt"/>
              </a:rPr>
              <a:t>1 класс</a:t>
            </a:r>
          </a:p>
          <a:p>
            <a:pPr algn="just"/>
            <a:r>
              <a:rPr lang="ru-RU" sz="2000" dirty="0" smtClean="0">
                <a:latin typeface="+mj-lt"/>
              </a:rPr>
              <a:t> </a:t>
            </a:r>
          </a:p>
          <a:p>
            <a:pPr algn="just"/>
            <a:r>
              <a:rPr lang="ru-RU" sz="2000" dirty="0" smtClean="0">
                <a:latin typeface="+mj-lt"/>
              </a:rPr>
              <a:t> </a:t>
            </a:r>
          </a:p>
          <a:p>
            <a:pPr algn="just"/>
            <a:r>
              <a:rPr lang="ru-RU" sz="2000" dirty="0" smtClean="0">
                <a:latin typeface="+mj-lt"/>
              </a:rPr>
              <a:t>                                                                      	Выполнил:</a:t>
            </a:r>
          </a:p>
          <a:p>
            <a:pPr algn="just"/>
            <a:r>
              <a:rPr lang="ru-RU" sz="2000" dirty="0" smtClean="0">
                <a:latin typeface="+mj-lt"/>
              </a:rPr>
              <a:t>					Учитель-логопед </a:t>
            </a:r>
          </a:p>
          <a:p>
            <a:pPr algn="just"/>
            <a:r>
              <a:rPr lang="ru-RU" sz="2000" dirty="0" smtClean="0">
                <a:latin typeface="+mj-lt"/>
              </a:rPr>
              <a:t>					МБОУ СОШ № 165</a:t>
            </a:r>
          </a:p>
          <a:p>
            <a:pPr algn="just"/>
            <a:r>
              <a:rPr lang="ru-RU" sz="2000" dirty="0" smtClean="0">
                <a:latin typeface="+mj-lt"/>
              </a:rPr>
              <a:t>					г.о. Самара								</a:t>
            </a:r>
            <a:r>
              <a:rPr lang="ru-RU" sz="2000" dirty="0" err="1" smtClean="0">
                <a:latin typeface="+mj-lt"/>
              </a:rPr>
              <a:t>Апрыщенко</a:t>
            </a:r>
            <a:r>
              <a:rPr lang="ru-RU" sz="2000" dirty="0" smtClean="0">
                <a:latin typeface="+mj-lt"/>
              </a:rPr>
              <a:t> Ирина Владимировна</a:t>
            </a:r>
          </a:p>
          <a:p>
            <a:pPr algn="just"/>
            <a:r>
              <a:rPr lang="ru-RU" sz="2000" dirty="0" smtClean="0">
                <a:latin typeface="+mj-lt"/>
              </a:rPr>
              <a:t>					Принял: </a:t>
            </a:r>
          </a:p>
          <a:p>
            <a:pPr algn="just"/>
            <a:r>
              <a:rPr lang="ru-RU" sz="2000" dirty="0" smtClean="0">
                <a:latin typeface="+mj-lt"/>
              </a:rPr>
              <a:t>					Пономарёва Юлия Витальевна</a:t>
            </a:r>
          </a:p>
          <a:p>
            <a:pPr algn="just"/>
            <a:r>
              <a:rPr lang="ru-RU" sz="2000" dirty="0" smtClean="0">
                <a:latin typeface="+mj-lt"/>
              </a:rPr>
              <a:t>                                	         Самара 2015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2" name="Picture 4"/>
          <p:cNvPicPr>
            <a:picLocks noChangeAspect="1" noChangeArrowheads="1"/>
          </p:cNvPicPr>
          <p:nvPr/>
        </p:nvPicPr>
        <p:blipFill>
          <a:blip r:embed="rId2" cstate="print"/>
          <a:srcRect/>
          <a:stretch>
            <a:fillRect/>
          </a:stretch>
        </p:blipFill>
        <p:spPr bwMode="auto">
          <a:xfrm>
            <a:off x="4786314" y="3926702"/>
            <a:ext cx="4357686" cy="2726509"/>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cstate="print"/>
          <a:srcRect/>
          <a:stretch>
            <a:fillRect/>
          </a:stretch>
        </p:blipFill>
        <p:spPr bwMode="auto">
          <a:xfrm>
            <a:off x="2500298" y="2214554"/>
            <a:ext cx="3357586" cy="2518190"/>
          </a:xfrm>
          <a:prstGeom prst="rect">
            <a:avLst/>
          </a:prstGeom>
          <a:noFill/>
          <a:ln w="9525">
            <a:noFill/>
            <a:miter lim="800000"/>
            <a:headEnd/>
            <a:tailEnd/>
          </a:ln>
          <a:effectLst/>
        </p:spPr>
      </p:pic>
      <p:pic>
        <p:nvPicPr>
          <p:cNvPr id="2056" name="Picture 8"/>
          <p:cNvPicPr>
            <a:picLocks noChangeAspect="1" noChangeArrowheads="1"/>
          </p:cNvPicPr>
          <p:nvPr/>
        </p:nvPicPr>
        <p:blipFill>
          <a:blip r:embed="rId4" cstate="print"/>
          <a:srcRect/>
          <a:stretch>
            <a:fillRect/>
          </a:stretch>
        </p:blipFill>
        <p:spPr bwMode="auto">
          <a:xfrm>
            <a:off x="142844" y="0"/>
            <a:ext cx="3643338" cy="2732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786050" y="3929066"/>
            <a:ext cx="4000496" cy="2429451"/>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214282" y="785794"/>
            <a:ext cx="3143239" cy="2357430"/>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4643438" y="642918"/>
            <a:ext cx="3500462" cy="2807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Кроссворд</a:t>
            </a:r>
            <a:r>
              <a:rPr lang="ru-RU" dirty="0" smtClean="0"/>
              <a:t> </a:t>
            </a:r>
            <a:endParaRPr lang="ru-RU" dirty="0"/>
          </a:p>
        </p:txBody>
      </p:sp>
      <p:sp>
        <p:nvSpPr>
          <p:cNvPr id="6" name="Содержимое 5"/>
          <p:cNvSpPr>
            <a:spLocks noGrp="1"/>
          </p:cNvSpPr>
          <p:nvPr>
            <p:ph idx="1"/>
          </p:nvPr>
        </p:nvSpPr>
        <p:spPr/>
        <p:txBody>
          <a:bodyPr>
            <a:noAutofit/>
          </a:bodyPr>
          <a:lstStyle/>
          <a:p>
            <a:pPr>
              <a:buNone/>
            </a:pPr>
            <a:r>
              <a:rPr lang="ru-RU" sz="9600" dirty="0" smtClean="0"/>
              <a:t>.  .  .  Т</a:t>
            </a:r>
          </a:p>
          <a:p>
            <a:pPr>
              <a:buNone/>
            </a:pPr>
            <a:r>
              <a:rPr lang="ru-RU" sz="9600" dirty="0" smtClean="0"/>
              <a:t>.  .  Т  .  .</a:t>
            </a:r>
          </a:p>
          <a:p>
            <a:pPr>
              <a:buNone/>
            </a:pPr>
            <a:r>
              <a:rPr lang="ru-RU" sz="9600" dirty="0" smtClean="0"/>
              <a:t>. Т  .  .  </a:t>
            </a:r>
            <a:endParaRPr lang="ru-RU" sz="9600" dirty="0"/>
          </a:p>
        </p:txBody>
      </p:sp>
      <p:pic>
        <p:nvPicPr>
          <p:cNvPr id="2052" name="Picture 4"/>
          <p:cNvPicPr>
            <a:picLocks noChangeAspect="1" noChangeArrowheads="1"/>
          </p:cNvPicPr>
          <p:nvPr/>
        </p:nvPicPr>
        <p:blipFill>
          <a:blip r:embed="rId2" cstate="print"/>
          <a:srcRect/>
          <a:stretch>
            <a:fillRect/>
          </a:stretch>
        </p:blipFill>
        <p:spPr bwMode="auto">
          <a:xfrm>
            <a:off x="4067944" y="1340768"/>
            <a:ext cx="1785950" cy="1650461"/>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5076056" y="2996952"/>
            <a:ext cx="1760946" cy="2628278"/>
          </a:xfrm>
          <a:prstGeom prst="rect">
            <a:avLst/>
          </a:prstGeom>
          <a:noFill/>
          <a:ln w="9525">
            <a:noFill/>
            <a:miter lim="800000"/>
            <a:headEnd/>
            <a:tailEnd/>
          </a:ln>
          <a:effectLst/>
        </p:spPr>
      </p:pic>
      <p:pic>
        <p:nvPicPr>
          <p:cNvPr id="17409" name="Picture 1"/>
          <p:cNvPicPr>
            <a:picLocks noChangeAspect="1" noChangeArrowheads="1"/>
          </p:cNvPicPr>
          <p:nvPr/>
        </p:nvPicPr>
        <p:blipFill>
          <a:blip r:embed="rId4" cstate="print"/>
          <a:srcRect l="20787" t="15748" r="21732" b="24567"/>
          <a:stretch>
            <a:fillRect/>
          </a:stretch>
        </p:blipFill>
        <p:spPr bwMode="auto">
          <a:xfrm>
            <a:off x="6588224" y="4867619"/>
            <a:ext cx="2555776" cy="1990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pPr algn="ctr">
              <a:buNone/>
            </a:pPr>
            <a:r>
              <a:rPr lang="ru-RU" sz="7200" dirty="0" smtClean="0"/>
              <a:t>аист</a:t>
            </a:r>
          </a:p>
          <a:p>
            <a:pPr algn="ctr">
              <a:buNone/>
            </a:pPr>
            <a:r>
              <a:rPr lang="ru-RU" sz="7200" dirty="0" smtClean="0"/>
              <a:t>дятел</a:t>
            </a:r>
          </a:p>
          <a:p>
            <a:pPr algn="ctr">
              <a:buNone/>
            </a:pPr>
            <a:r>
              <a:rPr lang="ru-RU" sz="7200" dirty="0" smtClean="0"/>
              <a:t>утка</a:t>
            </a:r>
            <a:endParaRPr lang="ru-RU" sz="7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Знакомство с новой птицей</a:t>
            </a:r>
            <a:endParaRPr lang="ru-RU" b="1" dirty="0"/>
          </a:p>
        </p:txBody>
      </p:sp>
      <p:sp>
        <p:nvSpPr>
          <p:cNvPr id="3" name="Содержимое 2"/>
          <p:cNvSpPr>
            <a:spLocks noGrp="1"/>
          </p:cNvSpPr>
          <p:nvPr>
            <p:ph idx="1"/>
          </p:nvPr>
        </p:nvSpPr>
        <p:spPr/>
        <p:txBody>
          <a:bodyPr/>
          <a:lstStyle/>
          <a:p>
            <a:pPr>
              <a:buNone/>
            </a:pPr>
            <a:r>
              <a:rPr lang="ru-RU" dirty="0" smtClean="0"/>
              <a:t>Под деревом тетерев  тетерева встретил:</a:t>
            </a:r>
          </a:p>
          <a:p>
            <a:pPr>
              <a:buNone/>
            </a:pPr>
            <a:r>
              <a:rPr lang="ru-RU" dirty="0" smtClean="0"/>
              <a:t>«Тетерев, тетерев! Как твои  тетеревята?»</a:t>
            </a:r>
          </a:p>
          <a:p>
            <a:pPr>
              <a:buNone/>
            </a:pPr>
            <a:r>
              <a:rPr lang="ru-RU" dirty="0" smtClean="0"/>
              <a:t>Тетерев тетереву в ответ:</a:t>
            </a:r>
          </a:p>
          <a:p>
            <a:pPr>
              <a:buNone/>
            </a:pPr>
            <a:r>
              <a:rPr lang="ru-RU" dirty="0" smtClean="0"/>
              <a:t>«Мои тетеревята – здоровые ребята, </a:t>
            </a:r>
          </a:p>
          <a:p>
            <a:pPr>
              <a:buNone/>
            </a:pPr>
            <a:r>
              <a:rPr lang="ru-RU" dirty="0" smtClean="0"/>
              <a:t>Твоим тетеревятам от них привет!»</a:t>
            </a:r>
          </a:p>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638806" y="4000504"/>
            <a:ext cx="3505195" cy="2857496"/>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b="1" dirty="0" smtClean="0"/>
              <a:t>Рассказ о тетереве</a:t>
            </a:r>
            <a:endParaRPr lang="ru-RU" b="1" dirty="0"/>
          </a:p>
        </p:txBody>
      </p:sp>
      <p:sp>
        <p:nvSpPr>
          <p:cNvPr id="3" name="Содержимое 2"/>
          <p:cNvSpPr>
            <a:spLocks noGrp="1"/>
          </p:cNvSpPr>
          <p:nvPr>
            <p:ph idx="1"/>
          </p:nvPr>
        </p:nvSpPr>
        <p:spPr>
          <a:xfrm>
            <a:off x="0" y="1357298"/>
            <a:ext cx="6357950" cy="5214974"/>
          </a:xfrm>
        </p:spPr>
        <p:txBody>
          <a:bodyPr>
            <a:normAutofit fontScale="77500" lnSpcReduction="20000"/>
          </a:bodyPr>
          <a:lstStyle/>
          <a:p>
            <a:pPr>
              <a:buNone/>
            </a:pPr>
            <a:r>
              <a:rPr lang="ru-RU" dirty="0" smtClean="0"/>
              <a:t>	Тетерев своим внешним видом  напоминает домашнюю курицу – у него такое же густо оперённое туловище, а красные брови у глаз издалека похожи на яркий петушиный гребень. Для своего обитания тетерева выбирают берёзовые леса, чередующиеся с хлебными полями.  Питаются они зерном с полей, а также семенами, ягодами, листьями, берёзовыми серёжками, почками.  Тетерева умеют петь, их песня напоминает петушиное кукареканье. Обитать эти птицы предпочитают на земле, но способны без труда пролетать большие расстояния, однако высоко никогда не поднимаются. </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Физминутка</a:t>
            </a:r>
            <a:endParaRPr lang="ru-RU" dirty="0"/>
          </a:p>
        </p:txBody>
      </p:sp>
      <p:sp>
        <p:nvSpPr>
          <p:cNvPr id="3" name="Содержимое 2"/>
          <p:cNvSpPr>
            <a:spLocks noGrp="1"/>
          </p:cNvSpPr>
          <p:nvPr>
            <p:ph idx="1"/>
          </p:nvPr>
        </p:nvSpPr>
        <p:spPr>
          <a:xfrm>
            <a:off x="457200" y="1500174"/>
            <a:ext cx="8229600" cy="4625989"/>
          </a:xfrm>
        </p:spPr>
        <p:txBody>
          <a:bodyPr>
            <a:normAutofit lnSpcReduction="10000"/>
          </a:bodyPr>
          <a:lstStyle/>
          <a:p>
            <a:pPr>
              <a:buNone/>
            </a:pPr>
            <a:r>
              <a:rPr lang="ru-RU" dirty="0" smtClean="0"/>
              <a:t>Тик </a:t>
            </a:r>
            <a:r>
              <a:rPr lang="ru-RU" dirty="0"/>
              <a:t>да тик – часы стучат,</a:t>
            </a:r>
          </a:p>
          <a:p>
            <a:pPr>
              <a:buNone/>
            </a:pPr>
            <a:r>
              <a:rPr lang="ru-RU" dirty="0" smtClean="0"/>
              <a:t>Целый </a:t>
            </a:r>
            <a:r>
              <a:rPr lang="ru-RU" dirty="0"/>
              <a:t>день вперед спешат.</a:t>
            </a:r>
          </a:p>
          <a:p>
            <a:pPr>
              <a:buNone/>
            </a:pPr>
            <a:r>
              <a:rPr lang="ru-RU" dirty="0" smtClean="0"/>
              <a:t>Три </a:t>
            </a:r>
            <a:r>
              <a:rPr lang="ru-RU" dirty="0"/>
              <a:t>часа на них сейчас,</a:t>
            </a:r>
          </a:p>
          <a:p>
            <a:pPr>
              <a:buNone/>
            </a:pPr>
            <a:r>
              <a:rPr lang="ru-RU" dirty="0" smtClean="0"/>
              <a:t>А </a:t>
            </a:r>
            <a:r>
              <a:rPr lang="ru-RU" dirty="0"/>
              <a:t>потом и шесть как раз.</a:t>
            </a:r>
          </a:p>
          <a:p>
            <a:pPr>
              <a:buNone/>
            </a:pPr>
            <a:r>
              <a:rPr lang="ru-RU" dirty="0" smtClean="0"/>
              <a:t>Снова </a:t>
            </a:r>
            <a:r>
              <a:rPr lang="ru-RU" dirty="0"/>
              <a:t>тикают часы –</a:t>
            </a:r>
          </a:p>
          <a:p>
            <a:pPr>
              <a:buNone/>
            </a:pPr>
            <a:r>
              <a:rPr lang="ru-RU" dirty="0"/>
              <a:t>Девять раз пробьют они.</a:t>
            </a:r>
          </a:p>
          <a:p>
            <a:pPr>
              <a:buNone/>
            </a:pPr>
            <a:r>
              <a:rPr lang="ru-RU" dirty="0"/>
              <a:t>У часов тяжелый труд:</a:t>
            </a:r>
          </a:p>
          <a:p>
            <a:pPr>
              <a:buNone/>
            </a:pPr>
            <a:r>
              <a:rPr lang="ru-RU" dirty="0"/>
              <a:t>Все они идут, идут.</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 Измени слова </a:t>
            </a:r>
            <a:endParaRPr lang="ru-RU" dirty="0"/>
          </a:p>
        </p:txBody>
      </p:sp>
      <p:sp>
        <p:nvSpPr>
          <p:cNvPr id="3" name="Содержимое 2"/>
          <p:cNvSpPr>
            <a:spLocks noGrp="1"/>
          </p:cNvSpPr>
          <p:nvPr>
            <p:ph idx="1"/>
          </p:nvPr>
        </p:nvSpPr>
        <p:spPr/>
        <p:txBody>
          <a:bodyPr/>
          <a:lstStyle/>
          <a:p>
            <a:pPr>
              <a:buNone/>
            </a:pPr>
            <a:r>
              <a:rPr lang="ru-RU" dirty="0" smtClean="0"/>
              <a:t>аист- аисты</a:t>
            </a:r>
          </a:p>
          <a:p>
            <a:pPr>
              <a:buNone/>
            </a:pPr>
            <a:r>
              <a:rPr lang="ru-RU" dirty="0" smtClean="0"/>
              <a:t>ястреб -ястребы</a:t>
            </a:r>
          </a:p>
          <a:p>
            <a:pPr>
              <a:buNone/>
            </a:pPr>
            <a:r>
              <a:rPr lang="ru-RU" dirty="0" smtClean="0"/>
              <a:t>утка - утки</a:t>
            </a:r>
          </a:p>
          <a:p>
            <a:pPr>
              <a:buNone/>
            </a:pPr>
            <a:r>
              <a:rPr lang="ru-RU" dirty="0" smtClean="0"/>
              <a:t>л</a:t>
            </a:r>
            <a:r>
              <a:rPr lang="ru-RU" dirty="0" smtClean="0"/>
              <a:t>асточка - ласточки</a:t>
            </a:r>
            <a:endParaRPr lang="ru-RU" dirty="0" smtClean="0"/>
          </a:p>
          <a:p>
            <a:pPr>
              <a:buNone/>
            </a:pPr>
            <a:r>
              <a:rPr lang="ru-RU" dirty="0" smtClean="0"/>
              <a:t>к</a:t>
            </a:r>
            <a:r>
              <a:rPr lang="ru-RU" dirty="0" smtClean="0"/>
              <a:t>уропатка - куропатки</a:t>
            </a:r>
            <a:endParaRPr lang="ru-RU" dirty="0" smtClean="0"/>
          </a:p>
          <a:p>
            <a:pPr>
              <a:buNone/>
            </a:pPr>
            <a:r>
              <a:rPr lang="ru-RU" dirty="0" smtClean="0"/>
              <a:t>тетерев - тетерева</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Знакомство с буквой Т</a:t>
            </a:r>
            <a:endParaRPr lang="ru-RU" b="1" dirty="0"/>
          </a:p>
        </p:txBody>
      </p:sp>
      <p:sp>
        <p:nvSpPr>
          <p:cNvPr id="3" name="Содержимое 2"/>
          <p:cNvSpPr>
            <a:spLocks noGrp="1"/>
          </p:cNvSpPr>
          <p:nvPr>
            <p:ph idx="1"/>
          </p:nvPr>
        </p:nvSpPr>
        <p:spPr/>
        <p:txBody>
          <a:bodyPr>
            <a:normAutofit lnSpcReduction="10000"/>
          </a:bodyPr>
          <a:lstStyle/>
          <a:p>
            <a:pPr>
              <a:buNone/>
            </a:pPr>
            <a:r>
              <a:rPr lang="ru-RU" dirty="0" smtClean="0"/>
              <a:t>На антенну Т похожа </a:t>
            </a:r>
          </a:p>
          <a:p>
            <a:pPr>
              <a:buNone/>
            </a:pPr>
            <a:r>
              <a:rPr lang="ru-RU" dirty="0" smtClean="0"/>
              <a:t>И на зонт как будто тоже.</a:t>
            </a:r>
          </a:p>
          <a:p>
            <a:pPr>
              <a:buNone/>
            </a:pPr>
            <a:r>
              <a:rPr lang="ru-RU" sz="20000" b="1" dirty="0" smtClean="0"/>
              <a:t>   Т</a:t>
            </a:r>
            <a:endParaRPr lang="ru-RU" sz="20000" b="1" dirty="0"/>
          </a:p>
        </p:txBody>
      </p:sp>
      <p:pic>
        <p:nvPicPr>
          <p:cNvPr id="3076" name="Picture 4"/>
          <p:cNvPicPr>
            <a:picLocks noChangeAspect="1" noChangeArrowheads="1"/>
          </p:cNvPicPr>
          <p:nvPr/>
        </p:nvPicPr>
        <p:blipFill>
          <a:blip r:embed="rId2" cstate="print"/>
          <a:srcRect/>
          <a:stretch>
            <a:fillRect/>
          </a:stretch>
        </p:blipFill>
        <p:spPr bwMode="auto">
          <a:xfrm>
            <a:off x="5429256" y="1285860"/>
            <a:ext cx="2667002" cy="2667002"/>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5429256" y="4000504"/>
            <a:ext cx="2705108" cy="2474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Знакомство с прописной буквой</a:t>
            </a:r>
            <a:endParaRPr lang="ru-RU" dirty="0"/>
          </a:p>
        </p:txBody>
      </p:sp>
      <p:sp>
        <p:nvSpPr>
          <p:cNvPr id="3" name="Содержимое 2"/>
          <p:cNvSpPr>
            <a:spLocks noGrp="1"/>
          </p:cNvSpPr>
          <p:nvPr>
            <p:ph idx="1"/>
          </p:nvPr>
        </p:nvSpPr>
        <p:spPr/>
        <p:txBody>
          <a:bodyPr/>
          <a:lstStyle/>
          <a:p>
            <a:pPr>
              <a:buNone/>
            </a:pPr>
            <a:endParaRPr lang="ru-RU" dirty="0"/>
          </a:p>
          <a:p>
            <a:pPr>
              <a:buNone/>
            </a:pPr>
            <a:r>
              <a:rPr lang="ru-RU" dirty="0"/>
              <a:t>Вот так построим букву </a:t>
            </a:r>
            <a:r>
              <a:rPr lang="ru-RU" dirty="0" smtClean="0"/>
              <a:t>Т</a:t>
            </a:r>
          </a:p>
          <a:p>
            <a:pPr>
              <a:buNone/>
            </a:pPr>
            <a:r>
              <a:rPr lang="ru-RU" dirty="0" smtClean="0"/>
              <a:t>Палка</a:t>
            </a:r>
            <a:r>
              <a:rPr lang="ru-RU" dirty="0"/>
              <a:t>, крюк и </a:t>
            </a:r>
            <a:r>
              <a:rPr lang="ru-RU"/>
              <a:t>буква </a:t>
            </a:r>
            <a:r>
              <a:rPr lang="ru-RU" smtClean="0"/>
              <a:t>Г</a:t>
            </a:r>
          </a:p>
          <a:p>
            <a:pPr>
              <a:buNone/>
            </a:pPr>
            <a:endParaRPr lang="ru-RU" dirty="0"/>
          </a:p>
          <a:p>
            <a:endParaRPr lang="ru-RU" dirty="0"/>
          </a:p>
        </p:txBody>
      </p:sp>
      <p:pic>
        <p:nvPicPr>
          <p:cNvPr id="4" name="Picture 4" descr="F:\СМПРЯ Нугайбекова Для 54 гр. 2012-2013\1 семестр\к 1 зачетной работе Обучение грамоте\Бетенькова Горецкий Прописи в 4 ч\Propis 2_23.jpg"/>
          <p:cNvPicPr>
            <a:picLocks noChangeAspect="1" noChangeArrowheads="1"/>
          </p:cNvPicPr>
          <p:nvPr/>
        </p:nvPicPr>
        <p:blipFill>
          <a:blip r:embed="rId2" cstate="print"/>
          <a:srcRect l="55592" t="9449" r="28826" b="80315"/>
          <a:stretch>
            <a:fillRect/>
          </a:stretch>
        </p:blipFill>
        <p:spPr bwMode="auto">
          <a:xfrm>
            <a:off x="4860032" y="3140968"/>
            <a:ext cx="4076802" cy="35013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Цель</a:t>
            </a:r>
            <a:r>
              <a:rPr lang="ru-RU" dirty="0" smtClean="0"/>
              <a:t>:</a:t>
            </a:r>
            <a:br>
              <a:rPr lang="ru-RU" dirty="0" smtClean="0"/>
            </a:br>
            <a:r>
              <a:rPr lang="ru-RU" dirty="0" smtClean="0"/>
              <a:t/>
            </a:r>
            <a:br>
              <a:rPr lang="ru-RU" dirty="0" smtClean="0"/>
            </a:br>
            <a:r>
              <a:rPr lang="ru-RU" dirty="0" smtClean="0"/>
              <a:t> </a:t>
            </a:r>
            <a:r>
              <a:rPr lang="ru-RU" dirty="0"/>
              <a:t>познакомить со звуками [т, </a:t>
            </a:r>
            <a:r>
              <a:rPr lang="ru-RU" dirty="0" err="1"/>
              <a:t>тʼ</a:t>
            </a:r>
            <a:r>
              <a:rPr lang="ru-RU" dirty="0"/>
              <a:t>] и буквами Т </a:t>
            </a:r>
            <a:r>
              <a:rPr lang="ru-RU" dirty="0" err="1"/>
              <a:t>т</a:t>
            </a:r>
            <a:r>
              <a:rPr lang="ru-RU" dirty="0"/>
              <a:t>.</a:t>
            </a:r>
            <a:br>
              <a:rPr lang="ru-RU" dirty="0"/>
            </a:br>
            <a:endParaRPr lang="ru-RU" dirty="0"/>
          </a:p>
        </p:txBody>
      </p:sp>
      <p:sp>
        <p:nvSpPr>
          <p:cNvPr id="3" name="Содержимое 2"/>
          <p:cNvSpPr>
            <a:spLocks noGrp="1"/>
          </p:cNvSpPr>
          <p:nvPr>
            <p:ph idx="1"/>
          </p:nvPr>
        </p:nvSpPr>
        <p:spPr/>
        <p:txBody>
          <a:bodyPr/>
          <a:lstStyle/>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Пальчиковая гимнастика</a:t>
            </a:r>
            <a:endParaRPr lang="ru-RU" dirty="0"/>
          </a:p>
        </p:txBody>
      </p:sp>
      <p:sp>
        <p:nvSpPr>
          <p:cNvPr id="3" name="Содержимое 2"/>
          <p:cNvSpPr>
            <a:spLocks noGrp="1"/>
          </p:cNvSpPr>
          <p:nvPr>
            <p:ph idx="1"/>
          </p:nvPr>
        </p:nvSpPr>
        <p:spPr/>
        <p:txBody>
          <a:bodyPr/>
          <a:lstStyle/>
          <a:p>
            <a:pPr>
              <a:buNone/>
            </a:pPr>
            <a:r>
              <a:rPr lang="ru-RU" dirty="0" smtClean="0"/>
              <a:t>Пальцы делают зарядку </a:t>
            </a:r>
            <a:endParaRPr lang="ru-RU" dirty="0"/>
          </a:p>
          <a:p>
            <a:pPr>
              <a:buNone/>
            </a:pPr>
            <a:r>
              <a:rPr lang="ru-RU" dirty="0" smtClean="0"/>
              <a:t>Чтобы меньше уставать.</a:t>
            </a:r>
            <a:endParaRPr lang="ru-RU" dirty="0"/>
          </a:p>
          <a:p>
            <a:pPr>
              <a:buNone/>
            </a:pPr>
            <a:r>
              <a:rPr lang="ru-RU" dirty="0" smtClean="0"/>
              <a:t>А потом они в тетрадках</a:t>
            </a:r>
            <a:endParaRPr lang="ru-RU" dirty="0"/>
          </a:p>
          <a:p>
            <a:pPr>
              <a:buNone/>
            </a:pPr>
            <a:r>
              <a:rPr lang="ru-RU" dirty="0" smtClean="0"/>
              <a:t>Будут </a:t>
            </a:r>
            <a:r>
              <a:rPr lang="ru-RU" smtClean="0"/>
              <a:t>буквы все </a:t>
            </a:r>
            <a:r>
              <a:rPr lang="ru-RU" dirty="0" smtClean="0"/>
              <a:t>писать.</a:t>
            </a:r>
            <a:endParaRPr lang="ru-RU" dirty="0"/>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Рассказ</a:t>
            </a:r>
            <a:endParaRPr lang="ru-RU" dirty="0"/>
          </a:p>
        </p:txBody>
      </p:sp>
      <p:sp>
        <p:nvSpPr>
          <p:cNvPr id="3" name="Содержимое 2"/>
          <p:cNvSpPr>
            <a:spLocks noGrp="1"/>
          </p:cNvSpPr>
          <p:nvPr>
            <p:ph idx="1"/>
          </p:nvPr>
        </p:nvSpPr>
        <p:spPr/>
        <p:txBody>
          <a:bodyPr/>
          <a:lstStyle/>
          <a:p>
            <a:pPr>
              <a:buNone/>
            </a:pPr>
            <a:r>
              <a:rPr lang="ru-RU" dirty="0" smtClean="0"/>
              <a:t>	У </a:t>
            </a:r>
            <a:r>
              <a:rPr lang="ru-RU" dirty="0"/>
              <a:t>утки </a:t>
            </a:r>
            <a:r>
              <a:rPr lang="ru-RU" dirty="0" err="1"/>
              <a:t>Тинки</a:t>
            </a:r>
            <a:r>
              <a:rPr lang="ru-RU" dirty="0"/>
              <a:t> утята. </a:t>
            </a:r>
            <a:r>
              <a:rPr lang="ru-RU" dirty="0" err="1"/>
              <a:t>Тинка</a:t>
            </a:r>
            <a:r>
              <a:rPr lang="ru-RU" dirty="0"/>
              <a:t> учит их плавать. Утёнок Тишка самый храбрый. Он первый бросился в воду</a:t>
            </a:r>
            <a:r>
              <a:rPr lang="ru-RU" dirty="0" smtClean="0"/>
              <a:t>.</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sz="4000" dirty="0" smtClean="0"/>
              <a:t>	У</a:t>
            </a:r>
            <a:r>
              <a:rPr lang="ru-RU" sz="4000" dirty="0" smtClean="0">
                <a:solidFill>
                  <a:schemeClr val="accent1"/>
                </a:solidFill>
              </a:rPr>
              <a:t>т</a:t>
            </a:r>
            <a:r>
              <a:rPr lang="ru-RU" sz="4000" dirty="0" smtClean="0"/>
              <a:t>ка, </a:t>
            </a:r>
            <a:r>
              <a:rPr lang="ru-RU" sz="4000" dirty="0" err="1" smtClean="0">
                <a:solidFill>
                  <a:srgbClr val="00B050"/>
                </a:solidFill>
              </a:rPr>
              <a:t>Т</a:t>
            </a:r>
            <a:r>
              <a:rPr lang="ru-RU" sz="4000" dirty="0" err="1" smtClean="0"/>
              <a:t>инка</a:t>
            </a:r>
            <a:r>
              <a:rPr lang="ru-RU" sz="4000" dirty="0" smtClean="0"/>
              <a:t>, у</a:t>
            </a:r>
            <a:r>
              <a:rPr lang="ru-RU" sz="4000" dirty="0" smtClean="0">
                <a:solidFill>
                  <a:srgbClr val="00B050"/>
                </a:solidFill>
              </a:rPr>
              <a:t>т</a:t>
            </a:r>
            <a:r>
              <a:rPr lang="ru-RU" sz="4000" dirty="0" smtClean="0"/>
              <a:t>я</a:t>
            </a:r>
            <a:r>
              <a:rPr lang="ru-RU" sz="4000" dirty="0" smtClean="0">
                <a:solidFill>
                  <a:schemeClr val="accent1"/>
                </a:solidFill>
              </a:rPr>
              <a:t>т</a:t>
            </a:r>
            <a:r>
              <a:rPr lang="ru-RU" sz="4000" dirty="0" smtClean="0"/>
              <a:t>а, учи</a:t>
            </a:r>
            <a:r>
              <a:rPr lang="ru-RU" sz="4000" dirty="0" smtClean="0">
                <a:solidFill>
                  <a:schemeClr val="accent1"/>
                </a:solidFill>
              </a:rPr>
              <a:t>т</a:t>
            </a:r>
            <a:r>
              <a:rPr lang="ru-RU" sz="4000" dirty="0" smtClean="0"/>
              <a:t>, у</a:t>
            </a:r>
            <a:r>
              <a:rPr lang="ru-RU" sz="4000" dirty="0" smtClean="0">
                <a:solidFill>
                  <a:srgbClr val="00B050"/>
                </a:solidFill>
              </a:rPr>
              <a:t>т</a:t>
            </a:r>
            <a:r>
              <a:rPr lang="ru-RU" sz="4000" dirty="0" smtClean="0"/>
              <a:t>ёнок, плава</a:t>
            </a:r>
            <a:r>
              <a:rPr lang="ru-RU" sz="4000" dirty="0" smtClean="0">
                <a:solidFill>
                  <a:srgbClr val="00B050"/>
                </a:solidFill>
              </a:rPr>
              <a:t>т</a:t>
            </a:r>
            <a:r>
              <a:rPr lang="ru-RU" sz="4000" dirty="0" smtClean="0"/>
              <a:t>ь, </a:t>
            </a:r>
            <a:r>
              <a:rPr lang="ru-RU" sz="4000" dirty="0" smtClean="0">
                <a:solidFill>
                  <a:srgbClr val="00B050"/>
                </a:solidFill>
              </a:rPr>
              <a:t>Т</a:t>
            </a:r>
            <a:r>
              <a:rPr lang="ru-RU" sz="4000" dirty="0" smtClean="0"/>
              <a:t>ишка</a:t>
            </a:r>
            <a:endParaRPr lang="ru-RU"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Итог </a:t>
            </a:r>
            <a:endParaRPr lang="ru-RU" b="1" dirty="0"/>
          </a:p>
        </p:txBody>
      </p:sp>
      <p:sp>
        <p:nvSpPr>
          <p:cNvPr id="3" name="Содержимое 2"/>
          <p:cNvSpPr>
            <a:spLocks noGrp="1"/>
          </p:cNvSpPr>
          <p:nvPr>
            <p:ph idx="1"/>
          </p:nvPr>
        </p:nvSpPr>
        <p:spPr>
          <a:xfrm>
            <a:off x="457200" y="1357298"/>
            <a:ext cx="8229600" cy="4768865"/>
          </a:xfrm>
        </p:spPr>
        <p:txBody>
          <a:bodyPr>
            <a:normAutofit/>
          </a:bodyPr>
          <a:lstStyle/>
          <a:p>
            <a:pPr>
              <a:buNone/>
            </a:pPr>
            <a:endParaRPr lang="ru-RU" dirty="0"/>
          </a:p>
          <a:p>
            <a:pPr>
              <a:buNone/>
            </a:pPr>
            <a:r>
              <a:rPr lang="ru-RU" dirty="0"/>
              <a:t>- С какими звуками и буквой вы сегодня познакомились?</a:t>
            </a:r>
          </a:p>
          <a:p>
            <a:pPr>
              <a:buNone/>
            </a:pPr>
            <a:r>
              <a:rPr lang="ru-RU" dirty="0" smtClean="0"/>
              <a:t>- </a:t>
            </a:r>
            <a:r>
              <a:rPr lang="ru-RU" dirty="0"/>
              <a:t>Правильно, молодцы. Вы сегодня хорошо поработали. Томе и Тиме понравилось. А в следующий раз они познакомят вас с другими </a:t>
            </a:r>
            <a:r>
              <a:rPr lang="ru-RU" dirty="0" smtClean="0"/>
              <a:t>звуками и буквами.</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ru-RU" sz="8000" b="1" dirty="0" smtClean="0">
                <a:solidFill>
                  <a:schemeClr val="accent2">
                    <a:lumMod val="75000"/>
                  </a:schemeClr>
                </a:solidFill>
                <a:latin typeface="Monotype Corsiva" pitchFamily="66" charset="0"/>
              </a:rPr>
              <a:t>Благодарю </a:t>
            </a:r>
          </a:p>
          <a:p>
            <a:pPr algn="ctr">
              <a:buNone/>
            </a:pPr>
            <a:r>
              <a:rPr lang="ru-RU" sz="8000" b="1" dirty="0" smtClean="0">
                <a:solidFill>
                  <a:schemeClr val="accent2">
                    <a:lumMod val="75000"/>
                  </a:schemeClr>
                </a:solidFill>
                <a:latin typeface="Monotype Corsiva" pitchFamily="66" charset="0"/>
              </a:rPr>
              <a:t> за внимание!</a:t>
            </a:r>
            <a:endParaRPr lang="ru-RU" sz="8000" b="1" dirty="0">
              <a:solidFill>
                <a:schemeClr val="accent2">
                  <a:lumMod val="7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15106"/>
          </a:xfrm>
        </p:spPr>
        <p:txBody>
          <a:bodyPr>
            <a:normAutofit fontScale="62500" lnSpcReduction="20000"/>
          </a:bodyPr>
          <a:lstStyle/>
          <a:p>
            <a:r>
              <a:rPr lang="ru-RU" b="1" dirty="0"/>
              <a:t>Задачи:</a:t>
            </a:r>
            <a:endParaRPr lang="ru-RU" dirty="0"/>
          </a:p>
          <a:p>
            <a:r>
              <a:rPr lang="ru-RU" b="1" dirty="0"/>
              <a:t>Коррекционно-образовательные:</a:t>
            </a:r>
            <a:endParaRPr lang="ru-RU" dirty="0"/>
          </a:p>
          <a:p>
            <a:r>
              <a:rPr lang="ru-RU" dirty="0"/>
              <a:t>1.Уточнить фонематическое представление о новом звуке.</a:t>
            </a:r>
          </a:p>
          <a:p>
            <a:r>
              <a:rPr lang="ru-RU" dirty="0"/>
              <a:t>2.Учить давать характеристику звукам (согласный, твёрдый, мягкий, глухой).</a:t>
            </a:r>
          </a:p>
          <a:p>
            <a:r>
              <a:rPr lang="ru-RU" dirty="0"/>
              <a:t>3.Познакомить с образом печатной и </a:t>
            </a:r>
            <a:r>
              <a:rPr lang="ru-RU" dirty="0" smtClean="0"/>
              <a:t> строчной буквы т.</a:t>
            </a:r>
            <a:endParaRPr lang="ru-RU" dirty="0"/>
          </a:p>
          <a:p>
            <a:r>
              <a:rPr lang="ru-RU" dirty="0"/>
              <a:t>4.Тренировать в написании строчной </a:t>
            </a:r>
            <a:r>
              <a:rPr lang="ru-RU" dirty="0" smtClean="0"/>
              <a:t>буквы </a:t>
            </a:r>
            <a:r>
              <a:rPr lang="ru-RU" dirty="0"/>
              <a:t>т</a:t>
            </a:r>
            <a:r>
              <a:rPr lang="ru-RU" dirty="0" smtClean="0"/>
              <a:t>.</a:t>
            </a:r>
            <a:endParaRPr lang="ru-RU" dirty="0"/>
          </a:p>
          <a:p>
            <a:r>
              <a:rPr lang="ru-RU" dirty="0" smtClean="0"/>
              <a:t>5.Обогощать </a:t>
            </a:r>
            <a:r>
              <a:rPr lang="ru-RU" dirty="0"/>
              <a:t>словарный запас</a:t>
            </a:r>
            <a:r>
              <a:rPr lang="ru-RU" dirty="0" smtClean="0"/>
              <a:t>.</a:t>
            </a:r>
          </a:p>
          <a:p>
            <a:r>
              <a:rPr lang="ru-RU" dirty="0" smtClean="0"/>
              <a:t>6. Закреплять умения образовывать множественное число имён существительных.</a:t>
            </a:r>
            <a:endParaRPr lang="ru-RU" dirty="0"/>
          </a:p>
          <a:p>
            <a:pPr>
              <a:buNone/>
            </a:pPr>
            <a:endParaRPr lang="ru-RU" dirty="0"/>
          </a:p>
          <a:p>
            <a:r>
              <a:rPr lang="ru-RU" b="1" dirty="0"/>
              <a:t>Коррекционно-развивающие:</a:t>
            </a:r>
            <a:endParaRPr lang="ru-RU" dirty="0"/>
          </a:p>
          <a:p>
            <a:r>
              <a:rPr lang="ru-RU" dirty="0"/>
              <a:t>1.Развивать фонематический слух.</a:t>
            </a:r>
          </a:p>
          <a:p>
            <a:r>
              <a:rPr lang="ru-RU" dirty="0"/>
              <a:t>2.Развивать слуховое восприятие.</a:t>
            </a:r>
          </a:p>
          <a:p>
            <a:r>
              <a:rPr lang="ru-RU" dirty="0"/>
              <a:t>3.Развивать память.</a:t>
            </a:r>
          </a:p>
          <a:p>
            <a:r>
              <a:rPr lang="ru-RU" dirty="0"/>
              <a:t>4.Развивать логическое мышление.</a:t>
            </a:r>
          </a:p>
          <a:p>
            <a:r>
              <a:rPr lang="ru-RU" dirty="0"/>
              <a:t>5.Развивать мелкую моторику рук.</a:t>
            </a:r>
          </a:p>
          <a:p>
            <a:r>
              <a:rPr lang="ru-RU" b="1" dirty="0"/>
              <a:t>Коррекционно-воспитательные</a:t>
            </a:r>
            <a:r>
              <a:rPr lang="ru-RU" dirty="0"/>
              <a:t>:</a:t>
            </a:r>
          </a:p>
          <a:p>
            <a:r>
              <a:rPr lang="ru-RU" dirty="0"/>
              <a:t>1.Воспитывать интерес к занятиям.</a:t>
            </a:r>
          </a:p>
          <a:p>
            <a:r>
              <a:rPr lang="ru-RU" dirty="0"/>
              <a:t>2.Воспитывать культуру поведения на занятиях.</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t>1.Организационный момент.</a:t>
            </a:r>
            <a:endParaRPr lang="ru-RU" dirty="0"/>
          </a:p>
          <a:p>
            <a:pPr>
              <a:buNone/>
            </a:pPr>
            <a:r>
              <a:rPr lang="ru-RU" dirty="0" smtClean="0"/>
              <a:t>-</a:t>
            </a:r>
            <a:r>
              <a:rPr lang="ru-RU" dirty="0"/>
              <a:t>Внимание! Проверь дружок,</a:t>
            </a:r>
          </a:p>
          <a:p>
            <a:pPr>
              <a:buNone/>
            </a:pPr>
            <a:r>
              <a:rPr lang="ru-RU" dirty="0" smtClean="0"/>
              <a:t>Готов </a:t>
            </a:r>
            <a:r>
              <a:rPr lang="ru-RU" dirty="0"/>
              <a:t>ли ты начать </a:t>
            </a:r>
            <a:r>
              <a:rPr lang="ru-RU" dirty="0" smtClean="0"/>
              <a:t>урок.</a:t>
            </a:r>
          </a:p>
          <a:p>
            <a:pPr>
              <a:buNone/>
            </a:pPr>
            <a:r>
              <a:rPr lang="ru-RU" dirty="0" smtClean="0"/>
              <a:t>Все </a:t>
            </a:r>
            <a:r>
              <a:rPr lang="ru-RU" dirty="0"/>
              <a:t>ль на месте, все ль в </a:t>
            </a:r>
            <a:r>
              <a:rPr lang="ru-RU" dirty="0" smtClean="0"/>
              <a:t>порядке</a:t>
            </a:r>
          </a:p>
          <a:p>
            <a:pPr>
              <a:buNone/>
            </a:pPr>
            <a:r>
              <a:rPr lang="ru-RU" dirty="0" smtClean="0"/>
              <a:t>Книги</a:t>
            </a:r>
            <a:r>
              <a:rPr lang="ru-RU" dirty="0"/>
              <a:t>, карандаш, тетрадки?</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buNone/>
            </a:pPr>
            <a:r>
              <a:rPr lang="ru-RU" b="1" dirty="0"/>
              <a:t>1. Знакомство со звуком.</a:t>
            </a:r>
            <a:endParaRPr lang="ru-RU" dirty="0"/>
          </a:p>
          <a:p>
            <a:r>
              <a:rPr lang="ru-RU" dirty="0"/>
              <a:t>- Ребята, сегодня к вам в гости пришли Тома и Тима. </a:t>
            </a:r>
            <a:endParaRPr lang="ru-RU" dirty="0" smtClean="0"/>
          </a:p>
          <a:p>
            <a:pPr>
              <a:buNone/>
            </a:pPr>
            <a:r>
              <a:rPr lang="ru-RU" dirty="0" smtClean="0"/>
              <a:t>	</a:t>
            </a:r>
            <a:endParaRPr lang="ru-RU" dirty="0"/>
          </a:p>
          <a:p>
            <a:pPr>
              <a:buNone/>
            </a:pPr>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2214546" y="1673787"/>
            <a:ext cx="5857868" cy="5184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buNone/>
            </a:pPr>
            <a:r>
              <a:rPr lang="ru-RU" dirty="0" smtClean="0"/>
              <a:t>	</a:t>
            </a:r>
          </a:p>
          <a:p>
            <a:pPr>
              <a:buNone/>
            </a:pPr>
            <a:r>
              <a:rPr lang="ru-RU" dirty="0" smtClean="0"/>
              <a:t>	Они познакомят вас с новыми звуками и новой буквой. А с какими, вы сейчас скажете сами, но для этого отгадайте загадку: </a:t>
            </a:r>
          </a:p>
          <a:p>
            <a:pPr lvl="1">
              <a:buNone/>
            </a:pPr>
            <a:r>
              <a:rPr lang="ru-RU" dirty="0" smtClean="0"/>
              <a:t>     Мы дни не спим,</a:t>
            </a:r>
          </a:p>
          <a:p>
            <a:pPr>
              <a:buNone/>
            </a:pPr>
            <a:r>
              <a:rPr lang="ru-RU" dirty="0" smtClean="0"/>
              <a:t>		И ночи мы не спим.</a:t>
            </a:r>
          </a:p>
          <a:p>
            <a:pPr>
              <a:buNone/>
            </a:pPr>
            <a:r>
              <a:rPr lang="ru-RU" dirty="0" smtClean="0"/>
              <a:t>		Мы стучим, стучим, стучим.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algn="ctr">
              <a:buNone/>
            </a:pPr>
            <a:r>
              <a:rPr lang="ru-RU" b="1" dirty="0" smtClean="0"/>
              <a:t>Часы</a:t>
            </a:r>
          </a:p>
          <a:p>
            <a:pPr algn="ctr">
              <a:buNone/>
            </a:pPr>
            <a:r>
              <a:rPr lang="ru-RU" b="1" dirty="0" smtClean="0"/>
              <a:t>Тик-так</a:t>
            </a:r>
            <a:endParaRPr lang="ru-RU" b="1" dirty="0"/>
          </a:p>
        </p:txBody>
      </p:sp>
      <p:pic>
        <p:nvPicPr>
          <p:cNvPr id="19458" name="Picture 2"/>
          <p:cNvPicPr>
            <a:picLocks noChangeAspect="1" noChangeArrowheads="1"/>
          </p:cNvPicPr>
          <p:nvPr/>
        </p:nvPicPr>
        <p:blipFill>
          <a:blip r:embed="rId2" cstate="print"/>
          <a:srcRect/>
          <a:stretch>
            <a:fillRect/>
          </a:stretch>
        </p:blipFill>
        <p:spPr bwMode="auto">
          <a:xfrm>
            <a:off x="1214413" y="357166"/>
            <a:ext cx="6000793"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buNone/>
            </a:pPr>
            <a:r>
              <a:rPr lang="ru-RU" dirty="0" smtClean="0">
                <a:solidFill>
                  <a:schemeClr val="accent1">
                    <a:lumMod val="75000"/>
                  </a:schemeClr>
                </a:solidFill>
              </a:rPr>
              <a:t>         [</a:t>
            </a:r>
            <a:r>
              <a:rPr lang="ru-RU" dirty="0">
                <a:solidFill>
                  <a:schemeClr val="accent1">
                    <a:lumMod val="75000"/>
                  </a:schemeClr>
                </a:solidFill>
              </a:rPr>
              <a:t>т] </a:t>
            </a:r>
            <a:r>
              <a:rPr lang="ru-RU" dirty="0" smtClean="0">
                <a:solidFill>
                  <a:schemeClr val="accent1">
                    <a:lumMod val="75000"/>
                  </a:schemeClr>
                </a:solidFill>
              </a:rPr>
              <a:t> 					</a:t>
            </a:r>
            <a:r>
              <a:rPr lang="ru-RU" dirty="0" smtClean="0">
                <a:solidFill>
                  <a:srgbClr val="00B050"/>
                </a:solidFill>
              </a:rPr>
              <a:t> [</a:t>
            </a:r>
            <a:r>
              <a:rPr lang="ru-RU" dirty="0" err="1" smtClean="0">
                <a:solidFill>
                  <a:srgbClr val="00B050"/>
                </a:solidFill>
              </a:rPr>
              <a:t>тʼ</a:t>
            </a:r>
            <a:r>
              <a:rPr lang="ru-RU" dirty="0" smtClean="0">
                <a:solidFill>
                  <a:srgbClr val="00B050"/>
                </a:solidFill>
              </a:rPr>
              <a:t>]</a:t>
            </a:r>
            <a:endParaRPr lang="ru-RU" dirty="0" smtClean="0">
              <a:solidFill>
                <a:schemeClr val="accent1">
                  <a:lumMod val="75000"/>
                </a:schemeClr>
              </a:solidFill>
            </a:endParaRPr>
          </a:p>
          <a:p>
            <a:pPr>
              <a:buNone/>
            </a:pPr>
            <a:r>
              <a:rPr lang="ru-RU" dirty="0" smtClean="0"/>
              <a:t>- согласный,			- согласный</a:t>
            </a:r>
          </a:p>
          <a:p>
            <a:pPr>
              <a:buFontTx/>
              <a:buChar char="-"/>
            </a:pPr>
            <a:r>
              <a:rPr lang="ru-RU" dirty="0" smtClean="0"/>
              <a:t>твердый, 			- мягкий</a:t>
            </a:r>
          </a:p>
          <a:p>
            <a:pPr>
              <a:buFontTx/>
              <a:buChar char="-"/>
            </a:pPr>
            <a:r>
              <a:rPr lang="ru-RU" dirty="0" smtClean="0"/>
              <a:t>глухой				- глухой</a:t>
            </a:r>
            <a:endParaRPr lang="ru-RU" dirty="0"/>
          </a:p>
          <a:p>
            <a:pPr>
              <a:buNone/>
            </a:pPr>
            <a:endParaRPr lang="ru-RU" dirty="0" smtClean="0"/>
          </a:p>
          <a:p>
            <a:pPr>
              <a:buNone/>
            </a:pPr>
            <a:endParaRPr lang="ru-RU" dirty="0" smtClean="0"/>
          </a:p>
          <a:p>
            <a:pPr>
              <a:buNone/>
            </a:pPr>
            <a:r>
              <a:rPr lang="ru-RU" dirty="0" smtClean="0"/>
              <a:t>                     	Буква т</a:t>
            </a:r>
            <a:endParaRPr lang="ru-RU" dirty="0"/>
          </a:p>
          <a:p>
            <a:pPr>
              <a:buNone/>
            </a:pPr>
            <a:endParaRPr lang="ru-RU" dirty="0"/>
          </a:p>
        </p:txBody>
      </p:sp>
      <p:sp>
        <p:nvSpPr>
          <p:cNvPr id="7" name="Стрелка вниз 6"/>
          <p:cNvSpPr/>
          <p:nvPr/>
        </p:nvSpPr>
        <p:spPr>
          <a:xfrm>
            <a:off x="3571868" y="3357562"/>
            <a:ext cx="857256" cy="171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38582" y="4643446"/>
            <a:ext cx="3646632" cy="221455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786314" y="3926702"/>
            <a:ext cx="4357686" cy="2726509"/>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0" y="0"/>
            <a:ext cx="3143239" cy="235743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6000728" y="0"/>
            <a:ext cx="3143272" cy="2357454"/>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0" y="2428867"/>
            <a:ext cx="2786050" cy="2234799"/>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cstate="print"/>
          <a:srcRect/>
          <a:stretch>
            <a:fillRect/>
          </a:stretch>
        </p:blipFill>
        <p:spPr bwMode="auto">
          <a:xfrm>
            <a:off x="3071802" y="0"/>
            <a:ext cx="3047989"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374</Words>
  <Application>Microsoft Office PowerPoint</Application>
  <PresentationFormat>Экран (4:3)</PresentationFormat>
  <Paragraphs>122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    Цель:   познакомить со звуками [т, тʼ] и буквами Т т. </vt:lpstr>
      <vt:lpstr>Слайд 3</vt:lpstr>
      <vt:lpstr>Слайд 4</vt:lpstr>
      <vt:lpstr>Слайд 5</vt:lpstr>
      <vt:lpstr>Слайд 6</vt:lpstr>
      <vt:lpstr>Слайд 7</vt:lpstr>
      <vt:lpstr>Слайд 8</vt:lpstr>
      <vt:lpstr>Слайд 9</vt:lpstr>
      <vt:lpstr>Слайд 10</vt:lpstr>
      <vt:lpstr>Слайд 11</vt:lpstr>
      <vt:lpstr>Кроссворд </vt:lpstr>
      <vt:lpstr>Слайд 13</vt:lpstr>
      <vt:lpstr>Знакомство с новой птицей</vt:lpstr>
      <vt:lpstr>Рассказ о тетереве</vt:lpstr>
      <vt:lpstr>Физминутка</vt:lpstr>
      <vt:lpstr> Измени слова </vt:lpstr>
      <vt:lpstr>Знакомство с буквой Т</vt:lpstr>
      <vt:lpstr>Знакомство с прописной буквой</vt:lpstr>
      <vt:lpstr>Пальчиковая гимнастика</vt:lpstr>
      <vt:lpstr>Рассказ</vt:lpstr>
      <vt:lpstr>Слайд 22</vt:lpstr>
      <vt:lpstr>Итог </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1234</cp:lastModifiedBy>
  <cp:revision>32</cp:revision>
  <dcterms:created xsi:type="dcterms:W3CDTF">2013-01-23T12:16:26Z</dcterms:created>
  <dcterms:modified xsi:type="dcterms:W3CDTF">2015-09-24T15:48:38Z</dcterms:modified>
</cp:coreProperties>
</file>