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4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3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75" autoAdjust="0"/>
  </p:normalViewPr>
  <p:slideViewPr>
    <p:cSldViewPr>
      <p:cViewPr varScale="1">
        <p:scale>
          <a:sx n="72" d="100"/>
          <a:sy n="72" d="100"/>
        </p:scale>
        <p:origin x="-12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9F216-8F89-46F0-AE95-3224D4B45B7B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71F05-198F-486F-89CD-6E4750B702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71F05-198F-486F-89CD-6E4750B702D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D35E6DF-0917-4BCE-8609-110ADC9577A6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AB1B873-2EAB-4CEB-BBDF-AC3E43C1101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db.rferl.org/877C5644-DA9A-43CE-BF55-2E6D498B8C73_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g-fotki.yandex.ru/get/5702/el-gribk.2f/0_4d844_51ef7637_X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stihi.ru/pics/2008/11/12/3094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veykova.ru/sites/default/files/imagecache/fullsize_inline/prevyu_ko_ii_uroku_prodolzhenie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eell.rutgers.edu/Poetry/Poetry/Images/Authors/mandelshtam__1909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iteratura-totl.narod.ru/bashny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lib.rus.ec/i/75/183775/i_040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zhitejnik.ru/uploads/posts/2011-03/thumbs/1300688637_434b921096ed0843f59e1c7d991877cc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callofzion.ru/photo/image/%D0%9D%D0%B0%D0%B4%D0%B5%D0%B6%D0%B4%D0%B0%20%D0%9C%D0%B0%D0%BD%D0%B4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0/03/Mercedes_black_crow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www.peredovaya.ru/img/award/big/prize_rkka_03_big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hro.org/files/images/people/mandelshtam-nkvd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Осип </a:t>
            </a:r>
            <a:r>
              <a:rPr lang="ru-RU" b="1" dirty="0" err="1" smtClean="0"/>
              <a:t>Эмильевич</a:t>
            </a:r>
            <a:r>
              <a:rPr lang="ru-RU" b="1" dirty="0" smtClean="0"/>
              <a:t> Мандельштам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4357718" cy="621510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3 (15)  января 1891, Варшава – 27 декабря 1937, Владивосток, лагерь Вторая речка</a:t>
            </a:r>
            <a:endParaRPr lang="ru-RU" sz="2800" b="1" dirty="0"/>
          </a:p>
        </p:txBody>
      </p:sp>
      <p:pic>
        <p:nvPicPr>
          <p:cNvPr id="4" name="i-main-pic" descr="Картинка 6 из 85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14488"/>
            <a:ext cx="3286148" cy="4786346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i-main-pic" descr="Картинка 46 из 852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284984"/>
            <a:ext cx="2214578" cy="3072950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645024"/>
            <a:ext cx="8929688" cy="45259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Повторный арест, этап в </a:t>
            </a:r>
            <a:r>
              <a:rPr lang="ru-RU" sz="2800" b="1" dirty="0" smtClean="0"/>
              <a:t>лагерь на Дальний Восток.</a:t>
            </a:r>
          </a:p>
          <a:p>
            <a:r>
              <a:rPr lang="ru-RU" sz="2800" b="1" dirty="0" smtClean="0"/>
              <a:t>27 декабря 1938  - смерть от тифа в пересыльном лагере </a:t>
            </a:r>
            <a:r>
              <a:rPr lang="ru-RU" sz="2800" b="1" dirty="0" err="1" smtClean="0"/>
              <a:t>Владперпункт</a:t>
            </a:r>
            <a:r>
              <a:rPr lang="ru-RU" sz="2800" b="1" dirty="0" smtClean="0"/>
              <a:t>. Реабилитирован посмертно: по делу 1938 года — в 1956, по делу 1934 года — в 1987</a:t>
            </a:r>
            <a:r>
              <a:rPr lang="ru-RU" sz="2800" b="1" baseline="30000" dirty="0" smtClean="0">
                <a:hlinkClick r:id=""/>
              </a:rPr>
              <a:t>]</a:t>
            </a:r>
            <a:r>
              <a:rPr lang="ru-RU" sz="2800" b="1" dirty="0" smtClean="0"/>
              <a:t>. Местонахождение могилы неизвестно.</a:t>
            </a:r>
          </a:p>
          <a:p>
            <a:endParaRPr lang="ru-RU" dirty="0"/>
          </a:p>
        </p:txBody>
      </p:sp>
      <p:pic>
        <p:nvPicPr>
          <p:cNvPr id="4" name="i-main-pic" descr="Картинка 25 из 85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14290"/>
            <a:ext cx="4786346" cy="3214686"/>
          </a:xfrm>
          <a:prstGeom prst="rect">
            <a:avLst/>
          </a:prstGeom>
          <a:ln w="228600" cap="sq" cmpd="thickThin">
            <a:solidFill>
              <a:schemeClr val="tx1">
                <a:lumMod val="8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8229600" cy="452596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Адреса в Санкт-Петербурге — Петрограде — Ленинграде</a:t>
            </a:r>
          </a:p>
          <a:p>
            <a:r>
              <a:rPr lang="ru-RU" sz="1800" b="1" dirty="0" smtClean="0"/>
              <a:t>1899—1900 —Офицерская улица, 17;</a:t>
            </a:r>
          </a:p>
          <a:p>
            <a:r>
              <a:rPr lang="ru-RU" sz="1800" b="1" dirty="0" smtClean="0"/>
              <a:t>1901—1904 — —Литейный, 49;</a:t>
            </a:r>
          </a:p>
          <a:p>
            <a:r>
              <a:rPr lang="ru-RU" sz="1800" b="1" dirty="0" smtClean="0"/>
              <a:t>1904—1905 — Литейный проспект, 15;</a:t>
            </a:r>
          </a:p>
          <a:p>
            <a:r>
              <a:rPr lang="ru-RU" sz="1800" b="1" dirty="0" smtClean="0"/>
              <a:t>1907 год — — Николаевская улица, 66;</a:t>
            </a:r>
          </a:p>
          <a:p>
            <a:r>
              <a:rPr lang="ru-RU" sz="1800" b="1" dirty="0" smtClean="0"/>
              <a:t>1908 год —Сергиевская улица, 60;</a:t>
            </a:r>
          </a:p>
          <a:p>
            <a:r>
              <a:rPr lang="ru-RU" sz="1800" b="1" dirty="0" smtClean="0"/>
              <a:t>1910—1912 —Загородный, 70;</a:t>
            </a:r>
          </a:p>
          <a:p>
            <a:r>
              <a:rPr lang="ru-RU" sz="1800" b="1" dirty="0" smtClean="0"/>
              <a:t>1913 год —Загородный проспект, 14;</a:t>
            </a:r>
          </a:p>
          <a:p>
            <a:r>
              <a:rPr lang="ru-RU" sz="1800" b="1" dirty="0" smtClean="0"/>
              <a:t>1914 год —Ивановская, 16;</a:t>
            </a:r>
          </a:p>
          <a:p>
            <a:r>
              <a:rPr lang="ru-RU" sz="1800" b="1" dirty="0" smtClean="0"/>
              <a:t>1915 год — Малая Монетная улица, 15;</a:t>
            </a:r>
          </a:p>
          <a:p>
            <a:r>
              <a:rPr lang="ru-RU" sz="1800" b="1" dirty="0" smtClean="0"/>
              <a:t>1917—1918 — квартира М. Л. Лозинского —</a:t>
            </a:r>
            <a:r>
              <a:rPr lang="ru-RU" sz="1800" b="1" dirty="0" err="1" smtClean="0"/>
              <a:t>Каменноостровский</a:t>
            </a:r>
            <a:r>
              <a:rPr lang="ru-RU" sz="1800" b="1" dirty="0" smtClean="0"/>
              <a:t>, 24, кв. 35;</a:t>
            </a:r>
          </a:p>
          <a:p>
            <a:r>
              <a:rPr lang="ru-RU" sz="1800" b="1" dirty="0" smtClean="0"/>
              <a:t>осень 1920 — 02.1921 года —проспект 25-го Октября, 15;</a:t>
            </a:r>
          </a:p>
          <a:p>
            <a:r>
              <a:rPr lang="ru-RU" sz="1800" b="1" dirty="0" smtClean="0"/>
              <a:t>лето 1924 года —улица Герцена, 49, кв. 4;</a:t>
            </a:r>
          </a:p>
          <a:p>
            <a:r>
              <a:rPr lang="ru-RU" sz="1800" b="1" dirty="0" smtClean="0"/>
              <a:t>конец 1930 — 01.1931 года  -8-я линия, 31;</a:t>
            </a:r>
          </a:p>
          <a:p>
            <a:r>
              <a:rPr lang="ru-RU" sz="1800" b="1" dirty="0" smtClean="0"/>
              <a:t>1933 год — гостиница «Европейская» — улица </a:t>
            </a:r>
            <a:r>
              <a:rPr lang="ru-RU" sz="1800" b="1" dirty="0" err="1" smtClean="0"/>
              <a:t>Ракова</a:t>
            </a:r>
            <a:r>
              <a:rPr lang="ru-RU" sz="1800" b="1" dirty="0" smtClean="0"/>
              <a:t>, 7;</a:t>
            </a:r>
          </a:p>
          <a:p>
            <a:r>
              <a:rPr lang="ru-RU" sz="1800" b="1" dirty="0" smtClean="0"/>
              <a:t>осень 1937 года —набережная канала </a:t>
            </a:r>
            <a:r>
              <a:rPr lang="ru-RU" sz="1800" b="1" dirty="0" err="1" smtClean="0"/>
              <a:t>Грибоедова</a:t>
            </a:r>
            <a:r>
              <a:rPr lang="ru-RU" sz="1800" b="1" dirty="0" smtClean="0"/>
              <a:t>, 9.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АКМЕИЗМ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(от греч. </a:t>
            </a:r>
            <a:r>
              <a:rPr lang="el-GR" sz="2800" b="1" dirty="0" smtClean="0"/>
              <a:t>άκμη</a:t>
            </a:r>
            <a:r>
              <a:rPr lang="ru-RU" sz="2800" b="1" dirty="0" smtClean="0"/>
              <a:t> — «высшая степень, вершина, цветение, цветущая пора») — литературное течение, противостоящее символизму и возникшее в 1912 в России. Акмеисты провозглашали материальность, предметность тематики и образов, точность слова.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214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принципы акмеизма: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9215502" cy="6715172"/>
          </a:xfrm>
        </p:spPr>
        <p:txBody>
          <a:bodyPr>
            <a:normAutofit fontScale="3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— </a:t>
            </a:r>
            <a:r>
              <a:rPr lang="ru-RU" sz="7400" b="1" dirty="0" smtClean="0"/>
              <a:t>освобождение поэзии от символистских призывов к идеальному, возвращение ей ясности;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отказ от мистической туманности, принятие земного мира в его многообразии, зримой конкретности, звучности, красочности; 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стремление придать слову определенное, точное значение;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</a:t>
            </a:r>
            <a:r>
              <a:rPr lang="ru-RU" sz="7400" b="1" i="1" dirty="0" smtClean="0"/>
              <a:t>предметность</a:t>
            </a:r>
            <a:r>
              <a:rPr lang="ru-RU" sz="7400" b="1" dirty="0" smtClean="0"/>
              <a:t> и четкость образов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обращение к человеку, к «подлинности» его чувств;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поэтизация мира первозданных эмоций, первобытно-биологического природного начала;</a:t>
            </a:r>
            <a:br>
              <a:rPr lang="ru-RU" sz="7400" b="1" dirty="0" smtClean="0"/>
            </a:br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sz="7400" b="1" dirty="0" smtClean="0"/>
              <a:t>— перекличка с минувшими литературными эпохами, широчайшие эстетические ассоциации, «тоска по мировой культуре».</a:t>
            </a:r>
          </a:p>
          <a:p>
            <a:r>
              <a:rPr lang="ru-RU" sz="7400" b="1" dirty="0" smtClean="0"/>
              <a:t/>
            </a:r>
            <a:br>
              <a:rPr lang="ru-RU" sz="7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52 из 852">
            <a:hlinkClick r:id="rId2" tgtFrame="_blank"/>
          </p:cNvPr>
          <p:cNvPicPr>
            <a:picLocks noGrp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611560" y="1412776"/>
            <a:ext cx="7344816" cy="4729708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18"/>
            <a:ext cx="4186238" cy="5483245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/>
              <a:t>1897    - семья переехала в Петербург. 1900   - 1907 – </a:t>
            </a:r>
            <a:r>
              <a:rPr lang="ru-RU" sz="2800" b="1" dirty="0" err="1" smtClean="0"/>
              <a:t>Тенишевское</a:t>
            </a:r>
            <a:r>
              <a:rPr lang="ru-RU" sz="2800" b="1" dirty="0" smtClean="0"/>
              <a:t> училище</a:t>
            </a:r>
          </a:p>
          <a:p>
            <a:r>
              <a:rPr lang="ru-RU" sz="2800" b="1" dirty="0" smtClean="0"/>
              <a:t>1908 – 1910 –Сорбонна, Гейдельберг, увлечен французской поэзией: </a:t>
            </a:r>
            <a:r>
              <a:rPr lang="ru-RU" sz="2800" b="1" dirty="0" err="1" smtClean="0"/>
              <a:t>старофранцузским</a:t>
            </a:r>
            <a:r>
              <a:rPr lang="ru-RU" sz="2800" b="1" dirty="0" smtClean="0"/>
              <a:t> эпосом, Вийоном, </a:t>
            </a:r>
            <a:r>
              <a:rPr lang="ru-RU" sz="2800" b="1" dirty="0" err="1" smtClean="0"/>
              <a:t>Бодлером</a:t>
            </a:r>
            <a:r>
              <a:rPr lang="ru-RU" sz="2800" b="1" dirty="0" smtClean="0"/>
              <a:t>, Верленом</a:t>
            </a:r>
            <a:endParaRPr lang="ru-RU" sz="2800" b="1" dirty="0"/>
          </a:p>
        </p:txBody>
      </p:sp>
      <p:pic>
        <p:nvPicPr>
          <p:cNvPr id="4" name="i-main-pic" descr="Картинка 48 из 852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642918"/>
            <a:ext cx="4071966" cy="5715040"/>
          </a:xfrm>
          <a:prstGeom prst="ellipse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Приезжая, бывает «на башне» у Вячеслава Иванова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24988"/>
            <a:ext cx="5614998" cy="591187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sz="4500" dirty="0" smtClean="0"/>
              <a:t>1911 – разорение семьи, денег для обучения за границей нет</a:t>
            </a:r>
          </a:p>
          <a:p>
            <a:r>
              <a:rPr lang="ru-RU" sz="4500" dirty="0" smtClean="0"/>
              <a:t>Для </a:t>
            </a:r>
            <a:r>
              <a:rPr lang="ru-RU" sz="4500" dirty="0" smtClean="0"/>
              <a:t>того, чтобы обойти квоту на иудеев при поступлении </a:t>
            </a:r>
            <a:r>
              <a:rPr lang="ru-RU" sz="4500" dirty="0" err="1" smtClean="0"/>
              <a:t>вПетербургский</a:t>
            </a:r>
            <a:r>
              <a:rPr lang="ru-RU" sz="4500" dirty="0" smtClean="0"/>
              <a:t> университет, Мандельштам крестится у методистского пастора</a:t>
            </a:r>
          </a:p>
          <a:p>
            <a:r>
              <a:rPr lang="ru-RU" sz="4500" dirty="0" smtClean="0"/>
              <a:t>1911  - </a:t>
            </a:r>
            <a:r>
              <a:rPr lang="ru-RU" sz="4500" dirty="0" smtClean="0"/>
              <a:t>1917 романо-германское </a:t>
            </a:r>
            <a:r>
              <a:rPr lang="ru-RU" sz="4500" dirty="0" smtClean="0"/>
              <a:t>отделение историко-филологического факультета Петербургского </a:t>
            </a:r>
            <a:r>
              <a:rPr lang="ru-RU" sz="4500" dirty="0" smtClean="0"/>
              <a:t>университета</a:t>
            </a:r>
            <a:endParaRPr lang="ru-RU" sz="4500" dirty="0"/>
          </a:p>
        </p:txBody>
      </p:sp>
      <p:pic>
        <p:nvPicPr>
          <p:cNvPr id="5" name="Рисунок 4" descr="http://literatura-totl.narod.ru/bashnya.jpg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500174"/>
            <a:ext cx="2762250" cy="3811905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Выгнутая влево стрелка 5"/>
          <p:cNvSpPr/>
          <p:nvPr/>
        </p:nvSpPr>
        <p:spPr>
          <a:xfrm>
            <a:off x="4860032" y="836712"/>
            <a:ext cx="792088" cy="792088"/>
          </a:xfrm>
          <a:prstGeom prst="curvedRight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56998" y="1196752"/>
            <a:ext cx="6286500" cy="64533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1912   - дружба с акмеистами</a:t>
            </a:r>
          </a:p>
          <a:p>
            <a:r>
              <a:rPr lang="ru-RU" sz="2800" b="1" dirty="0" smtClean="0"/>
              <a:t>Сб. «Камень»(три издания:1913, 1916 и 1922, содержание менялось). Находится в центре поэтической жизни, регулярно публично читает стихи, бывает в «Бродячей собаке»,знакомится с футуризмом, сближается с Бенедиктом Лившицем</a:t>
            </a:r>
            <a:endParaRPr lang="ru-RU" sz="2800" b="1" dirty="0"/>
          </a:p>
        </p:txBody>
      </p:sp>
      <p:pic>
        <p:nvPicPr>
          <p:cNvPr id="4" name="i-main-pic" descr="Картинка 38 из 85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536" y="1285860"/>
            <a:ext cx="2485390" cy="3811905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000375" y="714375"/>
            <a:ext cx="6143625" cy="5715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1919     - </a:t>
            </a:r>
            <a:r>
              <a:rPr lang="ru-RU" sz="2400" b="1" dirty="0" smtClean="0"/>
              <a:t>знакомство с </a:t>
            </a:r>
            <a:r>
              <a:rPr lang="ru-RU" sz="2400" b="1" dirty="0" smtClean="0"/>
              <a:t>Надеждой Яковлевной </a:t>
            </a:r>
            <a:r>
              <a:rPr lang="ru-RU" sz="2400" b="1" dirty="0" smtClean="0"/>
              <a:t>Хазиной (Мандельштам)</a:t>
            </a:r>
            <a:endParaRPr lang="ru-RU" sz="2400" b="1" dirty="0" smtClean="0"/>
          </a:p>
          <a:p>
            <a:r>
              <a:rPr lang="ru-RU" sz="2400" b="1" dirty="0" smtClean="0"/>
              <a:t>1922 -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сб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Tristia</a:t>
            </a:r>
            <a:r>
              <a:rPr lang="ru-RU" sz="2400" b="1" dirty="0" smtClean="0"/>
              <a:t>» («Скорбные элегии</a:t>
            </a:r>
            <a:r>
              <a:rPr lang="ru-RU" sz="2400" b="1" dirty="0" smtClean="0"/>
              <a:t>») в </a:t>
            </a:r>
            <a:r>
              <a:rPr lang="ru-RU" sz="2400" b="1" dirty="0" smtClean="0"/>
              <a:t>Берлине. Женитьба.</a:t>
            </a:r>
          </a:p>
          <a:p>
            <a:r>
              <a:rPr lang="ru-RU" sz="2400" b="1" dirty="0" smtClean="0"/>
              <a:t>1923  - «Вторая книга» с общим посвящением «Н. Х.» — жене.</a:t>
            </a:r>
          </a:p>
          <a:p>
            <a:r>
              <a:rPr lang="ru-RU" sz="2400" b="1" dirty="0" smtClean="0"/>
              <a:t>В гражданскую </a:t>
            </a:r>
            <a:r>
              <a:rPr lang="ru-RU" sz="2400" b="1" dirty="0" smtClean="0"/>
              <a:t>скитания с </a:t>
            </a:r>
            <a:r>
              <a:rPr lang="ru-RU" sz="2400" b="1" dirty="0" smtClean="0"/>
              <a:t>женой </a:t>
            </a:r>
            <a:r>
              <a:rPr lang="ru-RU" sz="2400" b="1" dirty="0" smtClean="0"/>
              <a:t>по России, Украине, Грузии; бывал арестован</a:t>
            </a:r>
            <a:endParaRPr lang="ru-RU" sz="2400" b="1" dirty="0"/>
          </a:p>
        </p:txBody>
      </p:sp>
      <p:pic>
        <p:nvPicPr>
          <p:cNvPr id="4" name="i-main-pic" descr="Картинка 54 из 852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2571768" cy="3454739"/>
          </a:xfrm>
          <a:prstGeom prst="ellipse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i-main-pic" descr="Картинка 5 из 107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60" y="3429000"/>
            <a:ext cx="2571768" cy="2883211"/>
          </a:xfrm>
          <a:prstGeom prst="ellipse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56261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1928  - последний прижизненный сборник «Стихотворения», </a:t>
            </a:r>
            <a:endParaRPr lang="ru-RU" sz="2800" b="1" dirty="0" smtClean="0"/>
          </a:p>
          <a:p>
            <a:r>
              <a:rPr lang="ru-RU" sz="2800" b="1" dirty="0" smtClean="0"/>
              <a:t>а </a:t>
            </a:r>
            <a:r>
              <a:rPr lang="ru-RU" sz="2800" b="1" dirty="0" smtClean="0"/>
              <a:t>также книга избранных статей «О поэзии».</a:t>
            </a:r>
            <a:br>
              <a:rPr lang="ru-RU" sz="2800" b="1" dirty="0" smtClean="0"/>
            </a:br>
            <a:endParaRPr lang="ru-RU" sz="2800" b="1" dirty="0" smtClean="0"/>
          </a:p>
          <a:p>
            <a:r>
              <a:rPr lang="ru-RU" sz="2800" b="1" dirty="0" smtClean="0"/>
              <a:t>1930 - заканчивает работу над "Четвертой прозой". Н.Бухарин хлопочет о командировке Мандельштама в Армению. После путешествия на Кавказ (Армения, Сухуми, Тифлис</a:t>
            </a:r>
            <a:r>
              <a:rPr lang="ru-RU" sz="2800" b="1" dirty="0" smtClean="0"/>
              <a:t>) – возобновление творческой деятельности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  <a:p>
            <a:r>
              <a:rPr lang="ru-RU" sz="2800" b="1" dirty="0" smtClean="0"/>
              <a:t>Расцвет поэтического дара и отсутствие возможности печататься</a:t>
            </a:r>
            <a:endParaRPr lang="ru-RU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5786438" cy="555466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 «Литературной газете», «Правде», "Звезде" выходят разгромные статьи в связи с публикацией "Путешествия в Армению" ("Звезда", 1933, № 5).</a:t>
            </a:r>
          </a:p>
          <a:p>
            <a:r>
              <a:rPr lang="ru-RU" sz="2400" b="1" dirty="0" smtClean="0"/>
              <a:t>1933   -- «Мы живем, под собою </a:t>
            </a:r>
          </a:p>
          <a:p>
            <a:pPr marL="45720" indent="0">
              <a:buNone/>
            </a:pPr>
            <a:r>
              <a:rPr lang="ru-RU" sz="2400" b="1" dirty="0" smtClean="0"/>
              <a:t>не чуя страны» в присутствии 15 человек</a:t>
            </a:r>
            <a:br>
              <a:rPr lang="ru-RU" sz="2400" b="1" dirty="0" smtClean="0"/>
            </a:br>
            <a:r>
              <a:rPr lang="ru-RU" sz="2400" b="1" dirty="0" smtClean="0"/>
              <a:t>Пастернак : « это самоубийство» </a:t>
            </a:r>
            <a:br>
              <a:rPr lang="ru-RU" sz="2400" b="1" dirty="0" smtClean="0"/>
            </a:br>
            <a:r>
              <a:rPr lang="ru-RU" sz="2400" b="1" dirty="0" smtClean="0"/>
              <a:t>Кто-то из слушателей доносит на Мандельштама.</a:t>
            </a:r>
            <a:br>
              <a:rPr lang="ru-RU" sz="2400" b="1" dirty="0" smtClean="0"/>
            </a:br>
            <a:r>
              <a:rPr lang="ru-RU" sz="2400" b="1" dirty="0" smtClean="0"/>
              <a:t>В ночь с 13 на 14 мая 1934 – арест и ссылка в Чердынь(Пермский край). Его сопровождает жена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Файл:Mercedes black crow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6710" y="546989"/>
            <a:ext cx="3174622" cy="2308816"/>
          </a:xfrm>
          <a:prstGeom prst="rect">
            <a:avLst/>
          </a:prstGeom>
          <a:ln w="228600" cap="sq" cmpd="thickThin">
            <a:solidFill>
              <a:schemeClr val="tx1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i-main-pic" descr="Картинка 30 из 1058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77048" y="3480589"/>
            <a:ext cx="2744284" cy="2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5786438" cy="55546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 Чердыни </a:t>
            </a:r>
            <a:r>
              <a:rPr lang="ru-RU" sz="3200" b="1" dirty="0" smtClean="0"/>
              <a:t>- попытка самоубийства (</a:t>
            </a:r>
            <a:r>
              <a:rPr lang="ru-RU" sz="3200" b="1" dirty="0" smtClean="0"/>
              <a:t>выбрасывается из окна). Надежда Яковлевна Мандельштам пишет во все советские инстанции и ко всем знакомым. При содействии Николая Бухарина Мандельштаму разрешают самостоятельно выбрать место для поселения. Воронеж.</a:t>
            </a:r>
            <a:br>
              <a:rPr lang="ru-RU" sz="3200" b="1" dirty="0" smtClean="0"/>
            </a:br>
            <a:endParaRPr lang="ru-RU" sz="3200" b="1" dirty="0"/>
          </a:p>
        </p:txBody>
      </p:sp>
      <p:pic>
        <p:nvPicPr>
          <p:cNvPr id="4" name="i-main-pic" descr="Картинка 44 из 1058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844824"/>
            <a:ext cx="2724150" cy="3811905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581884" y="-243408"/>
            <a:ext cx="2953512" cy="2176272"/>
          </a:xfrm>
        </p:spPr>
        <p:txBody>
          <a:bodyPr/>
          <a:lstStyle/>
          <a:p>
            <a:pPr algn="ctr"/>
            <a:r>
              <a:rPr lang="ru-RU" b="1" dirty="0" smtClean="0"/>
              <a:t>Образец ордера на обыск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4464496" cy="33880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«Воронежские тетради» - вершина поэтического творчества.</a:t>
            </a:r>
            <a:br>
              <a:rPr lang="ru-RU" sz="2800" b="1" dirty="0" smtClean="0"/>
            </a:br>
            <a:r>
              <a:rPr lang="ru-RU" sz="2800" b="1" dirty="0" smtClean="0"/>
              <a:t>1937, май   -  окончание ссылки, разрешение на выезд из Воронежа. </a:t>
            </a:r>
          </a:p>
          <a:p>
            <a:r>
              <a:rPr lang="ru-RU" sz="2800" b="1" dirty="0" smtClean="0"/>
              <a:t>Москва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pic>
        <p:nvPicPr>
          <p:cNvPr id="4" name="Рисунок 3" descr="http://www.lestvitsa.dp.ua/images/vystavki/repress/romanosvky_order_arest_sma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2276872"/>
            <a:ext cx="2092960" cy="3895725"/>
          </a:xfrm>
          <a:prstGeom prst="rect">
            <a:avLst/>
          </a:prstGeom>
          <a:ln w="228600" cap="sq" cmpd="thickThin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138</TotalTime>
  <Words>364</Words>
  <Application>Microsoft Office PowerPoint</Application>
  <PresentationFormat>Экран (4:3)</PresentationFormat>
  <Paragraphs>50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Перспектива</vt:lpstr>
      <vt:lpstr>Осип Эмильевич Мандельштам</vt:lpstr>
      <vt:lpstr>Презентация PowerPoint</vt:lpstr>
      <vt:lpstr>Приезжая, бывает «на башне» у Вячеслава Иванова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Образец ордера на обыск</vt:lpstr>
      <vt:lpstr>Презентация PowerPoint</vt:lpstr>
      <vt:lpstr>Презентация PowerPoint</vt:lpstr>
      <vt:lpstr>АКМЕИЗМ</vt:lpstr>
      <vt:lpstr>Основные принципы акмеизма: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15</cp:revision>
  <dcterms:created xsi:type="dcterms:W3CDTF">2011-11-14T18:03:10Z</dcterms:created>
  <dcterms:modified xsi:type="dcterms:W3CDTF">2015-10-29T13:10:22Z</dcterms:modified>
</cp:coreProperties>
</file>