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B736F2E-18C9-4492-8C3F-962AA2AA446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1A4E20A-7051-436D-98E6-8FDDB78713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30120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1905 (хутор </a:t>
            </a:r>
            <a:r>
              <a:rPr lang="ru-RU" sz="2800" b="1" dirty="0" err="1" smtClean="0"/>
              <a:t>Кружилин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Донецкого округа -</a:t>
            </a:r>
            <a:br>
              <a:rPr lang="ru-RU" sz="2800" b="1" dirty="0" smtClean="0"/>
            </a:br>
            <a:r>
              <a:rPr lang="ru-RU" sz="2800" b="1" dirty="0" smtClean="0"/>
              <a:t>1984, станица Вёшенская, </a:t>
            </a:r>
            <a:br>
              <a:rPr lang="ru-RU" sz="2800" b="1" dirty="0" smtClean="0"/>
            </a:br>
            <a:r>
              <a:rPr lang="ru-RU" sz="2800" b="1" dirty="0" smtClean="0"/>
              <a:t>Ростовская область) </a:t>
            </a:r>
            <a:br>
              <a:rPr lang="ru-RU" sz="2800" b="1" dirty="0" smtClean="0"/>
            </a:br>
            <a:r>
              <a:rPr lang="ru-RU" sz="2800" b="1" dirty="0" smtClean="0"/>
              <a:t>Лауреат Нобелевской</a:t>
            </a:r>
            <a:br>
              <a:rPr lang="ru-RU" sz="2800" b="1" dirty="0" smtClean="0"/>
            </a:br>
            <a:r>
              <a:rPr lang="ru-RU" sz="2800" b="1" dirty="0" smtClean="0"/>
              <a:t> премии по литературе</a:t>
            </a:r>
            <a:br>
              <a:rPr lang="ru-RU" sz="2800" b="1" dirty="0" smtClean="0"/>
            </a:br>
            <a:r>
              <a:rPr lang="ru-RU" sz="2800" b="1" dirty="0" smtClean="0"/>
              <a:t> (1965 год) </a:t>
            </a:r>
            <a:br>
              <a:rPr lang="ru-RU" sz="2800" b="1" dirty="0" smtClean="0"/>
            </a:br>
            <a:r>
              <a:rPr lang="ru-RU" sz="2800" b="1" dirty="0" smtClean="0"/>
              <a:t>Дважды Герой </a:t>
            </a:r>
            <a:br>
              <a:rPr lang="ru-RU" sz="2800" b="1" dirty="0" smtClean="0"/>
            </a:br>
            <a:r>
              <a:rPr lang="ru-RU" sz="2800" b="1" dirty="0" smtClean="0"/>
              <a:t>Социалистического Труда </a:t>
            </a:r>
            <a:br>
              <a:rPr lang="ru-RU" sz="2800" b="1" dirty="0" smtClean="0"/>
            </a:br>
            <a:r>
              <a:rPr lang="ru-RU" sz="2800" b="1" dirty="0" smtClean="0"/>
              <a:t>Полковник (1943).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39"/>
            <a:ext cx="2899990" cy="3651159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03648" y="116632"/>
            <a:ext cx="6768752" cy="1052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2"/>
                  </a:solidFill>
                </a:ln>
              </a:rPr>
              <a:t>Михаил Александрович Шолохов </a:t>
            </a:r>
            <a:endParaRPr lang="ru-RU" sz="3200" b="1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6177190"/>
            <a:ext cx="376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Нуанзина</a:t>
            </a:r>
            <a:r>
              <a:rPr lang="ru-RU" dirty="0" smtClean="0"/>
              <a:t> Е.А. </a:t>
            </a:r>
          </a:p>
          <a:p>
            <a:r>
              <a:rPr lang="ru-RU" dirty="0" smtClean="0"/>
              <a:t>ГБОУ СОШ 185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6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95374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200" dirty="0" smtClean="0"/>
              <a:t>…поведение таких людей, как Сахаров и Солженицын, клевещущих на наш государственный и общественный строй, пытающихся породить недоверие к миролюбивой политике Советского государства и по существу призывающих Запад продолжать политику «холодной войны», не может вызвать никаких других чувств, кроме глубокого презрения и осуждения…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640960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  <a:t>Письмо группы советских писателей в редакцию газеты «Правда» 31 августа 1973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  <a:t/>
            </a:r>
            <a:b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</a:br>
            <a:endParaRPr lang="ru-RU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525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1"/>
            <a:ext cx="7906072" cy="5767535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200" dirty="0" smtClean="0"/>
              <a:t>Сталинскую премию передал в Фонд обороны</a:t>
            </a:r>
          </a:p>
          <a:p>
            <a:pPr marL="18288" indent="0">
              <a:buNone/>
            </a:pPr>
            <a:r>
              <a:rPr lang="ru-RU" sz="3200" dirty="0" smtClean="0"/>
              <a:t>Ленинскую премию за роман «Поднятая целина» - </a:t>
            </a:r>
            <a:r>
              <a:rPr lang="ru-RU" sz="3200" dirty="0" err="1" smtClean="0"/>
              <a:t>Каргинскому</a:t>
            </a:r>
            <a:r>
              <a:rPr lang="ru-RU" sz="3200" dirty="0" smtClean="0"/>
              <a:t> сельсовету </a:t>
            </a:r>
            <a:r>
              <a:rPr lang="ru-RU" sz="3200" dirty="0" err="1" smtClean="0"/>
              <a:t>Базковского</a:t>
            </a:r>
            <a:r>
              <a:rPr lang="ru-RU" sz="3200" dirty="0" smtClean="0"/>
              <a:t> района Ростовской области на строительство новой школы, </a:t>
            </a:r>
          </a:p>
          <a:p>
            <a:pPr marL="18288" indent="0">
              <a:buNone/>
            </a:pPr>
            <a:r>
              <a:rPr lang="ru-RU" sz="3200" dirty="0" smtClean="0"/>
              <a:t>Нобелевскую — на постройку школы в Вёшенской. </a:t>
            </a:r>
          </a:p>
          <a:p>
            <a:pPr marL="18288" indent="0">
              <a:buNone/>
            </a:pPr>
            <a:r>
              <a:rPr lang="ru-RU" sz="3200" dirty="0" smtClean="0"/>
              <a:t>С 1960-х годов фактически отошёл от литературы.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8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683" y="-819472"/>
            <a:ext cx="8229600" cy="452596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4000" dirty="0" smtClean="0"/>
              <a:t>1920—1921 - продотряд, продразвёрстка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765">
            <a:off x="3591553" y="2730440"/>
            <a:ext cx="2098225" cy="3308740"/>
          </a:xfrm>
          <a:prstGeom prst="rect">
            <a:avLst/>
          </a:prstGeom>
          <a:ln w="228600" cap="sq" cmpd="thickThin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895">
            <a:off x="6225875" y="2896959"/>
            <a:ext cx="2247750" cy="3197829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421">
            <a:off x="873538" y="2899335"/>
            <a:ext cx="2120979" cy="3136149"/>
          </a:xfrm>
          <a:prstGeom prst="rect">
            <a:avLst/>
          </a:prstGeom>
          <a:ln w="228600" cap="sq" cmpd="thickThin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smtClean="0"/>
              <a:t>1928 - 1-2 тома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1932 - 3 том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1940 - 4 том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95536" y="116632"/>
            <a:ext cx="4896544" cy="1296144"/>
          </a:xfrm>
          <a:prstGeom prst="horizontalScroll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9144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</a:rPr>
              <a:t>«Тихий Дон» 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686249" cy="2607572"/>
          </a:xfrm>
          <a:prstGeom prst="rect">
            <a:avLst/>
          </a:prstGeom>
          <a:ln w="228600" cap="sq" cmpd="thickThin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952328" cy="4738486"/>
          </a:xfrm>
          <a:prstGeom prst="rect">
            <a:avLst/>
          </a:prstGeom>
          <a:ln w="228600" cap="sq" cmpd="thickThin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793">
            <a:off x="683568" y="1356513"/>
            <a:ext cx="3433981" cy="4696935"/>
          </a:xfrm>
          <a:prstGeom prst="rect">
            <a:avLst/>
          </a:prstGeom>
          <a:ln w="228600" cap="sq" cmpd="thickThin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10">
            <a:off x="5364088" y="1392529"/>
            <a:ext cx="3096344" cy="4695555"/>
          </a:xfrm>
          <a:prstGeom prst="rect">
            <a:avLst/>
          </a:prstGeom>
          <a:ln w="228600" cap="sq" cmpd="thickThin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66648"/>
            <a:ext cx="5328592" cy="4714680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endParaRPr lang="ru-RU" sz="3600" dirty="0" smtClean="0"/>
          </a:p>
          <a:p>
            <a:pPr marL="18288" indent="0">
              <a:buNone/>
            </a:pPr>
            <a:r>
              <a:rPr lang="ru-RU" sz="3600" dirty="0" smtClean="0"/>
              <a:t>1932 – 1 том</a:t>
            </a:r>
          </a:p>
          <a:p>
            <a:pPr marL="18288" indent="0">
              <a:buNone/>
            </a:pPr>
            <a:r>
              <a:rPr lang="ru-RU" sz="3600" dirty="0" smtClean="0"/>
              <a:t>1959 – 2 том</a:t>
            </a:r>
          </a:p>
          <a:p>
            <a:pPr marL="18288" indent="0">
              <a:buNone/>
            </a:pPr>
            <a:r>
              <a:rPr lang="ru-RU" sz="3600" dirty="0" smtClean="0"/>
              <a:t>Посвящён</a:t>
            </a:r>
          </a:p>
          <a:p>
            <a:pPr marL="18288" indent="0">
              <a:buNone/>
            </a:pPr>
            <a:r>
              <a:rPr lang="ru-RU" sz="3600" dirty="0" smtClean="0"/>
              <a:t> коллективизации на Дону </a:t>
            </a:r>
          </a:p>
          <a:p>
            <a:pPr marL="18288" indent="0">
              <a:buNone/>
            </a:pPr>
            <a:r>
              <a:rPr lang="ru-RU" sz="3600" dirty="0" smtClean="0"/>
              <a:t>и движению</a:t>
            </a:r>
          </a:p>
          <a:p>
            <a:pPr marL="18288" indent="0">
              <a:buNone/>
            </a:pPr>
            <a:r>
              <a:rPr lang="ru-RU" sz="3600" dirty="0" smtClean="0"/>
              <a:t> «25-тысячников».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37" y="2708920"/>
            <a:ext cx="2196661" cy="2932656"/>
          </a:xfrm>
          <a:prstGeom prst="rect">
            <a:avLst/>
          </a:prstGeom>
          <a:ln w="228600" cap="sq" cmpd="thickThin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127270" y="116632"/>
            <a:ext cx="7128792" cy="1628800"/>
          </a:xfrm>
          <a:prstGeom prst="horizontalScroll">
            <a:avLst/>
          </a:prstGeom>
          <a:solidFill>
            <a:schemeClr val="tx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«Поднятая целина»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080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-891480"/>
            <a:ext cx="8229600" cy="452596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b="1" dirty="0" smtClean="0"/>
              <a:t>Впоследствии опубликовал несколько отрывков из недописанного романа «Они сражались за Родину» (1942—1944, 1949, 1969), </a:t>
            </a:r>
          </a:p>
          <a:p>
            <a:pPr marL="18288" indent="0">
              <a:buNone/>
            </a:pPr>
            <a:r>
              <a:rPr lang="ru-RU" sz="2800" b="1" dirty="0" smtClean="0"/>
              <a:t>рассказ «Судьба человека» (1956).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35" y="2636912"/>
            <a:ext cx="4968552" cy="3787906"/>
          </a:xfrm>
          <a:prstGeom prst="rect">
            <a:avLst/>
          </a:prstGeom>
          <a:ln w="228600" cap="sq" cmpd="thickThin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8775" y="1340768"/>
            <a:ext cx="8785225" cy="36576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b="1" dirty="0" smtClean="0"/>
              <a:t>В 1958 году (в седьмой раз) на Нобелевскую премию по литературе был выдвинут Борис Пастернак.</a:t>
            </a:r>
          </a:p>
          <a:p>
            <a:pPr marL="18288" indent="0">
              <a:buNone/>
            </a:pPr>
            <a:r>
              <a:rPr lang="ru-RU" sz="2800" b="1" dirty="0" smtClean="0"/>
              <a:t>Телеграмма советскому послу в Швеции:</a:t>
            </a:r>
          </a:p>
          <a:p>
            <a:pPr marL="18288" indent="0">
              <a:buNone/>
            </a:pPr>
            <a:r>
              <a:rPr lang="ru-RU" sz="2800" b="1" dirty="0" smtClean="0"/>
              <a:t>«Было бы желательным через близких к нам деятелей культуры дать понять шведской общественности, что в Советском Союзе высоко оценили бы присуждение Нобелевской премии Шолохову. </a:t>
            </a:r>
          </a:p>
          <a:p>
            <a:pPr marL="18288" indent="0">
              <a:buNone/>
            </a:pPr>
            <a:r>
              <a:rPr lang="ru-RU" sz="2800" b="1" dirty="0" smtClean="0"/>
              <a:t>Важно также дать понять, что Пастернак как литератор не пользуется признанием у советских писателей и прогрессивных литераторов других стран».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243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85801"/>
            <a:ext cx="8280920" cy="3657599"/>
          </a:xfrm>
        </p:spPr>
        <p:txBody>
          <a:bodyPr>
            <a:normAutofit fontScale="40000" lnSpcReduction="20000"/>
          </a:bodyPr>
          <a:lstStyle/>
          <a:p>
            <a:pPr marL="18288" indent="0">
              <a:buNone/>
            </a:pPr>
            <a:r>
              <a:rPr lang="ru-RU" dirty="0" smtClean="0"/>
              <a:t> </a:t>
            </a:r>
            <a:r>
              <a:rPr lang="ru-RU" sz="6500" dirty="0" smtClean="0"/>
              <a:t>1958  - Нобелевской премии по литературе   удостоен Борис Пастернак.</a:t>
            </a:r>
          </a:p>
          <a:p>
            <a:pPr marL="18288" indent="0">
              <a:buNone/>
            </a:pPr>
            <a:endParaRPr lang="ru-RU" sz="6500" dirty="0" smtClean="0"/>
          </a:p>
          <a:p>
            <a:pPr marL="18288" indent="0">
              <a:buNone/>
            </a:pPr>
            <a:r>
              <a:rPr lang="ru-RU" sz="6500" dirty="0" smtClean="0"/>
              <a:t>1965  - Шолохов получил Нобелевскую премию по литературе (с согласия руководства СССР). </a:t>
            </a:r>
          </a:p>
          <a:p>
            <a:pPr marL="18288" indent="0">
              <a:buNone/>
            </a:pPr>
            <a:endParaRPr lang="ru-RU" sz="6500" dirty="0" smtClean="0"/>
          </a:p>
          <a:p>
            <a:pPr marL="18288" indent="0">
              <a:buNone/>
            </a:pPr>
            <a:r>
              <a:rPr lang="ru-RU" sz="6500" dirty="0" smtClean="0"/>
              <a:t>Шолохов не поклонился Густаву Адольфу VI, вручавшему премию. </a:t>
            </a:r>
            <a:endParaRPr lang="ru-RU" sz="6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pPr marL="18288" indent="0">
              <a:buNone/>
            </a:pPr>
            <a:r>
              <a:rPr lang="ru-RU" b="1" dirty="0" smtClean="0"/>
              <a:t>«	Попадись эти молодчики с чёрной совестью в памятные 20-годы, когда судили, не опираясь на строго разграниченные статьи уголовного кодекса, а руководствуясь революционным правосознанием… (бурные аплодисменты)… Ох, не ту бы меру наказания получили бы эти оборотни! (бурные аплодисменты). А тут, видите ли, ещё рассуждают о суровости приговора! Мне ещё хотелось бы обратиться к зарубежным защитникам пасквилянтов: не беспокойтесь, дорогие, за сохранность у нас критики. Критику мы поддерживаем и развиваем, она остро звучит и на нынешнем нашем съезде. Но клевета — не критика, а грязь из лужи — не краски из палитры художника!»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360334"/>
            <a:ext cx="7632848" cy="1368152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5698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1966 - XXIII съезд КПСС </a:t>
            </a:r>
            <a:br>
              <a:rPr lang="ru-RU" sz="4000" dirty="0" smtClean="0"/>
            </a:br>
            <a:r>
              <a:rPr lang="ru-RU" sz="4000" dirty="0" smtClean="0"/>
              <a:t>о процессе Синявского и Даниэля: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84</TotalTime>
  <Words>306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1905 (хутор Кружилин  Донецкого округа - 1984, станица Вёшенская,  Ростовская область)  Лауреат Нобелевской  премии по литературе  (1965 год)  Дважды Герой  Социалистического Труда  Полковник (1943).</vt:lpstr>
      <vt:lpstr>Презентация PowerPoint</vt:lpstr>
      <vt:lpstr>«Тихий Дон»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1966 - XXIII съезд КПСС  о процессе Синявского и Даниэля: </vt:lpstr>
      <vt:lpstr>Письмо группы советских писателей в редакцию газеты «Правда» 31 августа 1973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Михаи́л Алекса́ндрович Шо́лохов (11 [24] мая 1905, хутор Кружилин Донецкого округа Области Войска Донского (ныне Шолоховский район Ростовской области) — 21 февраля 1984, станица Вёшенская, Ростовская область) — советский писатель и общественный деятель. Лауреат Нобелевской премии по литературе (1965 год — «за художественную силу и цельность эпоса о Донском казачестве в переломное для России время»). Академик АН СССР (1939). Дважды Герой Социалистического Труда (1967, 1980). Полковник (1943).</dc:title>
  <dc:creator>user</dc:creator>
  <cp:lastModifiedBy>user</cp:lastModifiedBy>
  <cp:revision>11</cp:revision>
  <dcterms:created xsi:type="dcterms:W3CDTF">2015-01-12T01:09:25Z</dcterms:created>
  <dcterms:modified xsi:type="dcterms:W3CDTF">2015-10-29T13:21:31Z</dcterms:modified>
</cp:coreProperties>
</file>