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319932" cy="5105400"/>
          </a:xfrm>
        </p:spPr>
        <p:txBody>
          <a:bodyPr/>
          <a:lstStyle/>
          <a:p>
            <a:r>
              <a:rPr lang="ru-RU" sz="4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РОДИТЕЛЬСКОЕ СОБРАНИЕ</a:t>
            </a:r>
            <a:br>
              <a:rPr lang="ru-RU" sz="4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«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ОсобенностиСЕМЕЙНОГО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  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ВОСПИТАНИЯ»</a:t>
            </a:r>
            <a:r>
              <a:rPr lang="ru-RU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 flipH="1">
            <a:off x="-2971800" y="2477029"/>
            <a:ext cx="1524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086600" cy="6858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04800"/>
            <a:ext cx="7391400" cy="615093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ПИСЬМО-ПОЖЕЛАНИЕ</a:t>
            </a:r>
            <a:b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 самым близким и дорогим людям – моим родителям.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endParaRPr lang="ru-RU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давайте пустых обещаний.</a:t>
            </a:r>
          </a:p>
          <a:p>
            <a:pPr>
              <a:defRPr/>
            </a:pPr>
            <a:endParaRPr lang="ru-RU" sz="5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придирайтесь ко мне по пустякам.</a:t>
            </a:r>
          </a:p>
          <a:p>
            <a:pPr>
              <a:defRPr/>
            </a:pPr>
            <a:endParaRPr lang="ru-RU" sz="5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читайте нотаций.</a:t>
            </a:r>
          </a:p>
          <a:p>
            <a:pPr>
              <a:defRPr/>
            </a:pPr>
            <a:endParaRPr lang="ru-RU" sz="5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выбирайте мне друзей.</a:t>
            </a:r>
          </a:p>
          <a:p>
            <a:pPr>
              <a:defRPr/>
            </a:pPr>
            <a:endParaRPr lang="ru-RU" sz="5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ругайте и не обзывайте меня.</a:t>
            </a:r>
          </a:p>
          <a:p>
            <a:pPr>
              <a:defRPr/>
            </a:pPr>
            <a:endParaRPr lang="ru-RU" sz="5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Я прошу Вас </a:t>
            </a:r>
            <a:r>
              <a:rPr lang="ru-RU" sz="2400" b="1" u="sng" dirty="0" smtClean="0">
                <a:latin typeface="Arial" pitchFamily="34" charset="0"/>
                <a:cs typeface="Arial" pitchFamily="34" charset="0"/>
              </a:rPr>
              <a:t>просто любить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меня!!!</a:t>
            </a:r>
            <a:endParaRPr lang="ru-RU" sz="2400" b="1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0" kern="10" dirty="0" smtClean="0">
                <a:ln w="12700">
                  <a:solidFill>
                    <a:srgbClr val="99663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"/>
                <a:cs typeface="Arial"/>
              </a:rPr>
              <a:t/>
            </a:r>
            <a:br>
              <a:rPr lang="ru-RU" sz="4000" b="0" kern="10" dirty="0" smtClean="0">
                <a:ln w="12700">
                  <a:solidFill>
                    <a:srgbClr val="99663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"/>
                <a:cs typeface="Arial"/>
              </a:rPr>
            </a:br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09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Таким образом,</a:t>
            </a:r>
          </a:p>
          <a:p>
            <a:pPr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Заглянув в мир  ребенка , мы немного приоткрыли двери, чтобы подсмотреть:</a:t>
            </a:r>
            <a:endParaRPr lang="ru-RU" sz="2800" b="1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1.КАК ПРОИСХОДИТ ПРОЦЕСС ВЗАИМОДЕЙСТВИЯ  МЕЖДУ РОДИТЕЛЯМИ  И ДЕТЬМИ;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2.РАССМОТРЕЛИ ПОД СВОИМ  УГЛОМ  ХОРОШО ЛИ РЕБЕНКУ РЯДОМ С НАМИ</a:t>
            </a:r>
            <a:r>
              <a:rPr lang="ru-RU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  <a:p>
            <a:pPr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</a:t>
            </a:r>
            <a:r>
              <a:rPr lang="ru-RU" sz="2800" b="1" dirty="0" smtClean="0">
                <a:latin typeface="Arial" charset="0"/>
              </a:rPr>
              <a:t>ЗАДАЙТЕ СЕБЕ ВОПРОСЫ:</a:t>
            </a:r>
          </a:p>
          <a:p>
            <a:pPr eaLnBrk="0" hangingPunct="0">
              <a:spcBef>
                <a:spcPct val="50000"/>
              </a:spcBef>
              <a:buClr>
                <a:srgbClr val="0000FF"/>
              </a:buClr>
              <a:buNone/>
              <a:defRPr/>
            </a:pPr>
            <a:r>
              <a:rPr lang="ru-RU" sz="2800" b="1" dirty="0" smtClean="0">
                <a:latin typeface="Arial" charset="0"/>
              </a:rPr>
              <a:t>«КАКОЙ ТИП  ВОСПИТАНИЯ ПРЕОБЛАДАЕТ В ВАШЕЙ СЕМЬЕ?»</a:t>
            </a:r>
          </a:p>
          <a:p>
            <a:pPr eaLnBrk="0" hangingPunct="0">
              <a:spcBef>
                <a:spcPct val="50000"/>
              </a:spcBef>
              <a:buClr>
                <a:srgbClr val="0000FF"/>
              </a:buClr>
              <a:buNone/>
              <a:defRPr/>
            </a:pPr>
            <a:r>
              <a:rPr lang="ru-RU" sz="2800" b="1" dirty="0" smtClean="0">
                <a:latin typeface="Arial" charset="0"/>
              </a:rPr>
              <a:t>«ЧТО ВЫ МОЖЕТЕ ИЗМЕНИТЬ В ВОСПИТАНИИ СВОЕГО</a:t>
            </a: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9933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РЕФЛЕКСИЯ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- Что полезного почерпнули Вы для себя сегодня?</a:t>
            </a:r>
          </a:p>
          <a:p>
            <a:pPr algn="just">
              <a:buFontTx/>
              <a:buChar char="-"/>
              <a:defRPr/>
            </a:pP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- Что было самым неожиданным?</a:t>
            </a:r>
          </a:p>
          <a:p>
            <a:pPr algn="just">
              <a:buFontTx/>
              <a:buChar char="-"/>
              <a:defRPr/>
            </a:pP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- Какие вопросы, пожелания возникли в ходе сегодняшней встречи?</a:t>
            </a:r>
            <a:endParaRPr lang="ru-RU" b="1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0"/>
            <a:ext cx="8229600" cy="381000"/>
          </a:xfrm>
        </p:spPr>
        <p:txBody>
          <a:bodyPr vert="horz" lIns="45720" tIns="0" rIns="45720" bIns="0" anchor="b" anchorCtr="0">
            <a:normAutofit/>
          </a:bodyPr>
          <a:lstStyle/>
          <a:p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just">
              <a:defRPr/>
            </a:pPr>
            <a:r>
              <a:rPr lang="ru-RU" sz="2800" b="1" u="sng" dirty="0" smtClean="0">
                <a:latin typeface="Arial" pitchFamily="34" charset="0"/>
                <a:cs typeface="Arial" pitchFamily="34" charset="0"/>
              </a:rPr>
              <a:t>Задачи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 algn="just">
              <a:buFont typeface="Wingdings" pitchFamily="2" charset="2"/>
              <a:buAutoNum type="arabicPeriod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Познакомить родителей  с типами воспитания, негативно влияющими на психику ребенка;</a:t>
            </a:r>
          </a:p>
          <a:p>
            <a:pPr marL="514350" indent="-514350" algn="just">
              <a:buFont typeface="Wingdings" pitchFamily="2" charset="2"/>
              <a:buAutoNum type="arabicPeriod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Побудить родителей к размышлениям об особенностях воспитания в их семье;</a:t>
            </a:r>
          </a:p>
          <a:p>
            <a:pPr marL="514350" indent="-514350" algn="just">
              <a:buFont typeface="Wingdings" pitchFamily="2" charset="2"/>
              <a:buAutoNum type="arabicPeriod"/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Развивать умения родителей видеть себя со стороны.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304800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Цель</a:t>
            </a:r>
            <a:r>
              <a:rPr lang="ru-RU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 просвещение родителей, повышение их психолого-педагогической компетентности в формировании личности  ребенка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6857998"/>
            <a:ext cx="7772400" cy="2286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381001"/>
            <a:ext cx="6400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10" spc="72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"Любя своих детей,</a:t>
            </a:r>
          </a:p>
          <a:p>
            <a:pPr algn="ctr"/>
            <a:r>
              <a:rPr lang="ru-RU" b="1" kern="10" spc="72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учите их любить Вас, не научите</a:t>
            </a:r>
          </a:p>
          <a:p>
            <a:pPr algn="ctr"/>
            <a:r>
              <a:rPr lang="ru-RU" b="1" kern="10" spc="72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- будете  плакать на старости лет </a:t>
            </a:r>
          </a:p>
          <a:p>
            <a:pPr algn="ctr"/>
            <a:r>
              <a:rPr lang="ru-RU" b="1" kern="10" spc="72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- вот, по моему, одна из самых мудрых истин </a:t>
            </a:r>
          </a:p>
          <a:p>
            <a:pPr algn="ctr"/>
            <a:r>
              <a:rPr lang="ru-RU" b="1" kern="10" spc="72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материнства и отцовства."</a:t>
            </a:r>
          </a:p>
          <a:p>
            <a:pPr algn="ctr"/>
            <a:r>
              <a:rPr lang="ru-RU" b="1" kern="10" spc="72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"/>
                <a:cs typeface="Arial"/>
              </a:rPr>
              <a:t>В. А. Сухомлинский</a:t>
            </a:r>
            <a:endParaRPr lang="ru-RU" b="1" kern="10" spc="720" dirty="0">
              <a:ln w="9525">
                <a:noFill/>
                <a:round/>
                <a:headEnd/>
                <a:tailEnd/>
              </a:ln>
              <a:effectLst>
                <a:outerShdw dist="45791" dir="3378596" algn="ctr" rotWithShape="0">
                  <a:srgbClr val="4D4D4D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5800" y="2971800"/>
            <a:ext cx="7135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РЕБЁНОК  ЖДЁТ ОТ РОДИТЕЛЕЙ:</a:t>
            </a: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47800" y="3962400"/>
            <a:ext cx="107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ЛЮБВИ</a:t>
            </a:r>
            <a:endParaRPr lang="ru-RU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3810000" y="4428351"/>
            <a:ext cx="16804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ОДОБРЕНИЯ</a:t>
            </a:r>
            <a:endParaRPr lang="ru-RU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24200" y="3886200"/>
            <a:ext cx="2209800" cy="3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ЗАБОТЫ</a:t>
            </a:r>
            <a:endParaRPr lang="ru-RU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4400" y="5562600"/>
            <a:ext cx="1679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ПОДДЕРЖКИ</a:t>
            </a:r>
            <a:endParaRPr lang="ru-RU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5562600" y="3244334"/>
            <a:ext cx="190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ПОНИМАНИЯ</a:t>
            </a:r>
            <a:endParaRPr lang="ru-RU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77643" y="3244334"/>
            <a:ext cx="1388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ПОХВАЛЫ</a:t>
            </a:r>
            <a:endParaRPr lang="ru-RU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10200" y="5181600"/>
            <a:ext cx="1528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НЕЖНОСТИ</a:t>
            </a:r>
            <a:endParaRPr lang="ru-RU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4600" y="3244334"/>
            <a:ext cx="2648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УЛЫБКИ  </a:t>
            </a:r>
            <a:endParaRPr lang="ru-RU" b="1" dirty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 flipV="1">
            <a:off x="457200" y="7239000"/>
            <a:ext cx="8229600" cy="3048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1" y="304800"/>
            <a:ext cx="4623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АНКЕТА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52600" y="304800"/>
            <a:ext cx="49722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« Я ждут  от своих родителей»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1000" y="1066800"/>
            <a:ext cx="6477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Родительская любовь – (28чел.  ) 100% 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Понимание – (20 чел.)71%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Забота –(18чел.)  64%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Эмоциональная поддержка -  (10 чел.) 35%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Принимали  активное участие в жизни класса –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(15 чел.) 53%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1001" y="2514600"/>
            <a:ext cx="57937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b="1" u="sng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b="1" u="sng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2.Исправление </a:t>
            </a:r>
            <a:r>
              <a:rPr lang="ru-RU" b="1" u="sng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нед</a:t>
            </a:r>
            <a:r>
              <a:rPr lang="ru-RU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остатков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9601" y="685800"/>
            <a:ext cx="5179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u="sng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1. Проявление чувств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1000" y="3276600"/>
            <a:ext cx="6477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Чтоб без причины не ругали – (18 чел.) 64%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Без причины не наказывали– (5чел.) 18%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Ссоры между родителями –(3чел.)16% 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Больше времени проводили вместе- (8чел.) 28%</a:t>
            </a:r>
          </a:p>
        </p:txBody>
      </p:sp>
      <p:graphicFrame>
        <p:nvGraphicFramePr>
          <p:cNvPr id="11" name="Содержимое 10"/>
          <p:cNvGraphicFramePr>
            <a:graphicFrameLocks noChangeAspect="1"/>
          </p:cNvGraphicFramePr>
          <p:nvPr>
            <p:ph idx="1"/>
          </p:nvPr>
        </p:nvGraphicFramePr>
        <p:xfrm>
          <a:off x="2867025" y="7505700"/>
          <a:ext cx="742950" cy="495300"/>
        </p:xfrm>
        <a:graphic>
          <a:graphicData uri="http://schemas.openxmlformats.org/presentationml/2006/ole">
            <p:oleObj spid="_x0000_s1026" name="Диаграмма" r:id="rId3" imgW="6096000" imgH="4067085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463040"/>
            <a:ext cx="7239000" cy="486156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812280"/>
            <a:ext cx="7239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304800"/>
            <a:ext cx="53240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Взаимодействие: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9600" y="838200"/>
            <a:ext cx="6248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Выполнение домашнего задания-18чел.55%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Совместный отдых - 24чел. 72%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Разрешение личных проблем 14чел. 42%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Разрешение конфликтов в школе -13ч. 39%</a:t>
            </a:r>
          </a:p>
          <a:p>
            <a:pPr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Просто присутствие - 16чел. 48%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2514599"/>
            <a:ext cx="6477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Стили семейного воспитания</a:t>
            </a:r>
          </a:p>
          <a:p>
            <a:pPr algn="ctr">
              <a:defRPr/>
            </a:pPr>
            <a:endParaRPr lang="ru-RU" sz="1000" dirty="0" smtClean="0">
              <a:solidFill>
                <a:srgbClr val="FFCC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800" dirty="0" smtClean="0">
              <a:solidFill>
                <a:srgbClr val="FFCC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000" dirty="0" smtClean="0">
              <a:solidFill>
                <a:srgbClr val="FFCC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Авторитарный</a:t>
            </a:r>
          </a:p>
          <a:p>
            <a:pPr marL="342900" indent="-342900">
              <a:buFontTx/>
              <a:buAutoNum type="arabicPeriod"/>
              <a:defRPr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Демократический </a:t>
            </a:r>
          </a:p>
          <a:p>
            <a:pPr marL="342900" indent="-342900">
              <a:buFontTx/>
              <a:buAutoNum type="arabicPeriod"/>
              <a:defRPr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Попустительский</a:t>
            </a:r>
          </a:p>
          <a:p>
            <a:pPr marL="342900" indent="-342900">
              <a:buFontTx/>
              <a:buAutoNum type="arabicPeriod"/>
              <a:defRPr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Хаотический</a:t>
            </a:r>
          </a:p>
          <a:p>
            <a:pPr marL="342900" indent="-342900">
              <a:buFontTx/>
              <a:buAutoNum type="arabicPeriod"/>
              <a:defRPr/>
            </a:pPr>
            <a:endParaRPr lang="ru-RU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Опекающий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5755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1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1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533400"/>
            <a:ext cx="6248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Типы воспитания, которых следует избегать </a:t>
            </a:r>
            <a:r>
              <a:rPr lang="ru-RU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1.«Кумир семьи»</a:t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«</a:t>
            </a:r>
            <a:r>
              <a:rPr lang="ru-RU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Гиперопека</a:t>
            </a: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»</a:t>
            </a: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</a:t>
            </a:r>
            <a:r>
              <a:rPr lang="ru-RU" sz="2400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Гипоопека</a:t>
            </a: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» </a:t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«Ежовые рукавицы»</a:t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5. «Повышенная моральная ответственность»</a:t>
            </a:r>
            <a:b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6. «В культе болезни»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Arial" charset="0"/>
              </a:rPr>
              <a:t>«ГИПЕРОПЕКА»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2286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800" b="1" dirty="0" smtClean="0"/>
              <a:t>-Ребенок лишен самостоятельности, следует советам взрослых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b="1" dirty="0" smtClean="0"/>
              <a:t>-Родители диктуют каждый шаг ребенку и контролируют во всем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b="1" dirty="0" smtClean="0"/>
              <a:t>-Возносят ребенка до небес, «готовят» вундеркинда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b="1" dirty="0" smtClean="0"/>
              <a:t>-Ребенок загружен до предела, хочет оправдать надежды родителей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sz="1800" b="1" dirty="0" smtClean="0"/>
              <a:t>-Растет безвольным, трудности в общении </a:t>
            </a:r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533400" y="3552824"/>
            <a:ext cx="205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charset="0"/>
              </a:rPr>
              <a:t>«ГИПООПЕКА»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000" y="3962400"/>
            <a:ext cx="6477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b="1" dirty="0" smtClean="0"/>
              <a:t>-Ребенок предоставлен сам себе</a:t>
            </a:r>
          </a:p>
          <a:p>
            <a:pPr eaLnBrk="1" hangingPunct="1">
              <a:defRPr/>
            </a:pPr>
            <a:r>
              <a:rPr lang="ru-RU" b="1" dirty="0" smtClean="0"/>
              <a:t>-Ощущает себя ненужным, лишним, нелюбимым</a:t>
            </a:r>
          </a:p>
          <a:p>
            <a:pPr eaLnBrk="1" hangingPunct="1">
              <a:defRPr/>
            </a:pPr>
            <a:r>
              <a:rPr lang="ru-RU" b="1" dirty="0" smtClean="0"/>
              <a:t>-Временами вспоминают, что он есть            и уделяют минимум внимания</a:t>
            </a:r>
          </a:p>
          <a:p>
            <a:pPr eaLnBrk="1" hangingPunct="1">
              <a:defRPr/>
            </a:pPr>
            <a:r>
              <a:rPr lang="ru-RU" b="1" dirty="0" smtClean="0"/>
              <a:t>-Вынужден сам думать о себе,             завидуя всем детям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/>
          <a:lstStyle/>
          <a:p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«ЕЖОВЫЕ РУКАВИЦЫ»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914401"/>
            <a:ext cx="6477000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-Ребенку  диктуют, приказывают, на нем срываются и разряжаются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-Внушают лишь подчинение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-Ребенок не знает ласки и тепла, беспрекословно подчиняясь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-Вырастает эмоционально неотзывчивым, суровым к близким, с часто с бурными реакциями протеста</a:t>
            </a:r>
            <a:endParaRPr lang="ru-RU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28956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«ПОВЫШЕННАЯ   МОРАЛЬНАЯ ОТВЕТСТВЕННОСТЬ»</a:t>
            </a:r>
            <a:b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3276600"/>
            <a:ext cx="64008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-На плечи ребенка возлагается огромная  ответственность, обычно непосильная для его возраста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-Свои не оправдавшиеся надежды, мечтают реализовать в детях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-Ребенку поручают заботиться о младших в доме или о престарелых </a:t>
            </a:r>
            <a:endParaRPr lang="ru-RU" sz="2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943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«В КУЛЬТЕ БОЛЕЗНИ»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 fontScale="92500"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-Когда ребенок болеет достаточно серьезным  хроническим заболеванием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-Боясь, что ребенок заболеет, трясутся над ним, предупреждая все его желания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-Пользуется создавшимся положением и злоупотребляет им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-Ребенок хочет, чтобы исполнялись все его желания, заботились о нем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-Такой ребенок- маленький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тиранчик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он притворяется, придумывает новую болезнь, чтобы добиться всего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-Ждет сочувствия и сострадания от всех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None/>
              <a:defRPr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-С трудом приспосабливается к действительности</a:t>
            </a:r>
            <a:endParaRPr lang="ru-RU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137</TotalTime>
  <Words>588</Words>
  <Application>Microsoft Office PowerPoint</Application>
  <PresentationFormat>Экран (4:3)</PresentationFormat>
  <Paragraphs>120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Изящная</vt:lpstr>
      <vt:lpstr>Диаграмма</vt:lpstr>
      <vt:lpstr>РОДИТЕЛЬСКОЕ СОБРАНИЕ «ОсобенностиСЕМЕЙНОГО  ВОСПИТАНИЯ» </vt:lpstr>
      <vt:lpstr>Слайд 2</vt:lpstr>
      <vt:lpstr> </vt:lpstr>
      <vt:lpstr>Слайд 4</vt:lpstr>
      <vt:lpstr> </vt:lpstr>
      <vt:lpstr>   </vt:lpstr>
      <vt:lpstr>«ГИПЕРОПЕКА» </vt:lpstr>
      <vt:lpstr> </vt:lpstr>
      <vt:lpstr>«В КУЛЬТЕ БОЛЕЗНИ»</vt:lpstr>
      <vt:lpstr> </vt:lpstr>
      <vt:lpstr> </vt:lpstr>
      <vt:lpstr>            РЕФЛЕКСИЯ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Психолого-педагогическая компетентность педагога</dc:title>
  <dc:creator>К-54</dc:creator>
  <cp:lastModifiedBy>User</cp:lastModifiedBy>
  <cp:revision>33</cp:revision>
  <dcterms:created xsi:type="dcterms:W3CDTF">2013-09-30T18:50:54Z</dcterms:created>
  <dcterms:modified xsi:type="dcterms:W3CDTF">2015-07-21T16:02:10Z</dcterms:modified>
</cp:coreProperties>
</file>