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7"/>
  </p:notesMasterIdLst>
  <p:sldIdLst>
    <p:sldId id="257" r:id="rId2"/>
    <p:sldId id="256" r:id="rId3"/>
    <p:sldId id="267" r:id="rId4"/>
    <p:sldId id="269" r:id="rId5"/>
    <p:sldId id="268" r:id="rId6"/>
    <p:sldId id="261" r:id="rId7"/>
    <p:sldId id="262" r:id="rId8"/>
    <p:sldId id="264" r:id="rId9"/>
    <p:sldId id="270" r:id="rId10"/>
    <p:sldId id="272" r:id="rId11"/>
    <p:sldId id="273" r:id="rId12"/>
    <p:sldId id="271" r:id="rId13"/>
    <p:sldId id="275" r:id="rId14"/>
    <p:sldId id="274" r:id="rId15"/>
    <p:sldId id="266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355" autoAdjust="0"/>
    <p:restoredTop sz="94645" autoAdjust="0"/>
  </p:normalViewPr>
  <p:slideViewPr>
    <p:cSldViewPr>
      <p:cViewPr varScale="1">
        <p:scale>
          <a:sx n="53" d="100"/>
          <a:sy n="53" d="100"/>
        </p:scale>
        <p:origin x="-96" y="-6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0FF074-210C-484C-B07B-9D9C60EC7052}" type="datetimeFigureOut">
              <a:rPr lang="ru-RU" smtClean="0"/>
              <a:pPr/>
              <a:t>15.11.2015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059C4F-F3F7-4438-98F6-9A9426653F2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059C4F-F3F7-4438-98F6-9A9426653F23}" type="slidenum">
              <a:rPr lang="ru-RU" smtClean="0"/>
              <a:pPr/>
              <a:t>3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A76A0-EB3E-4C4C-910B-85C2F9376A2E}" type="datetimeFigureOut">
              <a:rPr lang="ru-RU" smtClean="0"/>
              <a:pPr/>
              <a:t>15.11.2015</a:t>
            </a:fld>
            <a:endParaRPr lang="ru-RU" dirty="0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381D4DA-2143-453D-A2A7-E278C68F6BA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A76A0-EB3E-4C4C-910B-85C2F9376A2E}" type="datetimeFigureOut">
              <a:rPr lang="ru-RU" smtClean="0"/>
              <a:pPr/>
              <a:t>15.11.2015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1D4DA-2143-453D-A2A7-E278C68F6BA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A76A0-EB3E-4C4C-910B-85C2F9376A2E}" type="datetimeFigureOut">
              <a:rPr lang="ru-RU" smtClean="0"/>
              <a:pPr/>
              <a:t>15.11.2015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1D4DA-2143-453D-A2A7-E278C68F6BA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A76A0-EB3E-4C4C-910B-85C2F9376A2E}" type="datetimeFigureOut">
              <a:rPr lang="ru-RU" smtClean="0"/>
              <a:pPr/>
              <a:t>15.11.2015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381D4DA-2143-453D-A2A7-E278C68F6BA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A76A0-EB3E-4C4C-910B-85C2F9376A2E}" type="datetimeFigureOut">
              <a:rPr lang="ru-RU" smtClean="0"/>
              <a:pPr/>
              <a:t>15.11.2015</a:t>
            </a:fld>
            <a:endParaRPr lang="ru-RU" dirty="0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1D4DA-2143-453D-A2A7-E278C68F6BA3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A76A0-EB3E-4C4C-910B-85C2F9376A2E}" type="datetimeFigureOut">
              <a:rPr lang="ru-RU" smtClean="0"/>
              <a:pPr/>
              <a:t>15.11.2015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1D4DA-2143-453D-A2A7-E278C68F6BA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A76A0-EB3E-4C4C-910B-85C2F9376A2E}" type="datetimeFigureOut">
              <a:rPr lang="ru-RU" smtClean="0"/>
              <a:pPr/>
              <a:t>15.11.2015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381D4DA-2143-453D-A2A7-E278C68F6BA3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A76A0-EB3E-4C4C-910B-85C2F9376A2E}" type="datetimeFigureOut">
              <a:rPr lang="ru-RU" smtClean="0"/>
              <a:pPr/>
              <a:t>15.11.2015</a:t>
            </a:fld>
            <a:endParaRPr lang="ru-RU" dirty="0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1D4DA-2143-453D-A2A7-E278C68F6BA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A76A0-EB3E-4C4C-910B-85C2F9376A2E}" type="datetimeFigureOut">
              <a:rPr lang="ru-RU" smtClean="0"/>
              <a:pPr/>
              <a:t>15.11.2015</a:t>
            </a:fld>
            <a:endParaRPr lang="ru-RU" dirty="0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1D4DA-2143-453D-A2A7-E278C68F6BA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A76A0-EB3E-4C4C-910B-85C2F9376A2E}" type="datetimeFigureOut">
              <a:rPr lang="ru-RU" smtClean="0"/>
              <a:pPr/>
              <a:t>15.11.2015</a:t>
            </a:fld>
            <a:endParaRPr lang="ru-RU" dirty="0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1D4DA-2143-453D-A2A7-E278C68F6BA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A76A0-EB3E-4C4C-910B-85C2F9376A2E}" type="datetimeFigureOut">
              <a:rPr lang="ru-RU" smtClean="0"/>
              <a:pPr/>
              <a:t>15.11.2015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1D4DA-2143-453D-A2A7-E278C68F6BA3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F8A76A0-EB3E-4C4C-910B-85C2F9376A2E}" type="datetimeFigureOut">
              <a:rPr lang="ru-RU" smtClean="0"/>
              <a:pPr/>
              <a:t>15.11.2015</a:t>
            </a:fld>
            <a:endParaRPr lang="ru-RU" dirty="0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381D4DA-2143-453D-A2A7-E278C68F6BA3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6480720"/>
          </a:xfrm>
          <a:ln>
            <a:solidFill>
              <a:srgbClr val="7030A0"/>
            </a:solidFill>
          </a:ln>
        </p:spPr>
        <p:txBody>
          <a:bodyPr>
            <a:normAutofit/>
          </a:bodyPr>
          <a:lstStyle/>
          <a:p>
            <a:pPr algn="r">
              <a:defRPr/>
            </a:pPr>
            <a:r>
              <a:rPr lang="ru-RU" sz="4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Обучение  глухих детей языку  в   условиях коммуникативной системы</a:t>
            </a:r>
            <a:br>
              <a:rPr lang="ru-RU" sz="4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 err="1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Свитова</a:t>
            </a:r>
            <a:r>
              <a:rPr lang="ru-RU" sz="1400" b="1" dirty="0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М.А.</a:t>
            </a:r>
            <a:br>
              <a:rPr lang="ru-RU" sz="1400" b="1" dirty="0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учитель начальных классов </a:t>
            </a:r>
            <a:br>
              <a:rPr lang="ru-RU" sz="1400" b="1" dirty="0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ГКОУ «</a:t>
            </a:r>
            <a:r>
              <a:rPr lang="ru-RU" sz="1400" b="1" dirty="0" err="1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Горбатовская</a:t>
            </a:r>
            <a:r>
              <a:rPr lang="ru-RU" sz="1400" b="1" dirty="0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школа-интернат </a:t>
            </a:r>
            <a:r>
              <a:rPr lang="en-US" sz="1400" b="1" dirty="0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1400" b="1" dirty="0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вида»</a:t>
            </a:r>
            <a:r>
              <a:rPr lang="ru-RU" sz="1400" dirty="0" smtClean="0">
                <a:solidFill>
                  <a:schemeClr val="accent4">
                    <a:lumMod val="10000"/>
                  </a:schemeClr>
                </a:solidFill>
              </a:rPr>
              <a:t/>
            </a:r>
            <a:br>
              <a:rPr lang="ru-RU" sz="1400" dirty="0" smtClean="0">
                <a:solidFill>
                  <a:schemeClr val="accent4">
                    <a:lumMod val="10000"/>
                  </a:schemeClr>
                </a:solidFill>
              </a:rPr>
            </a:br>
            <a:endParaRPr lang="ru-RU" sz="14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289" name="Picture 1" descr="C:\Users\WIN7USER\Desktop\8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2564904"/>
            <a:ext cx="4032448" cy="2708920"/>
          </a:xfrm>
          <a:prstGeom prst="rect">
            <a:avLst/>
          </a:prstGeom>
          <a:noFill/>
        </p:spPr>
      </p:pic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помощь в реализации речевой потребности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использование письменных табличек с фразами разговорной речи и с целыми диалогами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01752" y="-603448"/>
            <a:ext cx="8686800" cy="4248472"/>
          </a:xfrm>
        </p:spPr>
        <p:txBody>
          <a:bodyPr>
            <a:noAutofit/>
          </a:bodyPr>
          <a:lstStyle/>
          <a:p>
            <a:pPr algn="ctr"/>
            <a:r>
              <a:rPr lang="ru-RU" sz="5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Предметно-практическое</a:t>
            </a:r>
            <a:r>
              <a:rPr lang="ru-RU" sz="5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обучение</a:t>
            </a:r>
            <a:endParaRPr lang="ru-RU" sz="5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8434" name="Picture 2" descr="C:\Users\WIN7USER\Desktop\modeling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2780928"/>
            <a:ext cx="6096000" cy="38884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формы  работы: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5187206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понимание и выполнение поручений;</a:t>
            </a:r>
          </a:p>
          <a:p>
            <a:pPr>
              <a:buFont typeface="Wingdings" pitchFamily="2" charset="2"/>
              <a:buChar char="§"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самостоятельное формулирование вопросов и ответов на них;</a:t>
            </a:r>
          </a:p>
          <a:p>
            <a:pPr>
              <a:buFont typeface="Wingdings" pitchFamily="2" charset="2"/>
              <a:buChar char="§"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сообщение о своем желании, отношении, состоянии, деятельности, о выполнении поручения;</a:t>
            </a:r>
          </a:p>
          <a:p>
            <a:pPr>
              <a:buFont typeface="Wingdings" pitchFamily="2" charset="2"/>
              <a:buChar char="§"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обращение с просьбой, поручением к товарищу, учителю и др.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Развитию образной и словесной памяти способствуют: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304800" y="2564904"/>
            <a:ext cx="8686800" cy="4293096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q"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разнообразие видов деятельности;</a:t>
            </a:r>
          </a:p>
          <a:p>
            <a:pPr>
              <a:buFont typeface="Wingdings" pitchFamily="2" charset="2"/>
              <a:buChar char="q"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многократное называние одних и тех же объектов и действий в процессе деятельности.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04800" y="116632"/>
            <a:ext cx="8686800" cy="2376264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  результате  ППО  у школьников  формируются практические  знания  и умения: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0" y="2780928"/>
            <a:ext cx="9144000" cy="3299197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4400" b="1" i="1" dirty="0" smtClean="0">
                <a:latin typeface="Times New Roman" pitchFamily="18" charset="0"/>
                <a:cs typeface="Times New Roman" pitchFamily="18" charset="0"/>
              </a:rPr>
              <a:t>речевые;</a:t>
            </a:r>
          </a:p>
          <a:p>
            <a:pPr>
              <a:buFont typeface="Wingdings" pitchFamily="2" charset="2"/>
              <a:buChar char="ü"/>
            </a:pPr>
            <a:r>
              <a:rPr lang="ru-RU" sz="4400" b="1" i="1" dirty="0" smtClean="0">
                <a:latin typeface="Times New Roman" pitchFamily="18" charset="0"/>
                <a:cs typeface="Times New Roman" pitchFamily="18" charset="0"/>
              </a:rPr>
              <a:t>интеллектуальные;</a:t>
            </a:r>
          </a:p>
          <a:p>
            <a:pPr>
              <a:buFont typeface="Wingdings" pitchFamily="2" charset="2"/>
              <a:buChar char="ü"/>
            </a:pPr>
            <a:r>
              <a:rPr lang="ru-RU" sz="4400" b="1" i="1" dirty="0" smtClean="0">
                <a:latin typeface="Times New Roman" pitchFamily="18" charset="0"/>
                <a:cs typeface="Times New Roman" pitchFamily="18" charset="0"/>
              </a:rPr>
              <a:t>ручные</a:t>
            </a:r>
          </a:p>
          <a:p>
            <a:pPr>
              <a:buFont typeface="Wingdings" pitchFamily="2" charset="2"/>
              <a:buChar char="ü"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Вывод:</a:t>
            </a:r>
            <a:endParaRPr lang="ru-RU" sz="4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554162"/>
            <a:ext cx="8991600" cy="504319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b="1" dirty="0" smtClean="0"/>
              <a:t>    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Итогом продуманной, хорошо организованной  педагогической работы становится овладение глухими школьниками речевым поведением как неотъемлемой частью их жизнедеятельности в целом. Это выражается в их речевой активности, в желании и умении вступать в контакт с окружающими, воспринимать информацию и обмениваться ею.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304800" y="260648"/>
            <a:ext cx="8686800" cy="1872208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Принципы    </a:t>
            </a:r>
            <a:br>
              <a:rPr lang="ru-RU" sz="4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коммуникативной системы: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304800" y="2564904"/>
            <a:ext cx="8686800" cy="4032448"/>
          </a:xfrm>
        </p:spPr>
        <p:txBody>
          <a:bodyPr>
            <a:normAutofit/>
          </a:bodyPr>
          <a:lstStyle/>
          <a:p>
            <a:pPr marL="514350" indent="-514350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коммуникация;</a:t>
            </a:r>
          </a:p>
          <a:p>
            <a:pPr marL="514350" indent="-514350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потребность в общении;</a:t>
            </a:r>
          </a:p>
          <a:p>
            <a:pPr marL="514350" indent="-514350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связь обучения языку с деятельностью;</a:t>
            </a:r>
          </a:p>
          <a:p>
            <a:pPr marL="514350" indent="-514350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организация речевой среды.</a:t>
            </a:r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07504" y="457200"/>
            <a:ext cx="9036496" cy="838200"/>
          </a:xfrm>
        </p:spPr>
        <p:txBody>
          <a:bodyPr>
            <a:no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Принцип коммуникации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/>
              <a:t>       </a:t>
            </a:r>
            <a:endParaRPr lang="ru-RU" sz="4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трелка вниз 6"/>
          <p:cNvSpPr/>
          <p:nvPr/>
        </p:nvSpPr>
        <p:spPr>
          <a:xfrm>
            <a:off x="4644008" y="1628800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683568" y="3105834"/>
            <a:ext cx="7992888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обучение общению в словесной форме, овладение языком в общении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60648"/>
            <a:ext cx="8991600" cy="2016224"/>
          </a:xfrm>
        </p:spPr>
        <p:txBody>
          <a:bodyPr>
            <a:no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  процессе  обучения   языку глухие школьники овладевают речью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2780928"/>
            <a:ext cx="8686800" cy="3299197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ru-RU" sz="4400" b="1" i="1" dirty="0" smtClean="0">
                <a:latin typeface="Times New Roman" pitchFamily="18" charset="0"/>
                <a:cs typeface="Times New Roman" pitchFamily="18" charset="0"/>
              </a:rPr>
              <a:t>диалогической</a:t>
            </a:r>
          </a:p>
          <a:p>
            <a:pPr>
              <a:buFont typeface="Wingdings" pitchFamily="2" charset="2"/>
              <a:buChar char="Ø"/>
            </a:pPr>
            <a:r>
              <a:rPr lang="ru-RU" sz="4400" b="1" i="1" dirty="0" smtClean="0">
                <a:latin typeface="Times New Roman" pitchFamily="18" charset="0"/>
                <a:cs typeface="Times New Roman" pitchFamily="18" charset="0"/>
              </a:rPr>
              <a:t>монологической</a:t>
            </a:r>
            <a:endParaRPr lang="ru-RU" sz="44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Формы  словесной  речи: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504" y="1554163"/>
            <a:ext cx="8884096" cy="1658814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5400" dirty="0" err="1" smtClean="0">
                <a:latin typeface="Times New Roman" pitchFamily="18" charset="0"/>
                <a:cs typeface="Times New Roman" pitchFamily="18" charset="0"/>
              </a:rPr>
              <a:t>дактильная</a:t>
            </a:r>
            <a:endParaRPr lang="ru-RU" sz="5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устная</a:t>
            </a:r>
          </a:p>
          <a:p>
            <a:pPr>
              <a:buFont typeface="Wingdings" pitchFamily="2" charset="2"/>
              <a:buChar char="Ø"/>
            </a:pP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письменная</a:t>
            </a:r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301752" y="404664"/>
            <a:ext cx="8686800" cy="136815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b="1" dirty="0" err="1">
                <a:latin typeface="Times New Roman" pitchFamily="18" charset="0"/>
                <a:cs typeface="Times New Roman" pitchFamily="18" charset="0"/>
              </a:rPr>
              <a:t>дактильная</a:t>
            </a:r>
            <a:r>
              <a:rPr lang="ru-RU" sz="4400" b="1" dirty="0">
                <a:latin typeface="Times New Roman" pitchFamily="18" charset="0"/>
                <a:cs typeface="Times New Roman" pitchFamily="18" charset="0"/>
              </a:rPr>
              <a:t> речь выполняет две основные 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функции: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1"/>
          </p:nvPr>
        </p:nvSpPr>
        <p:spPr>
          <a:xfrm>
            <a:off x="0" y="1844824"/>
            <a:ext cx="4495800" cy="4824536"/>
          </a:xfrm>
        </p:spPr>
        <p:txBody>
          <a:bodyPr>
            <a:noAutofit/>
          </a:bodyPr>
          <a:lstStyle/>
          <a:p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помогает педагогам своевременно ввести слово-понятие в образовательный и коммуникативный оборот</a:t>
            </a:r>
          </a:p>
        </p:txBody>
      </p:sp>
      <p:sp>
        <p:nvSpPr>
          <p:cNvPr id="7" name="Содержимое 6"/>
          <p:cNvSpPr>
            <a:spLocks noGrp="1"/>
          </p:cNvSpPr>
          <p:nvPr>
            <p:ph sz="half" idx="2"/>
          </p:nvPr>
        </p:nvSpPr>
        <p:spPr>
          <a:xfrm>
            <a:off x="4648200" y="1772816"/>
            <a:ext cx="4343400" cy="4032448"/>
          </a:xfrm>
        </p:spPr>
        <p:txBody>
          <a:bodyPr>
            <a:no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помогает четко </a:t>
            </a: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анализировать его звукобуквенный состав, делает образ слова 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устойчивым </a:t>
            </a: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b="1" dirty="0">
                <a:latin typeface="Times New Roman" pitchFamily="18" charset="0"/>
                <a:cs typeface="Times New Roman" pitchFamily="18" charset="0"/>
              </a:rPr>
            </a:b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23528" y="908721"/>
            <a:ext cx="864096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Также ведется </a:t>
            </a: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работа по обучению зрительному восприятию устной речи (чтение с лица) и произношению, дети упражняются в слуховом восприятии устной речи, также как и слышащие, обучаются чтению и письму. </a:t>
            </a:r>
            <a:br>
              <a:rPr lang="ru-RU" sz="4000" b="1" dirty="0">
                <a:latin typeface="Times New Roman" pitchFamily="18" charset="0"/>
                <a:cs typeface="Times New Roman" pitchFamily="18" charset="0"/>
              </a:rPr>
            </a:b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23528" y="1556792"/>
            <a:ext cx="849694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4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Обучение языку ведется</a:t>
            </a:r>
          </a:p>
          <a:p>
            <a:pPr algn="ctr"/>
            <a:r>
              <a:rPr lang="ru-RU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 всех учебных предметах</a:t>
            </a:r>
            <a:r>
              <a:rPr lang="ru-RU" sz="4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48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800" b="1" dirty="0">
                <a:latin typeface="Times New Roman" pitchFamily="18" charset="0"/>
                <a:cs typeface="Times New Roman" pitchFamily="18" charset="0"/>
              </a:rPr>
            </a:b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Основной прием развития речевого общения –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988840"/>
            <a:ext cx="8686800" cy="453650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   это  совместная, коллективная деятельность детей и взрослых, в ходе которой в начале обучения педагоги побуждают учеников к употреблению готовых речевых конструкций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565</TotalTime>
  <Words>307</Words>
  <Application>Microsoft Office PowerPoint</Application>
  <PresentationFormat>Экран (4:3)</PresentationFormat>
  <Paragraphs>43</Paragraphs>
  <Slides>15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Трек</vt:lpstr>
      <vt:lpstr>Обучение  глухих детей языку  в   условиях коммуникативной системы    Свитова М.А. учитель начальных классов  ГКОУ «Горбатовская школа-интернат I вида» </vt:lpstr>
      <vt:lpstr>Принципы      коммуникативной системы:</vt:lpstr>
      <vt:lpstr>Принцип коммуникации</vt:lpstr>
      <vt:lpstr>В  процессе  обучения   языку глухие школьники овладевают речью</vt:lpstr>
      <vt:lpstr>Формы  словесной  речи:</vt:lpstr>
      <vt:lpstr>дактильная речь выполняет две основные функции:  </vt:lpstr>
      <vt:lpstr>Слайд 7</vt:lpstr>
      <vt:lpstr>Слайд 8</vt:lpstr>
      <vt:lpstr>Основной прием развития речевого общения –  </vt:lpstr>
      <vt:lpstr>помощь в реализации речевой потребности</vt:lpstr>
      <vt:lpstr>Предметно-практическое обучение</vt:lpstr>
      <vt:lpstr>формы  работы:</vt:lpstr>
      <vt:lpstr>Развитию образной и словесной памяти способствуют:</vt:lpstr>
      <vt:lpstr>В  результате  ППО  у школьников  формируются практические  знания  и умения:</vt:lpstr>
      <vt:lpstr>Вывод: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Обучение глухих детей языку в условиях коммуникативной системы</dc:title>
  <dc:creator>WIN7USER</dc:creator>
  <cp:lastModifiedBy>W7U64USER</cp:lastModifiedBy>
  <cp:revision>57</cp:revision>
  <dcterms:created xsi:type="dcterms:W3CDTF">2012-01-10T13:41:15Z</dcterms:created>
  <dcterms:modified xsi:type="dcterms:W3CDTF">2015-11-15T06:49:31Z</dcterms:modified>
</cp:coreProperties>
</file>