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1"/>
    <p:sldMasterId id="2147483710" r:id="rId2"/>
  </p:sldMasterIdLst>
  <p:notesMasterIdLst>
    <p:notesMasterId r:id="rId31"/>
  </p:notesMasterIdLst>
  <p:sldIdLst>
    <p:sldId id="268" r:id="rId3"/>
    <p:sldId id="256" r:id="rId4"/>
    <p:sldId id="258" r:id="rId5"/>
    <p:sldId id="281" r:id="rId6"/>
    <p:sldId id="259" r:id="rId7"/>
    <p:sldId id="282" r:id="rId8"/>
    <p:sldId id="269" r:id="rId9"/>
    <p:sldId id="270" r:id="rId10"/>
    <p:sldId id="303" r:id="rId11"/>
    <p:sldId id="271" r:id="rId12"/>
    <p:sldId id="272" r:id="rId13"/>
    <p:sldId id="261" r:id="rId14"/>
    <p:sldId id="276" r:id="rId15"/>
    <p:sldId id="277" r:id="rId16"/>
    <p:sldId id="278" r:id="rId17"/>
    <p:sldId id="304" r:id="rId18"/>
    <p:sldId id="280" r:id="rId19"/>
    <p:sldId id="260" r:id="rId20"/>
    <p:sldId id="306" r:id="rId21"/>
    <p:sldId id="273" r:id="rId22"/>
    <p:sldId id="283" r:id="rId23"/>
    <p:sldId id="285" r:id="rId24"/>
    <p:sldId id="286" r:id="rId25"/>
    <p:sldId id="284" r:id="rId26"/>
    <p:sldId id="302" r:id="rId27"/>
    <p:sldId id="305" r:id="rId28"/>
    <p:sldId id="287" r:id="rId29"/>
    <p:sldId id="279" r:id="rId30"/>
  </p:sldIdLst>
  <p:sldSz cx="9144000" cy="6858000" type="screen4x3"/>
  <p:notesSz cx="6858000" cy="9144000"/>
  <p:custDataLst>
    <p:tags r:id="rId32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660"/>
  </p:normalViewPr>
  <p:slideViewPr>
    <p:cSldViewPr>
      <p:cViewPr varScale="1">
        <p:scale>
          <a:sx n="69" d="100"/>
          <a:sy n="69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3941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495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7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44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83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705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2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67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2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41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8D96-23B2-4312-9E0E-0951F18A2CF6}" type="datetimeFigureOut">
              <a:rPr lang="ru-RU" smtClean="0">
                <a:solidFill>
                  <a:srgbClr val="FBEEC9"/>
                </a:solidFill>
              </a:rPr>
              <a:pPr/>
              <a:t>17.11.2015</a:t>
            </a:fld>
            <a:endParaRPr lang="ru-RU">
              <a:solidFill>
                <a:srgbClr val="FBEE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008C-8D93-48ED-9A6D-30A88F53E398}" type="slidenum">
              <a:rPr lang="ru-RU" smtClean="0">
                <a:solidFill>
                  <a:srgbClr val="FBEEC9"/>
                </a:solidFill>
              </a:rPr>
              <a:pPr/>
              <a:t>‹#›</a:t>
            </a:fld>
            <a:endParaRPr lang="ru-RU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0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0F8D96-23B2-4312-9E0E-0951F18A2CF6}" type="datetimeFigureOut">
              <a:rPr lang="ru-RU" kern="1200" smtClean="0">
                <a:solidFill>
                  <a:srgbClr val="FBEEC9"/>
                </a:solidFill>
                <a:latin typeface="Constantia"/>
                <a:ea typeface="+mn-ea"/>
                <a:cs typeface="+mn-cs"/>
              </a:rPr>
              <a:pPr/>
              <a:t>17.11.2015</a:t>
            </a:fld>
            <a:endParaRPr lang="ru-RU" kern="1200">
              <a:solidFill>
                <a:srgbClr val="FBEEC9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kern="1200">
              <a:solidFill>
                <a:srgbClr val="FBEEC9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CB008C-8D93-48ED-9A6D-30A88F53E398}" type="slidenum">
              <a:rPr lang="ru-RU" kern="1200" smtClean="0">
                <a:solidFill>
                  <a:srgbClr val="FBEEC9"/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ru-RU" kern="1200">
              <a:solidFill>
                <a:srgbClr val="FBEEC9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2162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aedia-russia.ru/document/great/2012-2-16/koltsov/03_big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encyclopaedia-russia.ru/document/great/2012-2-16/koltsov/06_big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32766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</a:t>
            </a:r>
            <a:r>
              <a:rPr lang="ru-RU" sz="4400" dirty="0" err="1" smtClean="0"/>
              <a:t>А.В.Кольцов</a:t>
            </a:r>
            <a:r>
              <a:rPr lang="ru-RU" sz="4400" dirty="0" smtClean="0"/>
              <a:t> – </a:t>
            </a:r>
            <a:br>
              <a:rPr lang="ru-RU" sz="4400" dirty="0" smtClean="0"/>
            </a:br>
            <a:r>
              <a:rPr lang="ru-RU" sz="4400" dirty="0" smtClean="0"/>
              <a:t>певец Воронежской земли»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28225" y="4077072"/>
            <a:ext cx="5148064" cy="414340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>
                <a:latin typeface="Arial Black" pitchFamily="34" charset="0"/>
                <a:ea typeface="Calibri"/>
                <a:cs typeface="Times New Roman"/>
              </a:rPr>
              <a:t>Пишу не для мгновенной славы – </a:t>
            </a:r>
            <a:br>
              <a:rPr lang="ru-RU" sz="51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5100" dirty="0">
                <a:latin typeface="Arial Black" pitchFamily="34" charset="0"/>
                <a:ea typeface="Calibri"/>
                <a:cs typeface="Times New Roman"/>
              </a:rPr>
              <a:t>Для развлеченья, для забавы, </a:t>
            </a:r>
            <a:br>
              <a:rPr lang="ru-RU" sz="51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5100" dirty="0">
                <a:latin typeface="Arial Black" pitchFamily="34" charset="0"/>
                <a:ea typeface="Calibri"/>
                <a:cs typeface="Times New Roman"/>
              </a:rPr>
              <a:t>Для милых искренних друзей, </a:t>
            </a:r>
            <a:br>
              <a:rPr lang="ru-RU" sz="51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5100" dirty="0">
                <a:latin typeface="Arial Black" pitchFamily="34" charset="0"/>
                <a:ea typeface="Calibri"/>
                <a:cs typeface="Times New Roman"/>
              </a:rPr>
              <a:t>Для памяти минувших дней.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i="1" dirty="0" smtClean="0">
                <a:latin typeface="Arial Black" pitchFamily="34" charset="0"/>
                <a:ea typeface="Calibri"/>
                <a:cs typeface="Times New Roman"/>
              </a:rPr>
              <a:t>                             А</a:t>
            </a:r>
            <a:r>
              <a:rPr lang="ru-RU" sz="5100" i="1" dirty="0">
                <a:latin typeface="Arial Black" pitchFamily="34" charset="0"/>
                <a:ea typeface="Calibri"/>
                <a:cs typeface="Times New Roman"/>
              </a:rPr>
              <a:t>. Кольцов</a:t>
            </a:r>
            <a:endParaRPr lang="ru-RU" sz="5100" dirty="0">
              <a:latin typeface="Arial Black" pitchFamily="34" charset="0"/>
              <a:ea typeface="Calibri"/>
              <a:cs typeface="Times New Roman"/>
            </a:endParaRPr>
          </a:p>
          <a:p>
            <a:pPr algn="ctr">
              <a:buNone/>
            </a:pPr>
            <a:endParaRPr lang="ru-RU" sz="40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300" dirty="0" smtClean="0"/>
              <a:t>      </a:t>
            </a:r>
            <a:endParaRPr lang="ru-RU" sz="2000" dirty="0" smtClean="0"/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Рисунок 3" descr="кольц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582951"/>
            <a:ext cx="2503961" cy="3355309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19873" y="1093880"/>
            <a:ext cx="5724127" cy="5380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  Ночлеги под чистым звездным небом, вечерние посиделки у костра, аромат луговых трав- все это будило в Кольцове неясное душевное волнение и заставляло вспоминать волшебный мир сказок, особенно книгу «Тысяча и одна ночь». Получаемые от отца деньги на игрушки он тратил на покупку книг.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   Вот так Кольцов занимался самообразованием.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Волшебный мир сказок</a:t>
            </a:r>
            <a:endParaRPr lang="ru-RU" b="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132518854531705432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484784"/>
            <a:ext cx="3312368" cy="471493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57653-3E58-4892-A7ED-712530ACC68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87824" y="1340768"/>
            <a:ext cx="6156176" cy="51584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Жизнь не миловала Кольцова.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       Первое большое душевное потрясение ожидало его, когда он семнадцатилетним юношей  он полюбил крепостную девушку, взятую в дом прислуживать его сестрам. Дуняша ответила взаимностью.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      Они мечтали пожениться.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       Узнав об этом, отец  дождался отъезда сына в степь и продал девушку одному донскому помещику, навсегда разлучив влюбленных.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        Через всю жизнь пронес Кольцов образ любимой и посвятил ей свои лучшие стихи…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397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«На заре туманной юности»</a:t>
            </a:r>
            <a:endParaRPr lang="ru-RU" sz="3600" b="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rcRect l="4545" t="1601" r="11364" b="8732"/>
          <a:stretch>
            <a:fillRect/>
          </a:stretch>
        </p:blipFill>
        <p:spPr>
          <a:xfrm>
            <a:off x="467544" y="1556792"/>
            <a:ext cx="2643206" cy="400052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57653-3E58-4892-A7ED-712530ACC68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Встреча с А.С.Пушкиным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" name="Содержимое 9" descr="i_004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512" y="1268760"/>
            <a:ext cx="3413379" cy="472440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419872" y="1124744"/>
            <a:ext cx="5724128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Одним из самых замечательных событий для поэта явилось знакомство с А.С. Пушкиным, который с большой похвалой отзывался о стихах Кольцова.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   В пушкинском журнале «Современнике» было опубликовано одно из лучших  стихотворений Кольцова «Урожай».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«Что ты спишь, мужичок?»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124744"/>
            <a:ext cx="6228184" cy="45799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 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Кочуя по родному краю, Кольцов постоянно общался с крестьянами. В степи у костра он любил слушать народные песни и сказки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;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останавливаясь в деревнях, любил бывать на крестьянских играх и хороводах, что помогало ему лучше узнавать черты русского национального характера.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      «Я русский человек», – гордо заявлял он. Сколько сочувствия к крестьянскому быту в его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песне «Что ты спишь, мужичок?»!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5" name="Рисунок 4" descr="Изображение 015.jpg"/>
          <p:cNvPicPr>
            <a:picLocks noChangeAspect="1"/>
          </p:cNvPicPr>
          <p:nvPr/>
        </p:nvPicPr>
        <p:blipFill>
          <a:blip r:embed="rId2"/>
          <a:srcRect l="9091" t="1429" b="5714"/>
          <a:stretch>
            <a:fillRect/>
          </a:stretch>
        </p:blipFill>
        <p:spPr>
          <a:xfrm>
            <a:off x="251520" y="1500174"/>
            <a:ext cx="2857520" cy="464347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Пламенный мечтатель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428736"/>
            <a:ext cx="5544616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Став признанным поэтом,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Кольцов мечтал вырваться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из провинции,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отделаться от торговых забот.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  Он хотел заниматься только творчеством,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но отец и  семья удерживали его, отрывая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от пламенной мечты, призвания,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главного дела жизни.</a:t>
            </a:r>
          </a:p>
          <a:p>
            <a:pPr algn="r"/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14</a:t>
            </a:fld>
            <a:endParaRPr kumimoji="0" lang="en-US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/>
          <a:srcRect t="4308" r="12516" b="5215"/>
          <a:stretch>
            <a:fillRect/>
          </a:stretch>
        </p:blipFill>
        <p:spPr>
          <a:xfrm>
            <a:off x="179512" y="1597077"/>
            <a:ext cx="3071834" cy="450059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О творчестве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132856"/>
            <a:ext cx="513968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Л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юбимый жанр Кольцова – песня.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      Он сумел раскрыть лучшие национальные черты русского народа,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мужество и стойкость людей труда.</a:t>
            </a:r>
          </a:p>
          <a:p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rcRect l="7500" t="1422" r="8124" b="9012"/>
          <a:stretch>
            <a:fillRect/>
          </a:stretch>
        </p:blipFill>
        <p:spPr>
          <a:xfrm>
            <a:off x="395536" y="1347814"/>
            <a:ext cx="3214710" cy="4500594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784841"/>
            <a:ext cx="5410944" cy="559609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7"/>
            <a:ext cx="8964488" cy="4180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endParaRPr lang="ru-RU" b="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E57653-3E58-4892-A7ED-712530ACC6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930723"/>
            <a:ext cx="47740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  <a:ea typeface="Calibri"/>
                <a:cs typeface="Times New Roman"/>
              </a:rPr>
              <a:t>Песня на слова Кольцова </a:t>
            </a:r>
          </a:p>
          <a:p>
            <a:r>
              <a:rPr lang="ru-RU" sz="2400" dirty="0" smtClean="0">
                <a:latin typeface="Arial Black" pitchFamily="34" charset="0"/>
                <a:ea typeface="Calibri"/>
                <a:cs typeface="Times New Roman"/>
              </a:rPr>
              <a:t>«Ты </a:t>
            </a:r>
            <a:r>
              <a:rPr lang="ru-RU" sz="2400" dirty="0">
                <a:latin typeface="Arial Black" pitchFamily="34" charset="0"/>
                <a:ea typeface="Calibri"/>
                <a:cs typeface="Times New Roman"/>
              </a:rPr>
              <a:t>не пой, соловей</a:t>
            </a:r>
            <a:r>
              <a:rPr lang="ru-RU" sz="2400" dirty="0" smtClean="0">
                <a:latin typeface="Arial Black" pitchFamily="34" charset="0"/>
                <a:ea typeface="Calibri"/>
                <a:cs typeface="Times New Roman"/>
              </a:rPr>
              <a:t>»</a:t>
            </a:r>
          </a:p>
          <a:p>
            <a:r>
              <a:rPr lang="ru-RU" sz="2400" dirty="0" smtClean="0">
                <a:latin typeface="Arial Black" pitchFamily="34" charset="0"/>
                <a:ea typeface="Calibri"/>
                <a:cs typeface="Times New Roman"/>
              </a:rPr>
              <a:t> 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4940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764704"/>
            <a:ext cx="8901821" cy="5311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  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Алексей Васильевич Кольцов ушел из жизни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29 октября 1842 года. 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    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Ему было 33 года. 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Он похоронен на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Митрофаньевском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кладбище Воронежа.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       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00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endParaRPr lang="ru-RU" sz="3600" b="0" dirty="0">
              <a:solidFill>
                <a:schemeClr val="accent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5" name="Рисунок 4" descr="моги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54" y="2530913"/>
            <a:ext cx="5280646" cy="396048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57653-3E58-4892-A7ED-712530ACC68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038304" y="1285860"/>
            <a:ext cx="4819976" cy="54292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Simplified Arabic Fixed" pitchFamily="49" charset="-78"/>
              </a:rPr>
              <a:t>Наш народ горячо любит песенную поэзию Кольцова: его сочинения выдержали около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  <a:cs typeface="Simplified Arabic Fixed" pitchFamily="49" charset="-78"/>
              </a:rPr>
              <a:t>140 изданий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Simplified Arabic Fixed" pitchFamily="49" charset="-78"/>
              </a:rPr>
              <a:t>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Simplified Arabic Fixed" pitchFamily="49" charset="-78"/>
              </a:rPr>
              <a:t>      Его стихи положены на музыку, переведены на многие языки мира.      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Simplified Arabic Fixed" pitchFamily="49" charset="-78"/>
              </a:rPr>
              <a:t>Память народа- лучшая слава поэта- самородка.</a:t>
            </a:r>
            <a:endParaRPr sz="2000" dirty="0">
              <a:solidFill>
                <a:schemeClr val="tx1"/>
              </a:solidFill>
              <a:latin typeface="Arial Black" pitchFamily="34" charset="0"/>
              <a:cs typeface="Simplified Arabic Fixed" pitchFamily="49" charset="-78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26974"/>
            <a:ext cx="8229600" cy="93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Народная любовь к поэту</a:t>
            </a:r>
            <a:endParaRPr lang="en" sz="3600" b="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323528" y="1196752"/>
            <a:ext cx="3714776" cy="48245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accent2">
                <a:lumMod val="50000"/>
              </a:schemeClr>
            </a:solidFill>
          </a:ln>
        </p:spPr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85048" y="6500834"/>
            <a:ext cx="758952" cy="24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57653-3E58-4892-A7ED-712530ACC68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119" y="6251952"/>
            <a:ext cx="8693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 Black" pitchFamily="34" charset="0"/>
                <a:ea typeface="Times New Roman"/>
              </a:rPr>
              <a:t>В 1868 </a:t>
            </a:r>
            <a:r>
              <a:rPr lang="ru-RU" sz="2000" dirty="0">
                <a:latin typeface="Arial Black" pitchFamily="34" charset="0"/>
                <a:ea typeface="Times New Roman"/>
              </a:rPr>
              <a:t>году установлен бюст </a:t>
            </a:r>
            <a:r>
              <a:rPr lang="ru-RU" sz="2000" dirty="0" smtClean="0">
                <a:latin typeface="Arial Black" pitchFamily="34" charset="0"/>
                <a:ea typeface="Times New Roman"/>
              </a:rPr>
              <a:t>поэта в </a:t>
            </a:r>
            <a:r>
              <a:rPr lang="ru-RU" sz="2000" dirty="0" err="1" smtClean="0">
                <a:latin typeface="Arial Black" pitchFamily="34" charset="0"/>
                <a:ea typeface="Times New Roman"/>
              </a:rPr>
              <a:t>Кольцовском</a:t>
            </a:r>
            <a:r>
              <a:rPr lang="ru-RU" sz="2000" dirty="0" smtClean="0">
                <a:latin typeface="Arial Black" pitchFamily="34" charset="0"/>
                <a:ea typeface="Times New Roman"/>
              </a:rPr>
              <a:t> сквере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15816" y="2060848"/>
            <a:ext cx="8901821" cy="5311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   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00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endParaRPr lang="ru-RU" sz="3600" b="0" dirty="0">
              <a:solidFill>
                <a:schemeClr val="accent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E57653-3E58-4892-A7ED-712530ACC68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1061" y="764704"/>
            <a:ext cx="5544616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О. Леонидов «Памяти Кольцова»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Полюбил он степь широкую, 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Синеву небес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Да святую грусть глубокую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И дремучий лес.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Пел о хлебе песнь заветную,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Гимн труда и слез –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И </a:t>
            </a:r>
            <a:r>
              <a:rPr lang="ru-RU" sz="2000" dirty="0" err="1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улыбкою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 приветною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В новый мир 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унес…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Пел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любовь, судьбу жестокую, синеву небес,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Селянина, степь широкую</a:t>
            </a:r>
            <a:b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Да дремучий лес…</a:t>
            </a:r>
          </a:p>
        </p:txBody>
      </p:sp>
      <p:pic>
        <p:nvPicPr>
          <p:cNvPr id="7" name="Рисунок 6" descr="Алексей Васильевич Кольц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57500" cy="339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1231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Певец земли Воронежской</a:t>
            </a:r>
            <a:endParaRPr lang="en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95936" y="1643050"/>
            <a:ext cx="4690864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На земле Воронежской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Жил Кольцов когда-то.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Я его приветствую,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Как родного брата.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Муза его смуглая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Острый серп держала,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На полях воронежских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Рожь , пшеницу жала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14348" y="1643050"/>
            <a:ext cx="3143272" cy="40005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accent2">
                <a:lumMod val="50000"/>
              </a:schemeClr>
            </a:solidFill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3356992"/>
            <a:ext cx="7809708" cy="3129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Clr>
                <a:srgbClr val="4E3B30"/>
              </a:buClr>
              <a:buSzPct val="166666"/>
              <a:buNone/>
            </a:pPr>
            <a:r>
              <a:rPr lang="ru-RU" sz="3000" dirty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Д</a:t>
            </a:r>
            <a:r>
              <a:rPr lang="ru-RU" sz="3000" dirty="0" smtClean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рамтеатр </a:t>
            </a:r>
            <a:r>
              <a:rPr lang="ru-RU" sz="3000" dirty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имени А.В</a:t>
            </a:r>
            <a:r>
              <a:rPr lang="ru-RU" sz="3000" dirty="0" smtClean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. Кольцова</a:t>
            </a:r>
            <a:endParaRPr lang="ru-RU" sz="3000" dirty="0">
              <a:solidFill>
                <a:srgbClr val="0070C0"/>
              </a:solidFill>
              <a:latin typeface="Arial Black" pitchFamily="34" charset="0"/>
              <a:cs typeface="Simplified Arabic Fixed" pitchFamily="49" charset="-78"/>
              <a:sym typeface="Trebuchet MS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5" name="Рисунок 4" descr="драмтеатр им Кольц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060848"/>
            <a:ext cx="5791824" cy="367240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62068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Clr>
                <a:srgbClr val="4E3B30"/>
              </a:buClr>
              <a:buSzPct val="166666"/>
            </a:pPr>
            <a:r>
              <a:rPr lang="ru-RU" sz="2800" kern="1200" dirty="0">
                <a:solidFill>
                  <a:srgbClr val="C0000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Имя Кольцова у всех на </a:t>
            </a:r>
            <a:r>
              <a:rPr lang="ru-RU" sz="2800" kern="1200" dirty="0" smtClean="0">
                <a:solidFill>
                  <a:srgbClr val="C0000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устах</a:t>
            </a:r>
            <a:endParaRPr lang="ru-RU" sz="2800" kern="1200" dirty="0">
              <a:solidFill>
                <a:srgbClr val="C00000"/>
              </a:solidFill>
              <a:latin typeface="Arial Black" pitchFamily="34" charset="0"/>
              <a:cs typeface="Simplified Arabic Fixed" pitchFamily="49" charset="-78"/>
              <a:sym typeface="Trebuchet MS"/>
            </a:endParaRPr>
          </a:p>
        </p:txBody>
      </p:sp>
      <p:pic>
        <p:nvPicPr>
          <p:cNvPr id="8" name="Рисунок 7" descr="Государственный Воронежский академический театр&#10;драмы имени А. В. Кольцова (новое здание)">
            <a:hlinkClick r:id="rId3" tooltip="&quot;Государственный Воронежский академический театр&#10;драмы имени А. В. Кольцова (новое здание)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" y="1143908"/>
            <a:ext cx="4309070" cy="235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24000"/>
            <a:ext cx="8329642" cy="49768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latin typeface="Arial"/>
              <a:ea typeface="Arial"/>
              <a:cs typeface="Arial"/>
              <a:sym typeface="Arial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8053" y="5877272"/>
            <a:ext cx="500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E3B30"/>
              </a:buClr>
              <a:buSzPct val="166666"/>
            </a:pPr>
            <a:r>
              <a:rPr lang="ru-RU" sz="2800" kern="1200" dirty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У</a:t>
            </a:r>
            <a:r>
              <a:rPr lang="ru-RU" sz="2800" kern="1200" dirty="0" smtClean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лица </a:t>
            </a:r>
            <a:r>
              <a:rPr lang="ru-RU" sz="2800" kern="1200" dirty="0" err="1" smtClean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Кольцовская</a:t>
            </a:r>
            <a:endParaRPr lang="ru-RU" sz="2800" kern="1200" dirty="0">
              <a:solidFill>
                <a:srgbClr val="0070C0"/>
              </a:solidFill>
              <a:latin typeface="Arial Black" pitchFamily="34" charset="0"/>
              <a:cs typeface="Simplified Arabic Fixed" pitchFamily="49" charset="-78"/>
              <a:sym typeface="Trebuchet MS"/>
            </a:endParaRPr>
          </a:p>
        </p:txBody>
      </p:sp>
      <p:pic>
        <p:nvPicPr>
          <p:cNvPr id="7" name="Рисунок 6" descr="Город Воронеж с высоты весной. Улица Кольцовская; фото 4584558, фотограф Валерий Чалых. Фотобанк Лори - Продажа фотографий, илл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44" y="1268760"/>
            <a:ext cx="5832648" cy="444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772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Кольцовский скве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60" y="2499518"/>
            <a:ext cx="5177740" cy="3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24000"/>
            <a:ext cx="8329642" cy="49768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latin typeface="Arial"/>
              <a:ea typeface="Arial"/>
              <a:cs typeface="Arial"/>
              <a:sym typeface="Arial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4E3B30"/>
              </a:buClr>
              <a:buSzPct val="166666"/>
            </a:pPr>
            <a:r>
              <a:rPr lang="ru-RU" sz="2800" kern="1200" dirty="0" err="1" smtClean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Кольцовский</a:t>
            </a:r>
            <a:r>
              <a:rPr lang="ru-RU" sz="2800" kern="1200" dirty="0" smtClean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 сквер</a:t>
            </a:r>
            <a:endParaRPr lang="ru-RU" sz="2800" kern="1200" dirty="0">
              <a:solidFill>
                <a:srgbClr val="0070C0"/>
              </a:solidFill>
              <a:latin typeface="Arial Black" pitchFamily="34" charset="0"/>
              <a:cs typeface="Simplified Arabic Fixed" pitchFamily="49" charset="-78"/>
              <a:sym typeface="Trebuchet MS"/>
            </a:endParaRPr>
          </a:p>
        </p:txBody>
      </p:sp>
      <p:pic>
        <p:nvPicPr>
          <p:cNvPr id="7" name="Содержимое 3" descr="R-R-R-RjoS-100_03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" y="225630"/>
            <a:ext cx="5515520" cy="414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7772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24000"/>
            <a:ext cx="8329642" cy="49768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latin typeface="Arial"/>
              <a:ea typeface="Arial"/>
              <a:cs typeface="Arial"/>
              <a:sym typeface="Arial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94116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4E3B30"/>
              </a:buClr>
              <a:buSzPct val="166666"/>
            </a:pPr>
            <a:r>
              <a:rPr lang="ru-RU" sz="2800" kern="1200" dirty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П</a:t>
            </a:r>
            <a:r>
              <a:rPr lang="ru-RU" sz="2800" kern="1200" dirty="0" smtClean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оезд </a:t>
            </a:r>
            <a:r>
              <a:rPr lang="ru-RU" sz="2800" kern="1200" dirty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«Алексей </a:t>
            </a:r>
            <a:r>
              <a:rPr lang="ru-RU" sz="2800" kern="1200" dirty="0" smtClean="0">
                <a:solidFill>
                  <a:srgbClr val="0070C0"/>
                </a:solidFill>
                <a:latin typeface="Arial Black" pitchFamily="34" charset="0"/>
                <a:cs typeface="Simplified Arabic Fixed" pitchFamily="49" charset="-78"/>
                <a:sym typeface="Trebuchet MS"/>
              </a:rPr>
              <a:t>Кольцов»</a:t>
            </a:r>
            <a:endParaRPr lang="ru-RU" sz="2800" kern="1200" dirty="0">
              <a:solidFill>
                <a:srgbClr val="0070C0"/>
              </a:solidFill>
              <a:latin typeface="Arial Black" pitchFamily="34" charset="0"/>
              <a:cs typeface="Simplified Arabic Fixed" pitchFamily="49" charset="-78"/>
              <a:sym typeface="Trebuchet MS"/>
            </a:endParaRPr>
          </a:p>
        </p:txBody>
      </p:sp>
      <p:pic>
        <p:nvPicPr>
          <p:cNvPr id="7" name="Рисунок 6" descr="В/Ч 36411 , г. Уссурийск, с. Корсаковка, село Раздольное,Приморского края. - Страница 67 - форум для призывник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68" y="1512168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772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24000"/>
            <a:ext cx="8329642" cy="49768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latin typeface="Arial"/>
              <a:ea typeface="Arial"/>
              <a:cs typeface="Arial"/>
              <a:sym typeface="Arial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869160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Clr>
                <a:srgbClr val="4E3B30"/>
              </a:buClr>
              <a:buSzPct val="166666"/>
            </a:pPr>
            <a:r>
              <a:rPr lang="ru-RU" sz="2800" kern="1200" dirty="0">
                <a:solidFill>
                  <a:srgbClr val="0070C0"/>
                </a:solidFill>
                <a:latin typeface="Arial Black" pitchFamily="34" charset="0"/>
                <a:ea typeface="Times New Roman"/>
                <a:cs typeface="Simplified Arabic Fixed" pitchFamily="49" charset="-78"/>
                <a:sym typeface="Trebuchet MS"/>
              </a:rPr>
              <a:t>С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1958 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года</a:t>
            </a:r>
            <a:r>
              <a:rPr lang="ru-RU" sz="2800" kern="1200" dirty="0" smtClean="0">
                <a:solidFill>
                  <a:srgbClr val="0070C0"/>
                </a:solidFill>
                <a:latin typeface="Arial Black" pitchFamily="34" charset="0"/>
                <a:ea typeface="Times New Roman"/>
                <a:cs typeface="Simplified Arabic Fixed" pitchFamily="49" charset="-78"/>
                <a:sym typeface="Trebuchet MS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Воронежская </a:t>
            </a:r>
            <a:r>
              <a:rPr lang="ru-RU" sz="2800" dirty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кондитерская фабрика выпускает 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конфеты</a:t>
            </a:r>
          </a:p>
          <a:p>
            <a:pPr marL="342900" lvl="0" indent="-342900" algn="ctr">
              <a:buClr>
                <a:srgbClr val="4E3B30"/>
              </a:buClr>
              <a:buSzPct val="166666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«Песни Кольцова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»</a:t>
            </a:r>
            <a:endParaRPr lang="ru-RU" sz="2800" kern="1200" dirty="0">
              <a:solidFill>
                <a:srgbClr val="0070C0"/>
              </a:solidFill>
              <a:latin typeface="Arial Black" pitchFamily="34" charset="0"/>
              <a:cs typeface="Simplified Arabic Fixed" pitchFamily="49" charset="-78"/>
              <a:sym typeface="Trebuchet MS"/>
            </a:endParaRPr>
          </a:p>
        </p:txBody>
      </p:sp>
      <p:pic>
        <p:nvPicPr>
          <p:cNvPr id="7" name="Объект 3" descr="Вся Москва-1911 - Страница 3 - Генеалогия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6" y="1381896"/>
            <a:ext cx="3960440" cy="34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772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1628800"/>
            <a:ext cx="5832648" cy="432048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ru-RU" sz="2000" kern="0" cap="none" dirty="0" smtClean="0">
                <a:solidFill>
                  <a:srgbClr val="000000"/>
                </a:solidFill>
                <a:effectLst/>
                <a:latin typeface="Arial Black" pitchFamily="34" charset="0"/>
                <a:ea typeface="Calibri"/>
                <a:cs typeface="Times New Roman"/>
                <a:sym typeface="Arial"/>
              </a:rPr>
              <a:t>           </a:t>
            </a:r>
            <a:r>
              <a:rPr lang="ru-RU" sz="2700" kern="0" cap="none" dirty="0" smtClean="0">
                <a:solidFill>
                  <a:srgbClr val="000000"/>
                </a:solidFill>
                <a:effectLst/>
                <a:latin typeface="Arial Black" pitchFamily="34" charset="0"/>
                <a:ea typeface="Calibri"/>
                <a:cs typeface="Times New Roman"/>
                <a:sym typeface="Arial"/>
              </a:rPr>
              <a:t>В 1969 году </a:t>
            </a:r>
            <a:br>
              <a:rPr lang="ru-RU" sz="2700" kern="0" cap="none" dirty="0" smtClean="0">
                <a:solidFill>
                  <a:srgbClr val="000000"/>
                </a:solidFill>
                <a:effectLst/>
                <a:latin typeface="Arial Black" pitchFamily="34" charset="0"/>
                <a:ea typeface="Calibri"/>
                <a:cs typeface="Times New Roman"/>
                <a:sym typeface="Arial"/>
              </a:rPr>
            </a:br>
            <a:r>
              <a:rPr lang="ru-RU" sz="2700" kern="0" cap="none" dirty="0" smtClean="0">
                <a:solidFill>
                  <a:srgbClr val="000000"/>
                </a:solidFill>
                <a:effectLst/>
                <a:latin typeface="Arial Black" pitchFamily="34" charset="0"/>
                <a:ea typeface="Calibri"/>
                <a:cs typeface="Times New Roman"/>
                <a:sym typeface="Arial"/>
              </a:rPr>
              <a:t>была выпущена почтовая марка , посвященная</a:t>
            </a:r>
            <a:br>
              <a:rPr lang="ru-RU" sz="2700" kern="0" cap="none" dirty="0" smtClean="0">
                <a:solidFill>
                  <a:srgbClr val="000000"/>
                </a:solidFill>
                <a:effectLst/>
                <a:latin typeface="Arial Black" pitchFamily="34" charset="0"/>
                <a:ea typeface="Calibri"/>
                <a:cs typeface="Times New Roman"/>
                <a:sym typeface="Arial"/>
              </a:rPr>
            </a:br>
            <a:r>
              <a:rPr lang="ru-RU" sz="2700" kern="0" cap="none" dirty="0" smtClean="0">
                <a:solidFill>
                  <a:srgbClr val="000000"/>
                </a:solidFill>
                <a:effectLst/>
                <a:latin typeface="Arial Black" pitchFamily="34" charset="0"/>
                <a:ea typeface="Calibri"/>
                <a:cs typeface="Times New Roman"/>
                <a:sym typeface="Arial"/>
              </a:rPr>
              <a:t> А.В. Кольцову.</a:t>
            </a:r>
            <a:br>
              <a:rPr lang="ru-RU" sz="2700" kern="0" cap="none" dirty="0" smtClean="0">
                <a:solidFill>
                  <a:srgbClr val="000000"/>
                </a:solidFill>
                <a:effectLst/>
                <a:latin typeface="Arial Black" pitchFamily="34" charset="0"/>
                <a:ea typeface="Calibri"/>
                <a:cs typeface="Times New Roman"/>
                <a:sym typeface="Arial"/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437112"/>
            <a:ext cx="8967370" cy="206372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latin typeface="Arial"/>
              <a:ea typeface="Arial"/>
              <a:cs typeface="Arial"/>
              <a:sym typeface="Arial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869160"/>
            <a:ext cx="7809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4E3B30"/>
              </a:buClr>
              <a:buSzPct val="166666"/>
            </a:pPr>
            <a:r>
              <a:rPr lang="ru-RU" sz="2800" dirty="0" smtClean="0">
                <a:latin typeface="Times New Roman"/>
                <a:ea typeface="Times New Roman"/>
              </a:rPr>
              <a:t>.</a:t>
            </a:r>
            <a:endParaRPr lang="ru-RU" sz="2800" kern="1200" dirty="0">
              <a:solidFill>
                <a:srgbClr val="0070C0"/>
              </a:solidFill>
              <a:latin typeface="Arial Black" pitchFamily="34" charset="0"/>
              <a:cs typeface="Simplified Arabic Fixed" pitchFamily="49" charset="-78"/>
              <a:sym typeface="Trebuchet MS"/>
            </a:endParaRPr>
          </a:p>
        </p:txBody>
      </p:sp>
      <p:pic>
        <p:nvPicPr>
          <p:cNvPr id="7" name="Рисунок 6" descr="Почтовая марка СССР, посвящённая Кольцову, 1969, 4 копейки (ЦФА 3806, Скотт 3652)">
            <a:hlinkClick r:id="rId2" tooltip="&quot;Почтовая марка СССР, посвящённая Кольцову, 1969, 4 копейки (ЦФА 3806, Скотт 3652)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575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1771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7862"/>
            <a:ext cx="8686800" cy="8382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5140433"/>
            <a:ext cx="6951146" cy="1368152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000"/>
              <a:buNone/>
              <a:tabLst>
                <a:tab pos="457200" algn="l"/>
              </a:tabLst>
            </a:pPr>
            <a:r>
              <a:rPr lang="ru-RU" sz="2000" kern="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  <a:sym typeface="Arial"/>
              </a:rPr>
              <a:t>В </a:t>
            </a:r>
            <a:r>
              <a:rPr lang="ru-RU" sz="2000" kern="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  <a:sym typeface="Arial"/>
              </a:rPr>
              <a:t>2011 году к 425-летию Воронежа Почта России выпустила конверт с изображением памятника поэту в </a:t>
            </a:r>
            <a:r>
              <a:rPr lang="ru-RU" sz="2000" kern="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  <a:sym typeface="Arial"/>
              </a:rPr>
              <a:t>Кольцовском</a:t>
            </a:r>
            <a:r>
              <a:rPr lang="ru-RU" sz="2000" kern="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  <a:sym typeface="Arial"/>
              </a:rPr>
              <a:t> сквере.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869160"/>
            <a:ext cx="7809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4E3B30"/>
              </a:buClr>
              <a:buSzPct val="166666"/>
            </a:pPr>
            <a:r>
              <a:rPr lang="ru-RU" sz="2800" dirty="0" smtClean="0">
                <a:latin typeface="Times New Roman"/>
                <a:ea typeface="Times New Roman"/>
              </a:rPr>
              <a:t>.</a:t>
            </a:r>
            <a:endParaRPr lang="ru-RU" sz="2800" kern="1200" dirty="0">
              <a:solidFill>
                <a:srgbClr val="0070C0"/>
              </a:solidFill>
              <a:latin typeface="Arial Black" pitchFamily="34" charset="0"/>
              <a:cs typeface="Simplified Arabic Fixed" pitchFamily="49" charset="-78"/>
              <a:sym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6003" y="1412776"/>
            <a:ext cx="51125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000" dirty="0" smtClean="0">
                <a:latin typeface="Arial Black" pitchFamily="34" charset="0"/>
                <a:ea typeface="Times New Roman"/>
                <a:cs typeface="Times New Roman"/>
              </a:rPr>
              <a:t>К </a:t>
            </a:r>
            <a:r>
              <a:rPr lang="ru-RU" sz="2000" dirty="0">
                <a:latin typeface="Arial Black" pitchFamily="34" charset="0"/>
                <a:ea typeface="Times New Roman"/>
                <a:cs typeface="Times New Roman"/>
              </a:rPr>
              <a:t>200-летию со дня рождения А. В. Кольцова Банк России выпустил серебряную монету достоинством </a:t>
            </a:r>
            <a:r>
              <a:rPr lang="ru-RU" sz="2000" dirty="0" smtClean="0">
                <a:latin typeface="Arial Black" pitchFamily="34" charset="0"/>
                <a:ea typeface="Times New Roman"/>
                <a:cs typeface="Times New Roman"/>
              </a:rPr>
              <a:t>2 </a:t>
            </a:r>
            <a:r>
              <a:rPr lang="ru-RU" sz="2000" dirty="0">
                <a:latin typeface="Arial Black" pitchFamily="34" charset="0"/>
                <a:ea typeface="Times New Roman"/>
                <a:cs typeface="Times New Roman"/>
              </a:rPr>
              <a:t>рубля</a:t>
            </a:r>
            <a:r>
              <a:rPr lang="ru-RU" sz="2000" dirty="0" smtClean="0"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000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1341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Памятник А. В. Кольцову на Советской площади</a:t>
            </a:r>
            <a:endParaRPr lang="ru-RU" sz="3600" dirty="0"/>
          </a:p>
        </p:txBody>
      </p:sp>
      <p:pic>
        <p:nvPicPr>
          <p:cNvPr id="3" name="Рисунок 2" descr="422px-Pamyatnik_Koltsovu_Voronezh_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338638"/>
            <a:ext cx="3744416" cy="531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4721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Кольцов – олицетворение Воронежского края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50" y="1554162"/>
            <a:ext cx="363375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Через сотню лет-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Почему же нет?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Почему же нет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Через двести лет?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Алексей Кольцов-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Из таких певцов,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Что пока жива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На земле трава,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Шелестеть-звенеть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И его словам.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И совсем не в счёт,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Что идут века…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28</a:t>
            </a:fld>
            <a:endParaRPr kumimoji="0" lang="en-US"/>
          </a:p>
        </p:txBody>
      </p:sp>
      <p:pic>
        <p:nvPicPr>
          <p:cNvPr id="5" name="Рисунок 4" descr="прир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5159880" cy="386184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79512" y="548680"/>
            <a:ext cx="8809040" cy="532859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000" dirty="0" smtClean="0"/>
              <a:t>          </a:t>
            </a:r>
            <a:r>
              <a:rPr lang="en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Алексей Васильевич Кольцов родился 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" sz="2400" dirty="0" smtClean="0">
                <a:solidFill>
                  <a:srgbClr val="FF0000"/>
                </a:solidFill>
                <a:latin typeface="Arial Black" pitchFamily="34" charset="0"/>
              </a:rPr>
              <a:t>15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" sz="2400" dirty="0" smtClean="0">
                <a:solidFill>
                  <a:srgbClr val="FF0000"/>
                </a:solidFill>
                <a:latin typeface="Arial Black" pitchFamily="34" charset="0"/>
              </a:rPr>
              <a:t>октября 1809года </a:t>
            </a:r>
            <a:r>
              <a:rPr lang="en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в Воронеже.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       </a:t>
            </a:r>
            <a:r>
              <a:rPr lang="en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Вскоре его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отец </a:t>
            </a:r>
            <a:r>
              <a:rPr lang="en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перебра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л</a:t>
            </a:r>
            <a:r>
              <a:rPr lang="en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ся в лучшую часть верхнего Воронежа- на Большую Дворянскую улицу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(ныне Проспект Революции),где жили самые знатные и состоятельные люди города. Эта была одна из великолепнейших улиц, представлявшая собой две общие параллельные дороги из камня , а между ними был проложен бульвар с двумя рядами деревьев и пешеходной дорожкой.</a:t>
            </a:r>
            <a:endParaRPr lang="en" sz="2400" dirty="0" smtClean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sz="1800" dirty="0"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-252536" y="4437112"/>
            <a:ext cx="5482952" cy="14981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endParaRPr lang="en" sz="2000" b="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57653-3E58-4892-A7ED-712530ACC68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1406" y="895676"/>
            <a:ext cx="3744416" cy="4320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accent2">
                <a:lumMod val="50000"/>
              </a:schemeClr>
            </a:solidFill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635896" y="548680"/>
            <a:ext cx="5832648" cy="44383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000" dirty="0" smtClean="0"/>
              <a:t>        </a:t>
            </a:r>
            <a:endParaRPr sz="1800" dirty="0"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6898" y="5222661"/>
            <a:ext cx="8136904" cy="14981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ru-RU" sz="2400" b="0" dirty="0" smtClean="0">
                <a:solidFill>
                  <a:srgbClr val="7030A0"/>
                </a:solidFill>
                <a:latin typeface="Arial Black" pitchFamily="34" charset="0"/>
              </a:rPr>
              <a:t>Большая Дворянская улица </a:t>
            </a:r>
            <a:r>
              <a:rPr lang="ru-RU" sz="2400" b="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b="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0" dirty="0" smtClean="0">
                <a:solidFill>
                  <a:srgbClr val="0070C0"/>
                </a:solidFill>
                <a:latin typeface="Arial Black" pitchFamily="34" charset="0"/>
              </a:rPr>
              <a:t>(в настоящее время – </a:t>
            </a:r>
            <a:br>
              <a:rPr lang="ru-RU" sz="2400" b="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0" dirty="0" smtClean="0">
                <a:solidFill>
                  <a:srgbClr val="0070C0"/>
                </a:solidFill>
                <a:latin typeface="Arial Black" pitchFamily="34" charset="0"/>
              </a:rPr>
              <a:t>это проспект Революции)</a:t>
            </a:r>
            <a:endParaRPr lang="en" sz="2400" b="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E57653-3E58-4892-A7ED-712530ACC68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10" descr="_bolshaya_Dvoryanska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9" y="152201"/>
            <a:ext cx="5563589" cy="352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Проспект революции - РетроВРН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17" y="2420888"/>
            <a:ext cx="5201237" cy="2795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1919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24219" y="2204864"/>
            <a:ext cx="8919781" cy="300049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Василий Петрович , </a:t>
            </a:r>
          </a:p>
          <a:p>
            <a:pPr lvl="0" algn="l" rtl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                              отец поэта , 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человек  умный,</a:t>
            </a:r>
          </a:p>
          <a:p>
            <a:pPr lvl="0" algn="l" rtl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 энергичный, оборотливый,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 был прасолом , то есть торговцем скотом.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  Он всех держал в строгом повиновении.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          Мать Кольцова была женщина добрая, но совсем необразованная, даже неграмотная. Детство Кольцова протекало в суровой патриархальной многодетной купеческой семье. Только мать умела ладить с ним и, по-видимому, оказывала на мальчика более благотворное влияние. </a:t>
            </a:r>
          </a:p>
          <a:p>
            <a:pPr lvl="0" algn="l" rtl="0">
              <a:buNone/>
            </a:pPr>
            <a:endParaRPr lang="ru-RU" sz="1400" b="1" dirty="0" smtClean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lvl="0" algn="l" rtl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lang="en" sz="14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  </a:t>
            </a:r>
            <a:endParaRPr lang="en" sz="1400" b="1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59832" y="692696"/>
            <a:ext cx="5688632" cy="100010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" sz="3600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Arial"/>
                <a:cs typeface="Arial"/>
                <a:sym typeface="Arial"/>
              </a:rPr>
              <a:t>Родители</a:t>
            </a:r>
            <a: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Arial"/>
                <a:cs typeface="Arial"/>
                <a:sym typeface="Arial"/>
              </a:rPr>
              <a:t/>
            </a:r>
            <a:b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Arial"/>
                <a:cs typeface="Arial"/>
                <a:sym typeface="Arial"/>
              </a:rPr>
            </a:br>
            <a: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Arial"/>
                <a:cs typeface="Arial"/>
                <a:sym typeface="Arial"/>
              </a:rPr>
              <a:t>      </a:t>
            </a:r>
            <a:r>
              <a:rPr lang="en" sz="3600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Arial"/>
                <a:cs typeface="Arial"/>
                <a:sym typeface="Arial"/>
              </a:rPr>
              <a:t> </a:t>
            </a:r>
            <a:r>
              <a:rPr lang="en" sz="3600" b="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Arial"/>
                <a:cs typeface="Arial"/>
                <a:sym typeface="Arial"/>
              </a:rPr>
              <a:t>А.В. Кольцова</a:t>
            </a:r>
            <a:endParaRPr lang="en" sz="3000" b="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554832" y="260648"/>
            <a:ext cx="2500330" cy="2857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accent2">
                <a:lumMod val="50000"/>
              </a:schemeClr>
            </a:solidFill>
          </a:ln>
        </p:spPr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57653-3E58-4892-A7ED-712530ACC68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0" y="3631708"/>
            <a:ext cx="8919781" cy="300049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Мать Кольцова - </a:t>
            </a:r>
            <a:r>
              <a:rPr lang="ru-RU" sz="2400" b="1" dirty="0">
                <a:solidFill>
                  <a:schemeClr val="tx1"/>
                </a:solidFill>
                <a:latin typeface="Arial Black" pitchFamily="34" charset="0"/>
              </a:rPr>
              <a:t>Прасковья Ивановна 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- была женщина добрая, но совсем необразованная, даже неграмотная. Детство Кольцова протекало в суровой патриархальной многодетной купеческой семье. Только мать умела ладить с ним и, по-видимому, оказывала на мальчика более благотворное влияние. </a:t>
            </a:r>
          </a:p>
          <a:p>
            <a:pPr lvl="0" algn="l" rtl="0">
              <a:buNone/>
            </a:pPr>
            <a:endParaRPr lang="ru-RU" sz="1400" b="1" dirty="0" smtClean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lvl="0" algn="l" rtl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lang="en" sz="14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  </a:t>
            </a:r>
            <a:endParaRPr lang="en" sz="1400" b="1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-185955" y="-35768"/>
            <a:ext cx="9155360" cy="100010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" sz="3600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Arial"/>
                <a:cs typeface="Arial"/>
                <a:sym typeface="Arial"/>
              </a:rPr>
              <a:t>Родители </a:t>
            </a:r>
            <a:r>
              <a:rPr lang="en" sz="3600" b="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Arial"/>
                <a:cs typeface="Arial"/>
                <a:sym typeface="Arial"/>
              </a:rPr>
              <a:t>А.В. Кольцова</a:t>
            </a:r>
            <a:endParaRPr lang="en" sz="3000" b="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455974" y="980728"/>
            <a:ext cx="2571768" cy="2857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accent2">
                <a:lumMod val="50000"/>
              </a:schemeClr>
            </a:solidFill>
          </a:ln>
        </p:spPr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E57653-3E58-4892-A7ED-712530ACC6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189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16.jpg"/>
          <p:cNvPicPr>
            <a:picLocks noChangeAspect="1"/>
          </p:cNvPicPr>
          <p:nvPr/>
        </p:nvPicPr>
        <p:blipFill>
          <a:blip r:embed="rId2"/>
          <a:srcRect l="7407" r="5556" b="12550"/>
          <a:stretch>
            <a:fillRect/>
          </a:stretch>
        </p:blipFill>
        <p:spPr>
          <a:xfrm>
            <a:off x="5379057" y="382216"/>
            <a:ext cx="3591836" cy="328614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844824"/>
            <a:ext cx="8363272" cy="52304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  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Отец поэта хотел, чтобы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его сын тоже стал прасолом,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и считал  образование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непозволительной роскошью. 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    Поэтому забрал сына 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из второго класса привилегированного Воронежского уездного училища для торговых дел.</a:t>
            </a:r>
            <a:r>
              <a:rPr lang="ru-RU" sz="24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   Русское правописание осталось для Кольцова недоступным навсегда. Училище, однако, принесло ему пользу : он полюбил чтение. </a:t>
            </a:r>
          </a:p>
          <a:p>
            <a:pPr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239475" y="116632"/>
            <a:ext cx="8229600" cy="939785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Образование поэта</a:t>
            </a:r>
            <a:endParaRPr lang="ru-RU" sz="3600" b="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57653-3E58-4892-A7ED-712530ACC68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75856" y="1643050"/>
            <a:ext cx="5410944" cy="507779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 десяти лет ему пришлось проходить другую, не школьную «науку»: его учили торговле и мелкому плутовству , приобщали к нелегкому труду прасола(ему приходилось неделями пасти скот в степи). 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Но , всему вопреки, Кольцов полюбил степь как друга. </a:t>
            </a:r>
          </a:p>
          <a:p>
            <a:pPr>
              <a:buNone/>
            </a:pP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Она воспитала его и взлелеяла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. </a:t>
            </a:r>
            <a:endParaRPr lang="ru-RU" sz="38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7"/>
            <a:ext cx="8964488" cy="1325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«Ах ты, степь моя,</a:t>
            </a:r>
            <a:b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 Степь привольная…»</a:t>
            </a:r>
            <a:endParaRPr lang="ru-RU" b="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rcRect t="3361" r="2381" b="7563"/>
          <a:stretch>
            <a:fillRect/>
          </a:stretch>
        </p:blipFill>
        <p:spPr>
          <a:xfrm>
            <a:off x="179512" y="1628800"/>
            <a:ext cx="2928958" cy="378621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57653-3E58-4892-A7ED-712530ACC68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743284" y="1151864"/>
            <a:ext cx="5410944" cy="507779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</a:t>
            </a:r>
            <a:endParaRPr lang="ru-RU" sz="38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7"/>
            <a:ext cx="8964488" cy="13257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endParaRPr lang="ru-RU" b="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E57653-3E58-4892-A7ED-712530ACC6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174" y="317189"/>
            <a:ext cx="662473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Стихотворение «Косарь»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Степь раздольная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Далеко вокруг,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Широко лежит,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Ковылем-травой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Расстилается!..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Ах ты, степь моя,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Степь привольная!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Широко 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ты, степь, </a:t>
            </a: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Пораскинулась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,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К 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мору Черному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</a:t>
            </a:r>
            <a:r>
              <a:rPr lang="ru-RU" sz="2000" dirty="0" err="1" smtClean="0">
                <a:latin typeface="Arial Black" pitchFamily="34" charset="0"/>
                <a:ea typeface="Calibri"/>
                <a:cs typeface="Times New Roman"/>
              </a:rPr>
              <a:t>Понадвинулась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!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В гости я к тебе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Не один пришел: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Я пришел сам-друг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С косой вострою</a:t>
            </a: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;</a:t>
            </a:r>
            <a:endParaRPr lang="ru-RU" sz="20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8871" y="824040"/>
            <a:ext cx="4572000" cy="621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Мне давно гулять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По траве степной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Вдоль и поперек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С ней </a:t>
            </a:r>
            <a:r>
              <a:rPr lang="ru-RU" sz="2000" dirty="0" err="1">
                <a:latin typeface="Arial Black" pitchFamily="34" charset="0"/>
                <a:ea typeface="Calibri"/>
                <a:cs typeface="Times New Roman"/>
              </a:rPr>
              <a:t>хотелося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…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 Раззудись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, плечо!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 Размахнись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, рука!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 Ты 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пахни в </a:t>
            </a: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лицо,</a:t>
            </a:r>
            <a:br>
              <a:rPr lang="ru-RU" sz="2000" dirty="0" smtClean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 Ветер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, с полудня!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Освежи, взволнуй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Степь просторную!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Зажужжи коса, 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Засверкай кругом!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  Зашуми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, трава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  Подкошенная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,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  Поклонись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, цветы,</a:t>
            </a:r>
            <a:br>
              <a:rPr lang="ru-RU" sz="2000" dirty="0">
                <a:latin typeface="Arial Black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Arial Black" pitchFamily="34" charset="0"/>
                <a:ea typeface="Calibri"/>
                <a:cs typeface="Times New Roman"/>
              </a:rPr>
              <a:t>       Головой </a:t>
            </a:r>
            <a:r>
              <a:rPr lang="ru-RU" sz="2000" dirty="0">
                <a:latin typeface="Arial Black" pitchFamily="34" charset="0"/>
                <a:ea typeface="Calibri"/>
                <a:cs typeface="Times New Roman"/>
              </a:rPr>
              <a:t>земле! </a:t>
            </a:r>
          </a:p>
        </p:txBody>
      </p:sp>
    </p:spTree>
    <p:extLst>
      <p:ext uri="{BB962C8B-B14F-4D97-AF65-F5344CB8AC3E}">
        <p14:creationId xmlns:p14="http://schemas.microsoft.com/office/powerpoint/2010/main" val="264841259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cb7ab881ab114d5ed5dfb3a114f88c5833a29e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717</TotalTime>
  <Words>972</Words>
  <Application>Microsoft Office PowerPoint</Application>
  <PresentationFormat>Экран (4:3)</PresentationFormat>
  <Paragraphs>220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Трек</vt:lpstr>
      <vt:lpstr>Бумажная</vt:lpstr>
      <vt:lpstr>«А.В.Кольцов –  певец Воронежской земли»   </vt:lpstr>
      <vt:lpstr>Певец земли Воронежской</vt:lpstr>
      <vt:lpstr>Презентация PowerPoint</vt:lpstr>
      <vt:lpstr>Большая Дворянская улица  (в настоящее время –  это проспект Революции)</vt:lpstr>
      <vt:lpstr>               Родители        А.В. Кольцова</vt:lpstr>
      <vt:lpstr>               Родители А.В. Кольцова</vt:lpstr>
      <vt:lpstr>         Образование поэта</vt:lpstr>
      <vt:lpstr>             «Ах ты, степь моя,                Степь привольная…»</vt:lpstr>
      <vt:lpstr>             </vt:lpstr>
      <vt:lpstr> Волшебный мир сказок</vt:lpstr>
      <vt:lpstr>«На заре туманной юности»</vt:lpstr>
      <vt:lpstr>Встреча с А.С.Пушкиным</vt:lpstr>
      <vt:lpstr>«Что ты спишь, мужичок?»</vt:lpstr>
      <vt:lpstr>Пламенный мечтатель</vt:lpstr>
      <vt:lpstr>О творчестве</vt:lpstr>
      <vt:lpstr>            </vt:lpstr>
      <vt:lpstr> </vt:lpstr>
      <vt:lpstr>Народная любовь к поэту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В 1969 году  была выпущена почтовая марка , посвященная  А.В. Кольцову. </vt:lpstr>
      <vt:lpstr>Презентация PowerPoint</vt:lpstr>
      <vt:lpstr>Памятник А. В. Кольцову на Советской площади</vt:lpstr>
      <vt:lpstr>Кольцов – олицетворение Воронежского края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по творчеству  А.В  на тему:</dc:title>
  <dc:creator>Admin</dc:creator>
  <cp:lastModifiedBy>Admin</cp:lastModifiedBy>
  <cp:revision>94</cp:revision>
  <dcterms:modified xsi:type="dcterms:W3CDTF">2015-11-17T19:27:11Z</dcterms:modified>
</cp:coreProperties>
</file>