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64" r:id="rId7"/>
    <p:sldId id="270" r:id="rId8"/>
    <p:sldId id="258" r:id="rId9"/>
    <p:sldId id="259" r:id="rId10"/>
    <p:sldId id="261" r:id="rId11"/>
    <p:sldId id="260" r:id="rId12"/>
    <p:sldId id="283" r:id="rId13"/>
    <p:sldId id="271" r:id="rId14"/>
    <p:sldId id="272" r:id="rId15"/>
    <p:sldId id="276" r:id="rId16"/>
    <p:sldId id="277" r:id="rId17"/>
    <p:sldId id="282" r:id="rId18"/>
    <p:sldId id="273" r:id="rId19"/>
    <p:sldId id="275" r:id="rId20"/>
    <p:sldId id="274" r:id="rId21"/>
    <p:sldId id="278" r:id="rId22"/>
    <p:sldId id="279" r:id="rId23"/>
    <p:sldId id="280" r:id="rId24"/>
    <p:sldId id="26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8" autoAdjust="0"/>
    <p:restoredTop sz="94660"/>
  </p:normalViewPr>
  <p:slideViewPr>
    <p:cSldViewPr>
      <p:cViewPr varScale="1">
        <p:scale>
          <a:sx n="71" d="100"/>
          <a:sy n="71" d="100"/>
        </p:scale>
        <p:origin x="-4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7B2-C9D6-48AA-A5FD-C05064C46DB3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2A26-0926-4F23-AA7F-E09E48119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7B2-C9D6-48AA-A5FD-C05064C46DB3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2A26-0926-4F23-AA7F-E09E48119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7B2-C9D6-48AA-A5FD-C05064C46DB3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2A26-0926-4F23-AA7F-E09E48119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7B2-C9D6-48AA-A5FD-C05064C46DB3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2A26-0926-4F23-AA7F-E09E48119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7B2-C9D6-48AA-A5FD-C05064C46DB3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2A26-0926-4F23-AA7F-E09E48119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7B2-C9D6-48AA-A5FD-C05064C46DB3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2A26-0926-4F23-AA7F-E09E48119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7B2-C9D6-48AA-A5FD-C05064C46DB3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2A26-0926-4F23-AA7F-E09E48119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7B2-C9D6-48AA-A5FD-C05064C46DB3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2A26-0926-4F23-AA7F-E09E48119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7B2-C9D6-48AA-A5FD-C05064C46DB3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2A26-0926-4F23-AA7F-E09E48119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7B2-C9D6-48AA-A5FD-C05064C46DB3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2A26-0926-4F23-AA7F-E09E48119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7B2-C9D6-48AA-A5FD-C05064C46DB3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2A26-0926-4F23-AA7F-E09E48119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C97B2-C9D6-48AA-A5FD-C05064C46DB3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42A26-0926-4F23-AA7F-E09E48119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0"/>
            <a:ext cx="7272366" cy="428652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МБДОУ № 8 детский сад «Елочка»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Уренского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муниципального района Нижегородской области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214686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Консультация для родителей «Значение сюжетно – ролевых игр для развития ребенка».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4929198"/>
            <a:ext cx="314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Выполнила :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Воспитатель1 младшей группы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Н.А.Целикова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6215082"/>
            <a:ext cx="1137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2015 год.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Как подойти к выбору игрушек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 hangingPunct="0"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Принципы оценки безопасности игровой продукции</a:t>
            </a:r>
            <a:r>
              <a:rPr lang="ru-RU" b="1" i="1" dirty="0"/>
              <a:t>. </a:t>
            </a:r>
            <a:endParaRPr lang="ru-RU" sz="2800" b="1" dirty="0"/>
          </a:p>
          <a:p>
            <a:pPr>
              <a:buNone/>
            </a:pPr>
            <a:r>
              <a:rPr lang="ru-RU" dirty="0"/>
              <a:t> </a:t>
            </a:r>
            <a:endParaRPr lang="ru-RU" sz="2800" dirty="0"/>
          </a:p>
          <a:p>
            <a:pPr lvl="1" hangingPunct="0"/>
            <a:r>
              <a:rPr lang="ru-RU" dirty="0"/>
              <a:t>Физическая и экологическая безопасность (отсутствие запаха, острых краев; прочности деталей и окраски, наличие сертификата качества). </a:t>
            </a:r>
            <a:endParaRPr lang="ru-RU" sz="2400" dirty="0"/>
          </a:p>
          <a:p>
            <a:pPr>
              <a:buNone/>
            </a:pPr>
            <a:r>
              <a:rPr lang="ru-RU" dirty="0"/>
              <a:t> </a:t>
            </a:r>
            <a:endParaRPr lang="ru-RU" sz="2800" dirty="0"/>
          </a:p>
          <a:p>
            <a:pPr lvl="1" hangingPunct="0"/>
            <a:r>
              <a:rPr lang="ru-RU" dirty="0"/>
              <a:t>Психофизиологическая безопасность – соответствие возрасту: соразмерность игрушки параметрам ребенка (руки, росту и пр.), возможность манипуляции, парной работы рук, координации движений. </a:t>
            </a:r>
            <a:endParaRPr lang="ru-RU" sz="2400" dirty="0"/>
          </a:p>
          <a:p>
            <a:pPr>
              <a:buNone/>
            </a:pPr>
            <a:r>
              <a:rPr lang="ru-RU" dirty="0"/>
              <a:t> </a:t>
            </a:r>
            <a:endParaRPr lang="ru-RU" sz="2800" dirty="0"/>
          </a:p>
          <a:p>
            <a:pPr lvl="1" hangingPunct="0"/>
            <a:r>
              <a:rPr lang="ru-RU" dirty="0"/>
              <a:t>Психологическая безопасность: отсутствие негативных воздействий на </a:t>
            </a:r>
            <a:r>
              <a:rPr lang="ru-RU" dirty="0" smtClean="0"/>
              <a:t>психическое </a:t>
            </a:r>
            <a:r>
              <a:rPr lang="ru-RU" dirty="0"/>
              <a:t>развитие ребенка, его интеллектуальное, психоэмоциональное, социальное </a:t>
            </a:r>
            <a:r>
              <a:rPr lang="ru-RU" sz="2400" dirty="0" smtClean="0"/>
              <a:t> </a:t>
            </a:r>
            <a:r>
              <a:rPr lang="ru-RU" sz="2900" dirty="0" smtClean="0"/>
              <a:t>и</a:t>
            </a:r>
            <a:r>
              <a:rPr lang="ru-RU" sz="2400" dirty="0" smtClean="0"/>
              <a:t> </a:t>
            </a:r>
            <a:r>
              <a:rPr lang="en-US" dirty="0" smtClean="0"/>
              <a:t>эстетическое </a:t>
            </a:r>
            <a:r>
              <a:rPr lang="ru-RU" dirty="0" smtClean="0"/>
              <a:t> </a:t>
            </a:r>
            <a:r>
              <a:rPr lang="en-US" dirty="0" smtClean="0"/>
              <a:t>развитие</a:t>
            </a:r>
            <a:r>
              <a:rPr lang="en-US" dirty="0"/>
              <a:t>. </a:t>
            </a:r>
            <a:endParaRPr lang="ru-RU" sz="2800" dirty="0"/>
          </a:p>
          <a:p>
            <a:pPr>
              <a:buNone/>
            </a:pPr>
            <a:r>
              <a:rPr lang="en-US" dirty="0"/>
              <a:t> </a:t>
            </a:r>
            <a:endParaRPr lang="ru-RU" sz="2800" dirty="0"/>
          </a:p>
          <a:p>
            <a:pPr lvl="1" hangingPunct="0"/>
            <a:r>
              <a:rPr lang="ru-RU" dirty="0"/>
              <a:t>Нравственно-духовная безопасность: отсутствие провоцирующих факторов для формирования негативных установок детского поведения. </a:t>
            </a:r>
            <a:endParaRPr lang="ru-RU" sz="2400" dirty="0"/>
          </a:p>
          <a:p>
            <a:pPr>
              <a:buNone/>
            </a:pPr>
            <a:r>
              <a:rPr lang="ru-RU" dirty="0"/>
              <a:t> </a:t>
            </a:r>
            <a:endParaRPr lang="ru-RU" sz="2800" dirty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Что делать, если ребенок не умеет, не хочет и даже не любит играть?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1600" dirty="0" smtClean="0"/>
              <a:t>      Возможно, у малыша имеются проблемы с игровой деятельностью. В таком случае 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/>
              <a:t>взрослый должен взять на себя инициативу и по возможности передать ребенку (в виде 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/>
              <a:t>образцов, примеров) все прелести игровой деятельности – от замысла до желаемого 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/>
              <a:t>результата . Стоит только вспомнить это волшебное, манящее и затягивающее чувство игры 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/>
              <a:t>и донести его до малыша.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/>
              <a:t>     Однако при этом следует помнить некоторые «взрослые» правила детской игры, 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/>
              <a:t>которые регламентируют вмешательство взрослых и способствуют поддержанию свободы 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/>
              <a:t>ребенка.</a:t>
            </a:r>
          </a:p>
          <a:p>
            <a:pPr>
              <a:buNone/>
            </a:pPr>
            <a:endParaRPr lang="ru-RU" sz="1600" dirty="0"/>
          </a:p>
          <a:p>
            <a:pPr>
              <a:buNone/>
            </a:pPr>
            <a:endParaRPr lang="ru-RU" sz="1600" dirty="0" smtClean="0"/>
          </a:p>
          <a:p>
            <a:pPr algn="ctr">
              <a:buNone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Помните! Для полноценного развития ребенку не требуется как можно раньше научиться читать – ему нужно вовремя и с удовольствием начать играть!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368151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Какие условия созданы в детском саду для  развития игры и в какие игры играют дети ?</a:t>
            </a:r>
            <a:endParaRPr lang="ru-RU" sz="3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789040"/>
            <a:ext cx="7128792" cy="1224136"/>
          </a:xfrm>
          <a:ln w="34925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Фоторепортаж из  первой младшей группы</a:t>
            </a:r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572000" y="501317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157192"/>
            <a:ext cx="8229600" cy="13681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b="1" i="1" dirty="0" smtClean="0"/>
              <a:t>Игровая ситуация «Малыш проснулся».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Нужно обязательно умыть малыша и накормить его.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28012015101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55576" y="1844824"/>
            <a:ext cx="3779313" cy="2834485"/>
          </a:xfrm>
          <a:ln>
            <a:solidFill>
              <a:schemeClr val="accent4"/>
            </a:solidFill>
          </a:ln>
        </p:spPr>
      </p:pic>
      <p:pic>
        <p:nvPicPr>
          <p:cNvPr id="5" name="Содержимое 3" descr="28012015101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32040" y="1844824"/>
            <a:ext cx="3857620" cy="2893216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000364" y="428604"/>
            <a:ext cx="3459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Кукольный уголок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229600" cy="13681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b="1" i="1" dirty="0" smtClean="0"/>
              <a:t>Игровая ситуация «Уложим куклу спать».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Можно покачать Катю, спеть ей песенку, а можно прочитать сказку.</a:t>
            </a:r>
            <a:endParaRPr lang="ru-RU" sz="1600" dirty="0"/>
          </a:p>
        </p:txBody>
      </p:sp>
      <p:pic>
        <p:nvPicPr>
          <p:cNvPr id="4" name="Picture 2" descr="G:\Images\Камера\201503\201503A0\2003201511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628800"/>
            <a:ext cx="4000528" cy="300039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pic>
        <p:nvPicPr>
          <p:cNvPr id="5" name="Содержимое 3" descr="0304201512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1628800"/>
            <a:ext cx="4071934" cy="3053951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85184"/>
            <a:ext cx="8640960" cy="15841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b="1" i="1" dirty="0" smtClean="0"/>
              <a:t>Игровая ситуация «Приготовление обеда»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На кухне полным ходом идет подготовка семейного обеда. Продукты все закуплены остается только все почистить и приготовить.</a:t>
            </a:r>
            <a:endParaRPr lang="ru-RU" sz="1600" dirty="0"/>
          </a:p>
        </p:txBody>
      </p:sp>
      <p:pic>
        <p:nvPicPr>
          <p:cNvPr id="4" name="Содержимое 3" descr="02022015103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1772816"/>
            <a:ext cx="3955007" cy="296625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5" name="Содержимое 3" descr="02022015103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32040" y="1772816"/>
            <a:ext cx="3905277" cy="2928958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85184"/>
            <a:ext cx="8229600" cy="115212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Хорошо когда вся семья в сборе, можно и поужинать.</a:t>
            </a:r>
            <a:endParaRPr lang="ru-RU" sz="1600" dirty="0"/>
          </a:p>
        </p:txBody>
      </p:sp>
      <p:pic>
        <p:nvPicPr>
          <p:cNvPr id="4" name="Содержимое 3" descr="03022015104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1772816"/>
            <a:ext cx="3715789" cy="2784764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5" name="Содержимое 3" descr="03022015104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60032" y="1772816"/>
            <a:ext cx="3714775" cy="2786082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3407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b="1" i="1" dirty="0" smtClean="0"/>
              <a:t>Игровая ситуация «Накормим зверюшек салатом». </a:t>
            </a:r>
            <a:br>
              <a:rPr lang="ru-RU" sz="1600" b="1" i="1" dirty="0" smtClean="0"/>
            </a:br>
            <a:r>
              <a:rPr lang="ru-RU" sz="1600" dirty="0" smtClean="0"/>
              <a:t>Для салата взяли пластилиновые овощи: огурец, кукурузу, листья салата, помидор. Все мелко порезали, перемешали и салат готов.  </a:t>
            </a:r>
            <a:endParaRPr lang="ru-RU" sz="1600" dirty="0"/>
          </a:p>
        </p:txBody>
      </p:sp>
      <p:pic>
        <p:nvPicPr>
          <p:cNvPr id="4" name="Содержимое 3" descr="10032015112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14348" y="1571612"/>
            <a:ext cx="1356981" cy="1619794"/>
          </a:xfrm>
          <a:ln>
            <a:solidFill>
              <a:schemeClr val="accent4"/>
            </a:solidFill>
          </a:ln>
        </p:spPr>
      </p:pic>
      <p:pic>
        <p:nvPicPr>
          <p:cNvPr id="5" name="Содержимое 3" descr="10032015112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428860" y="1500174"/>
            <a:ext cx="1694685" cy="1680371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6" name="Содержимое 3" descr="10032015112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500562" y="1500174"/>
            <a:ext cx="1730553" cy="1714512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7" name="Содержимое 3" descr="100320151127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715140" y="1500174"/>
            <a:ext cx="2003326" cy="1643074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8" name="Содержимое 3" descr="10032015112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5720" y="3643314"/>
            <a:ext cx="3403106" cy="255233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9" name="Содержимое 3" descr="100320151127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3857620" y="3643314"/>
            <a:ext cx="2398516" cy="250033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0" name="Содержимое 3" descr="100320151127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6357950" y="3643314"/>
            <a:ext cx="2546604" cy="2453300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509120"/>
            <a:ext cx="7456912" cy="165618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Здесь дети с удовольствием строят гаражи, домики, горки, а затем с ними играют.</a:t>
            </a:r>
            <a:endParaRPr lang="ru-RU" sz="1600" dirty="0"/>
          </a:p>
        </p:txBody>
      </p:sp>
      <p:pic>
        <p:nvPicPr>
          <p:cNvPr id="4" name="Содержимое 3" descr="0912201497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43608" y="1772816"/>
            <a:ext cx="3024336" cy="2268252"/>
          </a:xfrm>
          <a:ln>
            <a:solidFill>
              <a:schemeClr val="accent4"/>
            </a:solidFill>
          </a:ln>
        </p:spPr>
      </p:pic>
      <p:pic>
        <p:nvPicPr>
          <p:cNvPr id="7" name="Содержимое 3" descr="0912201497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48064" y="1772816"/>
            <a:ext cx="3047229" cy="2285422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115616" y="260648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Уголок конструирования 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Для машин обязательно нужна дорога и гараж. Без них никак нельзя.</a:t>
            </a:r>
            <a:endParaRPr lang="ru-RU" sz="1600" dirty="0"/>
          </a:p>
        </p:txBody>
      </p:sp>
      <p:pic>
        <p:nvPicPr>
          <p:cNvPr id="4" name="Содержимое 3" descr="02022015102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7544" y="1628800"/>
            <a:ext cx="3779313" cy="2834485"/>
          </a:xfr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Содержимое 3" descr="02022015102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8024" y="1606000"/>
            <a:ext cx="3744416" cy="280831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Сюжетно – ролевая игра в жизни ребенка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/>
              <a:t>            Игра всегда имела и будет иметь огромное значение в жизни ребенка. И если вы думаете, что игра всего лишь развлечение и пустое время провождения – вы глубоко ошибаетесь. В процессе игры ребенок обучается  анализу, развивает свое воображение, мышление и еще много чего полезного происходит в развитии ребенка.</a:t>
            </a:r>
          </a:p>
          <a:p>
            <a:pPr>
              <a:buNone/>
            </a:pPr>
            <a:endParaRPr lang="ru-RU" sz="1600" dirty="0" smtClean="0"/>
          </a:p>
        </p:txBody>
      </p:sp>
      <p:pic>
        <p:nvPicPr>
          <p:cNvPr id="5" name="Picture 2" descr="C:\Users\admin\Desktop\для отчета\3.pn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1785918" y="2786058"/>
            <a:ext cx="4980273" cy="3770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Из крупного модуля можно построить замок для принцессы.</a:t>
            </a:r>
            <a:endParaRPr lang="ru-RU" sz="1800" dirty="0"/>
          </a:p>
        </p:txBody>
      </p:sp>
      <p:pic>
        <p:nvPicPr>
          <p:cNvPr id="4" name="Содержимое 3" descr="13022015106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20298127">
            <a:off x="1005751" y="2194892"/>
            <a:ext cx="3121464" cy="2341098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5" name="Содержимое 3" descr="13022015106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75797">
            <a:off x="5209904" y="2042461"/>
            <a:ext cx="3048022" cy="2286016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97152"/>
            <a:ext cx="8229600" cy="16561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b="1" i="1" dirty="0" smtClean="0"/>
              <a:t>Игровая ситуация «Поездка»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Сегодня дети решили отправиться в путешествие на своем автобусе. </a:t>
            </a:r>
            <a:br>
              <a:rPr lang="ru-RU" sz="1600" dirty="0" smtClean="0"/>
            </a:br>
            <a:r>
              <a:rPr lang="ru-RU" sz="1600" dirty="0" smtClean="0"/>
              <a:t>К поездке все готовы.</a:t>
            </a:r>
            <a:endParaRPr lang="ru-RU" sz="1600" dirty="0"/>
          </a:p>
        </p:txBody>
      </p:sp>
      <p:pic>
        <p:nvPicPr>
          <p:cNvPr id="4" name="Содержимое 3" descr="02022015103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1700808"/>
            <a:ext cx="3810027" cy="2857520"/>
          </a:xfrm>
          <a:ln>
            <a:solidFill>
              <a:srgbClr val="7030A0"/>
            </a:solidFill>
          </a:ln>
        </p:spPr>
      </p:pic>
      <p:pic>
        <p:nvPicPr>
          <p:cNvPr id="5" name="Содержимое 3" descr="02022015103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1727989"/>
            <a:ext cx="3744416" cy="2808312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57192"/>
            <a:ext cx="8229600" cy="136815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 иногда мы все дружно любим почитать наши любимые книжки.</a:t>
            </a:r>
            <a:endParaRPr lang="ru-RU" sz="2000" dirty="0"/>
          </a:p>
        </p:txBody>
      </p:sp>
      <p:pic>
        <p:nvPicPr>
          <p:cNvPr id="4" name="Содержимое 3" descr="11032015115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95736" y="1340768"/>
            <a:ext cx="4876800" cy="3657600"/>
          </a:xfrm>
          <a:ln>
            <a:solidFill>
              <a:schemeClr val="accent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476672"/>
            <a:ext cx="2928958" cy="60486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Наша дружная первая младшая группа.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20141106-0004.jpe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5143500" cy="6858000"/>
          </a:xfrm>
          <a:ln>
            <a:solidFill>
              <a:srgbClr val="7030A0"/>
            </a:solidFill>
          </a:ln>
        </p:spPr>
      </p:pic>
      <p:sp>
        <p:nvSpPr>
          <p:cNvPr id="4" name="Выноска-облако 3"/>
          <p:cNvSpPr/>
          <p:nvPr/>
        </p:nvSpPr>
        <p:spPr>
          <a:xfrm>
            <a:off x="5364088" y="404664"/>
            <a:ext cx="3456384" cy="2088232"/>
          </a:xfrm>
          <a:prstGeom prst="cloudCallout">
            <a:avLst>
              <a:gd name="adj1" fmla="val -60917"/>
              <a:gd name="adj2" fmla="val 780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Мы еще маленькие,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но мы очень любим играть.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Мамы и папы, играйте с нами 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424936" cy="1728192"/>
          </a:xfrm>
          <a:ln w="34925">
            <a:solidFill>
              <a:schemeClr val="accent4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     «Игра имеет в жизни ребенка такое же значение, как у взрослого –</a:t>
            </a:r>
          </a:p>
          <a:p>
            <a:pPr>
              <a:buNone/>
            </a:pPr>
            <a:r>
              <a:rPr lang="ru-RU" sz="2000" dirty="0" smtClean="0"/>
              <a:t>деятельность, работа, служба. Каков ребенок в игре, таков во многом он </a:t>
            </a:r>
          </a:p>
          <a:p>
            <a:pPr>
              <a:buNone/>
            </a:pPr>
            <a:r>
              <a:rPr lang="ru-RU" sz="2000" dirty="0" smtClean="0"/>
              <a:t>будет в работе, когда вырастет. Поэтому воспитание будущего деятеля </a:t>
            </a:r>
          </a:p>
          <a:p>
            <a:pPr>
              <a:buNone/>
            </a:pPr>
            <a:r>
              <a:rPr lang="ru-RU" sz="2000" dirty="0" smtClean="0"/>
              <a:t>происходит прежде всего в игре» 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                                               А.С Макаренко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</p:txBody>
      </p:sp>
      <p:pic>
        <p:nvPicPr>
          <p:cNvPr id="1026" name="Picture 2" descr="C:\Users\1\Desktop\07.Moi_igrushki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3" y="2002536"/>
            <a:ext cx="5112568" cy="4855464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4644008" y="2420888"/>
            <a:ext cx="4176464" cy="1296144"/>
          </a:xfrm>
          <a:prstGeom prst="cloudCallout">
            <a:avLst>
              <a:gd name="adj1" fmla="val -97641"/>
              <a:gd name="adj2" fmla="val 45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Спасибо за внимание !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28577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Что же такое сюжетно – ролевая игра?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64360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dirty="0" smtClean="0"/>
              <a:t>     Сюжетно – ролевая игра – это игра, в которой дети «одевают» на себя роль, передавая ее </a:t>
            </a:r>
          </a:p>
          <a:p>
            <a:pPr>
              <a:buNone/>
            </a:pPr>
            <a:r>
              <a:rPr lang="ru-RU" sz="1600" dirty="0" smtClean="0"/>
              <a:t>характер, а действуют по определенному заданному сюжету или же сами создают его.</a:t>
            </a:r>
          </a:p>
          <a:p>
            <a:pPr>
              <a:buNone/>
            </a:pPr>
            <a:r>
              <a:rPr lang="ru-RU" sz="1600" dirty="0" smtClean="0"/>
              <a:t>Дети вживаются в свою роль и ведут себя так, как видит своего персонажа со стороны. </a:t>
            </a:r>
          </a:p>
          <a:p>
            <a:pPr>
              <a:buNone/>
            </a:pPr>
            <a:r>
              <a:rPr lang="ru-RU" sz="1600" dirty="0" smtClean="0"/>
              <a:t>     Сюжетно – ролевая игра занимает свое место в жизни ребенка тогда, когда он научиться </a:t>
            </a:r>
          </a:p>
          <a:p>
            <a:pPr>
              <a:buNone/>
            </a:pPr>
            <a:r>
              <a:rPr lang="ru-RU" sz="1600" dirty="0" smtClean="0"/>
              <a:t>использовать предметы не только лишь   по их непосредственному назначению, но и в </a:t>
            </a:r>
          </a:p>
          <a:p>
            <a:pPr>
              <a:buNone/>
            </a:pPr>
            <a:r>
              <a:rPr lang="ru-RU" sz="1600" dirty="0" smtClean="0"/>
              <a:t>соответствии с сюжетом игры. В процессе у ребенка появляется желание копировать </a:t>
            </a:r>
          </a:p>
          <a:p>
            <a:pPr>
              <a:buNone/>
            </a:pPr>
            <a:r>
              <a:rPr lang="ru-RU" sz="1600" dirty="0" smtClean="0"/>
              <a:t>действия взрослых, он научиться взаимодействовать с другими детьми в игре или </a:t>
            </a:r>
          </a:p>
          <a:p>
            <a:pPr>
              <a:buNone/>
            </a:pPr>
            <a:r>
              <a:rPr lang="ru-RU" sz="1600" dirty="0" smtClean="0"/>
              <a:t>взрослыми.</a:t>
            </a:r>
          </a:p>
          <a:p>
            <a:pPr>
              <a:buNone/>
            </a:pPr>
            <a:r>
              <a:rPr lang="ru-RU" sz="1600" dirty="0" smtClean="0"/>
              <a:t>      Изначально сюжетно – ролевая игра  появляется в обычном подражании  ребенка взрослым. </a:t>
            </a:r>
          </a:p>
          <a:p>
            <a:pPr>
              <a:buNone/>
            </a:pPr>
            <a:r>
              <a:rPr lang="ru-RU" sz="1600" dirty="0" smtClean="0"/>
              <a:t>Малыш самостоятельно пылесосит, укладывает  игрушки спать, что-то ремонтирует. Через </a:t>
            </a:r>
          </a:p>
          <a:p>
            <a:pPr>
              <a:buNone/>
            </a:pPr>
            <a:r>
              <a:rPr lang="ru-RU" sz="1600" dirty="0" smtClean="0"/>
              <a:t>некоторое время ребенок начинает обыгрывать знакомые ему жизненные ситуации: </a:t>
            </a:r>
          </a:p>
          <a:p>
            <a:pPr>
              <a:buNone/>
            </a:pPr>
            <a:r>
              <a:rPr lang="ru-RU" sz="1600" dirty="0" smtClean="0"/>
              <a:t>«посещение больницы», «поход в магазин». </a:t>
            </a:r>
          </a:p>
          <a:p>
            <a:pPr>
              <a:buNone/>
            </a:pPr>
            <a:r>
              <a:rPr lang="ru-RU" sz="1600" dirty="0" smtClean="0"/>
              <a:t>      На этом этапе в сюжетно – ролевую игру добавляется диалог действующих лиц. Здесь </a:t>
            </a:r>
          </a:p>
          <a:p>
            <a:pPr>
              <a:buNone/>
            </a:pPr>
            <a:r>
              <a:rPr lang="ru-RU" sz="1600" dirty="0" smtClean="0"/>
              <a:t>очень кстати будет помощь родителя. Если вы будете помогать малышу в игре, то ребенок  </a:t>
            </a:r>
          </a:p>
          <a:p>
            <a:pPr>
              <a:buNone/>
            </a:pPr>
            <a:r>
              <a:rPr lang="ru-RU" sz="1600" dirty="0" smtClean="0"/>
              <a:t>уже очень скоро будет самостоятельно играть в сюжетно – ролевые игры вместе со своими </a:t>
            </a:r>
          </a:p>
          <a:p>
            <a:pPr>
              <a:buNone/>
            </a:pPr>
            <a:r>
              <a:rPr lang="ru-RU" sz="1600" dirty="0" smtClean="0"/>
              <a:t>игрушками. </a:t>
            </a:r>
          </a:p>
          <a:p>
            <a:pPr>
              <a:buNone/>
            </a:pPr>
            <a:r>
              <a:rPr lang="ru-RU" sz="1600" dirty="0" smtClean="0"/>
              <a:t>     Дети постарше легко включаются в сюжетно – ролевую игру, но это не означает, что взрослый </a:t>
            </a:r>
          </a:p>
          <a:p>
            <a:pPr>
              <a:buNone/>
            </a:pPr>
            <a:r>
              <a:rPr lang="ru-RU" sz="1600" dirty="0" smtClean="0"/>
              <a:t>может оставаться на заднем плане и пустить все на самотек. Если родитель не будет </a:t>
            </a:r>
          </a:p>
          <a:p>
            <a:pPr>
              <a:buNone/>
            </a:pPr>
            <a:r>
              <a:rPr lang="ru-RU" sz="1600" dirty="0" smtClean="0"/>
              <a:t>предоставлять ребенку новые ситуации для игры, то ребенок может остановиться в развитии и </a:t>
            </a:r>
          </a:p>
          <a:p>
            <a:pPr>
              <a:buNone/>
            </a:pPr>
            <a:r>
              <a:rPr lang="ru-RU" sz="1600" dirty="0" smtClean="0"/>
              <a:t>перестать проявлять самостоятельность.</a:t>
            </a:r>
          </a:p>
          <a:p>
            <a:pPr>
              <a:buNone/>
            </a:pPr>
            <a:r>
              <a:rPr lang="ru-RU" sz="1600" dirty="0" smtClean="0"/>
              <a:t>      Проявление творчества и самостоятельности в сюжетно – ролевой игре показывает уровень </a:t>
            </a:r>
          </a:p>
          <a:p>
            <a:pPr>
              <a:buNone/>
            </a:pPr>
            <a:r>
              <a:rPr lang="ru-RU" sz="1600" dirty="0" smtClean="0"/>
              <a:t>развития мышления ребенка.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Что развивает игра?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</a:rPr>
              <a:t>Эмоциональное развитие ребенка.</a:t>
            </a:r>
          </a:p>
          <a:p>
            <a:pPr>
              <a:buNone/>
            </a:pPr>
            <a:r>
              <a:rPr lang="ru-RU" sz="1600" dirty="0" smtClean="0"/>
              <a:t>     Игра оказывает важное воздействие на эмоциональное развитие ребенка. Дети переносят в </a:t>
            </a:r>
          </a:p>
          <a:p>
            <a:pPr>
              <a:buNone/>
            </a:pPr>
            <a:r>
              <a:rPr lang="ru-RU" sz="1600" dirty="0" smtClean="0"/>
              <a:t>ее то, что они знают о жизни: свои знания и заблуждения, свои страхи и пожелания. Через </a:t>
            </a:r>
          </a:p>
          <a:p>
            <a:pPr>
              <a:buNone/>
            </a:pPr>
            <a:r>
              <a:rPr lang="ru-RU" sz="1600" dirty="0" smtClean="0"/>
              <a:t>сюжетно – ролевую игру  дети пробуют множество ролей. Они могут переодеться и стать теми, </a:t>
            </a:r>
          </a:p>
          <a:p>
            <a:pPr>
              <a:buNone/>
            </a:pPr>
            <a:r>
              <a:rPr lang="ru-RU" sz="1600" dirty="0" smtClean="0"/>
              <a:t>кем хотят, подражая речи и манерам лиц, роли которых играют.</a:t>
            </a:r>
          </a:p>
          <a:p>
            <a:pPr>
              <a:buNone/>
            </a:pPr>
            <a:r>
              <a:rPr lang="ru-RU" sz="1600" dirty="0" smtClean="0"/>
              <a:t>    В игре дети ведут себя творчески, активизируя свое воображение. Они проигрывают  </a:t>
            </a:r>
          </a:p>
          <a:p>
            <a:pPr>
              <a:buNone/>
            </a:pPr>
            <a:r>
              <a:rPr lang="ru-RU" sz="1600" dirty="0" smtClean="0"/>
              <a:t>жизненный опыт, отбирая и организуя роли и события. Благодаря игре у детей повышается </a:t>
            </a:r>
          </a:p>
          <a:p>
            <a:pPr>
              <a:buNone/>
            </a:pPr>
            <a:r>
              <a:rPr lang="ru-RU" sz="1600" dirty="0" smtClean="0"/>
              <a:t>понимание своих сильных и слабых сторон, своих привязанностей и антипатий, способности </a:t>
            </a:r>
          </a:p>
          <a:p>
            <a:pPr>
              <a:buNone/>
            </a:pPr>
            <a:r>
              <a:rPr lang="ru-RU" sz="1600" dirty="0" smtClean="0"/>
              <a:t>лидировать и убеждать или же подчиняться, может быть согласовывать свои интересы. Все это </a:t>
            </a:r>
          </a:p>
          <a:p>
            <a:pPr>
              <a:buNone/>
            </a:pPr>
            <a:r>
              <a:rPr lang="ru-RU" sz="1600" dirty="0" smtClean="0"/>
              <a:t>способствует развитию самосознания.</a:t>
            </a:r>
          </a:p>
          <a:p>
            <a:pPr>
              <a:buNone/>
            </a:pPr>
            <a:endParaRPr lang="ru-RU" sz="1600" dirty="0" smtClean="0"/>
          </a:p>
          <a:p>
            <a:pPr algn="ctr">
              <a:buNone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</a:rPr>
              <a:t>Интеллектуальное развитие</a:t>
            </a:r>
          </a:p>
          <a:p>
            <a:pPr>
              <a:buNone/>
            </a:pPr>
            <a:r>
              <a:rPr lang="ru-RU" sz="1600" dirty="0" smtClean="0"/>
              <a:t>    Сюжетно – ролевая игра – занятие в значительной мере умственное. Дети используют память: </a:t>
            </a:r>
          </a:p>
          <a:p>
            <a:pPr>
              <a:buNone/>
            </a:pPr>
            <a:r>
              <a:rPr lang="ru-RU" sz="1600" dirty="0" smtClean="0"/>
              <a:t>они вспоминают о людях и событиях и затем воспроизводят их. Они апробируют идеи, планируют </a:t>
            </a:r>
          </a:p>
          <a:p>
            <a:pPr>
              <a:buNone/>
            </a:pPr>
            <a:r>
              <a:rPr lang="ru-RU" sz="1600" dirty="0" smtClean="0"/>
              <a:t>и реализуют свои планы, формируют представления о прошлом, настоящем и будущем. В игре </a:t>
            </a:r>
          </a:p>
          <a:p>
            <a:pPr>
              <a:buNone/>
            </a:pPr>
            <a:r>
              <a:rPr lang="ru-RU" sz="1600" dirty="0" smtClean="0"/>
              <a:t>дети творят, используя материалы и игрушки совершенно новыми способами. Кроме того они </a:t>
            </a:r>
          </a:p>
          <a:p>
            <a:pPr>
              <a:buNone/>
            </a:pPr>
            <a:r>
              <a:rPr lang="ru-RU" sz="1600" dirty="0" smtClean="0"/>
              <a:t>совершенствуют разговорные навыки, что очень важно для мышления и способности </a:t>
            </a:r>
          </a:p>
          <a:p>
            <a:pPr>
              <a:buNone/>
            </a:pPr>
            <a:r>
              <a:rPr lang="ru-RU" sz="1600" dirty="0" smtClean="0"/>
              <a:t>обмениваться информацией. Игра является не только средством формирования абстрактного </a:t>
            </a:r>
          </a:p>
          <a:p>
            <a:pPr>
              <a:buNone/>
            </a:pPr>
            <a:r>
              <a:rPr lang="ru-RU" sz="1600" dirty="0" smtClean="0"/>
              <a:t>мышления ,но и фактором расширения знаний о предметных областях.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550122" cy="59766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</a:rPr>
              <a:t>Развитие математических представлений.</a:t>
            </a:r>
          </a:p>
          <a:p>
            <a:pPr algn="ctr">
              <a:buNone/>
            </a:pPr>
            <a:endParaRPr lang="ru-RU" sz="16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1600" dirty="0" smtClean="0"/>
              <a:t>            В процессе сюжетно – ролевой игры происходит развитие многих математических представлений. В игре ребенок сталкивается с различными группами и подгруппами материалов и вещей. Дети обучаются классифицировать предметы,  используя понятия «больше - меньше», «шире - уже», «тяжелее - легче».</a:t>
            </a:r>
          </a:p>
          <a:p>
            <a:pPr>
              <a:buNone/>
            </a:pPr>
            <a:endParaRPr lang="ru-RU" sz="1600" dirty="0" smtClean="0"/>
          </a:p>
          <a:p>
            <a:pPr algn="ctr">
              <a:buNone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</a:rPr>
              <a:t>Развитие научных понятий.</a:t>
            </a:r>
          </a:p>
          <a:p>
            <a:pPr algn="ctr">
              <a:buNone/>
            </a:pPr>
            <a:endParaRPr lang="ru-RU" sz="16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1600" dirty="0" smtClean="0"/>
              <a:t>            Игра способствует также развитию понятий и методов научного характера. Дети наблюдают, пробуют и экспериментируют, проверяют, анализируют, сравнивают вещи в отношении сходства и различия, ставят вопросы и обобщают ситуации. Все эти действия  имеют основополагающий характер в работе ученого.</a:t>
            </a:r>
          </a:p>
          <a:p>
            <a:pPr>
              <a:buNone/>
            </a:pPr>
            <a:endParaRPr lang="ru-RU" sz="1600" dirty="0" smtClean="0"/>
          </a:p>
          <a:p>
            <a:pPr algn="ctr">
              <a:buNone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</a:rPr>
              <a:t>Подготовка к чтению.</a:t>
            </a:r>
          </a:p>
          <a:p>
            <a:pPr algn="ctr">
              <a:buNone/>
            </a:pPr>
            <a:endParaRPr lang="ru-RU" sz="16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1600" dirty="0" smtClean="0"/>
              <a:t>           Обогащение словаря и развитие понятий – важная предпосылка успешного чтения и понимания. Общаясь в игре, дети используют родной язык, увеличивают гибкость речи, расширяя словарь, осваивая новые понятия, обыгрывание какой – либо темы заставляет детей организовывать свои представления. В дальнейшем это облегчает им понимание текстов, где следует учитывать логическую цепочку событий.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Роль взрослого в игре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21744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/>
              <a:t>     Самое очевидное влияние взрослого на ролевую игру это старт самой игры- показать, как </a:t>
            </a:r>
          </a:p>
          <a:p>
            <a:pPr algn="just">
              <a:buNone/>
            </a:pPr>
            <a:r>
              <a:rPr lang="ru-RU" sz="1600" dirty="0" smtClean="0"/>
              <a:t>и во что можно играть. Учитывая, что ребенок одинаково копирует хорошее и плохое, то, </a:t>
            </a:r>
          </a:p>
          <a:p>
            <a:pPr algn="just">
              <a:buNone/>
            </a:pPr>
            <a:r>
              <a:rPr lang="ru-RU" sz="1600" dirty="0" smtClean="0"/>
              <a:t>давая направление его сюжетно – ролевой игре, взрослый получает  возможность влияния </a:t>
            </a:r>
          </a:p>
          <a:p>
            <a:pPr algn="just">
              <a:buNone/>
            </a:pPr>
            <a:r>
              <a:rPr lang="ru-RU" sz="1600" dirty="0" smtClean="0"/>
              <a:t>на будущие наклонности ребенка, играя, можно воспитывать малыша.</a:t>
            </a:r>
          </a:p>
          <a:p>
            <a:pPr>
              <a:buNone/>
            </a:pPr>
            <a:endParaRPr lang="ru-RU" sz="1600" dirty="0" smtClean="0"/>
          </a:p>
          <a:p>
            <a:pPr algn="ctr">
              <a:buNone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Для того, чтобы правильно организовать  ролевую игру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надо помнить три основных принципа:</a:t>
            </a:r>
          </a:p>
          <a:p>
            <a:pPr algn="ctr">
              <a:buNone/>
            </a:pPr>
            <a:endParaRPr lang="ru-RU" sz="1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      Во-первых,  </a:t>
            </a:r>
            <a:r>
              <a:rPr lang="ru-RU" sz="1600" dirty="0" smtClean="0"/>
              <a:t>игра не должна строиться на принуждении, это свободное проявлении воли </a:t>
            </a:r>
          </a:p>
          <a:p>
            <a:pPr>
              <a:buNone/>
            </a:pPr>
            <a:r>
              <a:rPr lang="ru-RU" sz="1600" dirty="0" smtClean="0"/>
              <a:t>ребенка.</a:t>
            </a:r>
          </a:p>
          <a:p>
            <a:pPr>
              <a:buNone/>
            </a:pPr>
            <a:r>
              <a:rPr lang="ru-RU" sz="1600" b="1" dirty="0" smtClean="0"/>
              <a:t>     Во-вторых, </a:t>
            </a:r>
            <a:r>
              <a:rPr lang="ru-RU" sz="1600" dirty="0" smtClean="0"/>
              <a:t>игра – это творческий процесс, не стоит загонять ребенка в какие бы то ни </a:t>
            </a:r>
          </a:p>
          <a:p>
            <a:pPr>
              <a:buNone/>
            </a:pPr>
            <a:r>
              <a:rPr lang="ru-RU" sz="1600" dirty="0" smtClean="0"/>
              <a:t>было жесткие рамки.</a:t>
            </a:r>
          </a:p>
          <a:p>
            <a:pPr>
              <a:buNone/>
            </a:pPr>
            <a:r>
              <a:rPr lang="ru-RU" sz="1600" b="1" dirty="0" smtClean="0"/>
              <a:t>     В-третьих, </a:t>
            </a:r>
            <a:r>
              <a:rPr lang="ru-RU" sz="1600" dirty="0" smtClean="0"/>
              <a:t>старайтесь, чтобы игра менялась и имела свое развитие, но при этом не стоит </a:t>
            </a:r>
          </a:p>
          <a:p>
            <a:pPr>
              <a:buNone/>
            </a:pPr>
            <a:r>
              <a:rPr lang="ru-RU" sz="1600" dirty="0" smtClean="0"/>
              <a:t>бояться повторов: если ребенок,  «ставший поваром» второй день жарит блины – не </a:t>
            </a:r>
          </a:p>
          <a:p>
            <a:pPr>
              <a:buNone/>
            </a:pPr>
            <a:r>
              <a:rPr lang="ru-RU" sz="1600" dirty="0" smtClean="0"/>
              <a:t>страшно, он просто запоминает и тренирует полученный навык. Поощряйте это.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Виды игры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180533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/>
              <a:t>            </a:t>
            </a:r>
            <a:r>
              <a:rPr lang="ru-RU" sz="1800" dirty="0" smtClean="0"/>
              <a:t>Существует несколько видов игровой деятельности.</a:t>
            </a:r>
          </a:p>
          <a:p>
            <a:pPr algn="just">
              <a:buNone/>
            </a:pPr>
            <a:r>
              <a:rPr lang="ru-RU" sz="1800" dirty="0" smtClean="0"/>
              <a:t>          Это индивидуально -  предметная, которая возникает в раннем возрасте от полугода до двух лет, предметно – подражательная, которая появляется на втором году жизни и сюжетно – ролевая.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pic>
        <p:nvPicPr>
          <p:cNvPr id="1027" name="Picture 3" descr="C:\Users\admin\Desktop\для отчета\А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683568" y="2996952"/>
            <a:ext cx="2920439" cy="2920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028" name="Picture 4" descr="C:\Users\admin\Desktop\для отчета\i(02)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5429256" y="3000372"/>
            <a:ext cx="2928958" cy="292895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Простые правила для совместной игры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424936" cy="583264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Ваши чувства по отношению к ребенку гораздо важнее, чем «правильная» игра – не ограничивайте ребенка в выражении различных чувств, пусть даже очень шумных.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Игрушки для игры выбирает сам ребенок. Не навязывайте свой выбор – это ведь только ваш выбор.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Не бойтесь шумной игры - шум останется в игре, когда вы об этом скажите ребенку.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Не возлагайте на ребенка ответственность за беспорядок – в это виноват не ребенок, а игра. Научите ребенка «складывать» игру на место.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Не перебивайте игру взрослыми «умничаньями», не отвечайте на вопросы, которые вам не задавали.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Ограничения в игре не нужны до тех пор, пока они не нужны. Ограничивайте ребенка спокойно, но твердо. Нарушение ограничений – конец игре.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Не задавайте вопросов, ответы на которые вы уже знаете. Высказывайте утверждения - это поощряет ребенка на творчество и совместную с вами игру.</a:t>
            </a:r>
          </a:p>
          <a:p>
            <a:pPr>
              <a:lnSpc>
                <a:spcPct val="150000"/>
              </a:lnSpc>
              <a:buNone/>
            </a:pPr>
            <a:r>
              <a:rPr lang="ru-RU" sz="1600" i="1" dirty="0" smtClean="0"/>
              <a:t>             Пример: «Это домик?» (Ну, конечно же, домик!). Лучше: «Вот так домик получился! Мне нравится! Научи меня!» 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«</a:t>
            </a:r>
            <a:r>
              <a:rPr lang="ru-RU" sz="1600" dirty="0" err="1" smtClean="0"/>
              <a:t>Бегательную</a:t>
            </a:r>
            <a:r>
              <a:rPr lang="ru-RU" sz="1600" dirty="0" smtClean="0"/>
              <a:t>» и «прыгательную игру» лучше всего для ребенка заканчивать на коленях взрослого под мирное качание и убаюкивание.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Развитие игровых навыков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568952" cy="5904656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Если малыш пассивен в игре и предпочитает простые действия, беготню или тихое сидение в уголке, придется приложить усилия.</a:t>
            </a:r>
          </a:p>
          <a:p>
            <a:r>
              <a:rPr lang="ru-RU" sz="1400" dirty="0" smtClean="0"/>
              <a:t>Приглашайте малыша поиграть вместе с вами, вовлекайте его в игру, заразите своей собственной игрой, демонстрируя радость и удовольствие.</a:t>
            </a:r>
          </a:p>
          <a:p>
            <a:r>
              <a:rPr lang="ru-RU" sz="1400" dirty="0" smtClean="0"/>
              <a:t>Выбирайте такие игрушки, в которые можно играть вместе: мяч, машинки и куклы, наборы зверюшек, кубики, разборные игрушки и т.д.</a:t>
            </a:r>
          </a:p>
          <a:p>
            <a:r>
              <a:rPr lang="ru-RU" sz="1400" dirty="0" smtClean="0"/>
              <a:t>Ребенок должен получать больше позитивного внимания – поощряйте его самостоятельную игру словесной похвалой, объятиями и поцелуями.</a:t>
            </a:r>
          </a:p>
          <a:p>
            <a:r>
              <a:rPr lang="ru-RU" sz="1400" dirty="0" smtClean="0"/>
              <a:t>Не укоряйте ребенка за неумение играть! Поделитесь опытом игры! Покажите ,как играть с разными игрушками: возня и валяние в обнимку с игрушками – это игра; перебирание, раскладывание и пересыпание – это игра; катание и перетаскивание – это игра; прятанье и искание – это игра; забрасывание (мяча в корзину) и сбивание (например кеглей) – это тоже игра.</a:t>
            </a:r>
          </a:p>
          <a:p>
            <a:r>
              <a:rPr lang="ru-RU" sz="1400" dirty="0" smtClean="0"/>
              <a:t>Побуждайте ребенка совершать очередные действия, играя с игрушками? По очереди менять выражение лица, по очереди издавать различные звуки.</a:t>
            </a:r>
          </a:p>
          <a:p>
            <a:r>
              <a:rPr lang="ru-RU" sz="1400" dirty="0" smtClean="0"/>
              <a:t>Закрепляйте очередность в игре словами: «А теперь ты! Ну-ка попробуй».</a:t>
            </a:r>
          </a:p>
          <a:p>
            <a:r>
              <a:rPr lang="ru-RU" sz="1400" dirty="0" smtClean="0"/>
              <a:t>Игра важная часть жизни ребенка. Покажите ему эту часть сами. Он будет вам благодарен.</a:t>
            </a:r>
          </a:p>
          <a:p>
            <a:r>
              <a:rPr lang="ru-RU" sz="1400" dirty="0" smtClean="0"/>
              <a:t>В игре, как  ни в каком другом виде деятельности, развивается речь ребенка.</a:t>
            </a:r>
          </a:p>
          <a:p>
            <a:r>
              <a:rPr lang="ru-RU" sz="1400" dirty="0" smtClean="0"/>
              <a:t>Не ждите, что речь в игре проявится сразу же. Наберитесь терпения, проговаривайте и договаривайте знакомые и доступные ребенку слова и фразы в игровых действиях вроде укачивания куклы, кормления или на прогулке.</a:t>
            </a:r>
          </a:p>
          <a:p>
            <a:r>
              <a:rPr lang="ru-RU" sz="1400" dirty="0" smtClean="0"/>
              <a:t>Не забудьте отметить проявления речевой активности ребенка. Не прячьте свою радость, покажите ее ребенку. Поделитесь своей радостью с другими близкими малышу взрослыми: прямо, косвенно, по телефону, в разговоре на улице. Весь мир должен знать, какая это радость – слушать и понимать своего ребенка! Малыш оценит ваше отношение, запомнит вашу радость и будет стараться вызвать ее подобным же образом.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1821</Words>
  <Application>Microsoft Office PowerPoint</Application>
  <PresentationFormat>Экран (4:3)</PresentationFormat>
  <Paragraphs>257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МБДОУ № 8 детский сад «Елочка» Уренского муниципального района Нижегородской области</vt:lpstr>
      <vt:lpstr>Сюжетно – ролевая игра в жизни ребенка</vt:lpstr>
      <vt:lpstr>Что же такое сюжетно – ролевая игра?</vt:lpstr>
      <vt:lpstr>Что развивает игра?</vt:lpstr>
      <vt:lpstr>Слайд 5</vt:lpstr>
      <vt:lpstr>Роль взрослого в игре</vt:lpstr>
      <vt:lpstr> Виды игры</vt:lpstr>
      <vt:lpstr>Простые правила для совместной игры</vt:lpstr>
      <vt:lpstr>Развитие игровых навыков</vt:lpstr>
      <vt:lpstr>Как подойти к выбору игрушек</vt:lpstr>
      <vt:lpstr>Что делать, если ребенок не умеет, не хочет и даже не любит играть?</vt:lpstr>
      <vt:lpstr>Какие условия созданы в детском саду для  развития игры и в какие игры играют дети ?</vt:lpstr>
      <vt:lpstr>Игровая ситуация «Малыш проснулся».  Нужно обязательно умыть малыша и накормить его. </vt:lpstr>
      <vt:lpstr>Игровая ситуация «Уложим куклу спать».  Можно покачать Катю, спеть ей песенку, а можно прочитать сказку.</vt:lpstr>
      <vt:lpstr>Игровая ситуация «Приготовление обеда» На кухне полным ходом идет подготовка семейного обеда. Продукты все закуплены остается только все почистить и приготовить.</vt:lpstr>
      <vt:lpstr>Хорошо когда вся семья в сборе, можно и поужинать.</vt:lpstr>
      <vt:lpstr>Игровая ситуация «Накормим зверюшек салатом».  Для салата взяли пластилиновые овощи: огурец, кукурузу, листья салата, помидор. Все мелко порезали, перемешали и салат готов.  </vt:lpstr>
      <vt:lpstr> Здесь дети с удовольствием строят гаражи, домики, горки, а затем с ними играют.</vt:lpstr>
      <vt:lpstr>Для машин обязательно нужна дорога и гараж. Без них никак нельзя.</vt:lpstr>
      <vt:lpstr>Из крупного модуля можно построить замок для принцессы.</vt:lpstr>
      <vt:lpstr>Игровая ситуация «Поездка» Сегодня дети решили отправиться в путешествие на своем автобусе.  К поездке все готовы.</vt:lpstr>
      <vt:lpstr>А иногда мы все дружно любим почитать наши любимые книжки.</vt:lpstr>
      <vt:lpstr>    Наша дружная первая младшая группа.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 8 детский сад «Елочка» Уренского муниципального района Нижегородской области</dc:title>
  <dc:creator>admin</dc:creator>
  <cp:lastModifiedBy>1</cp:lastModifiedBy>
  <cp:revision>81</cp:revision>
  <dcterms:created xsi:type="dcterms:W3CDTF">2015-04-15T06:23:59Z</dcterms:created>
  <dcterms:modified xsi:type="dcterms:W3CDTF">2015-09-23T12:18:51Z</dcterms:modified>
</cp:coreProperties>
</file>