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3" r:id="rId20"/>
    <p:sldId id="274" r:id="rId21"/>
    <p:sldId id="275"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250"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606EC39-9266-4B82-9D2B-3581FE967657}" type="datetimeFigureOut">
              <a:rPr lang="ru-RU" smtClean="0"/>
              <a:pPr/>
              <a:t>30.09.2015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ACD06-4985-42A6-8B24-22305C0D2F3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06EC39-9266-4B82-9D2B-3581FE967657}" type="datetimeFigureOut">
              <a:rPr lang="ru-RU" smtClean="0"/>
              <a:pPr/>
              <a:t>30.09.2015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ACD06-4985-42A6-8B24-22305C0D2F3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06EC39-9266-4B82-9D2B-3581FE967657}" type="datetimeFigureOut">
              <a:rPr lang="ru-RU" smtClean="0"/>
              <a:pPr/>
              <a:t>30.09.2015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ACD06-4985-42A6-8B24-22305C0D2F3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606EC39-9266-4B82-9D2B-3581FE967657}" type="datetimeFigureOut">
              <a:rPr lang="ru-RU" smtClean="0"/>
              <a:pPr/>
              <a:t>30.09.2015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ACD06-4985-42A6-8B24-22305C0D2F3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606EC39-9266-4B82-9D2B-3581FE967657}" type="datetimeFigureOut">
              <a:rPr lang="ru-RU" smtClean="0"/>
              <a:pPr/>
              <a:t>30.09.2015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ACD06-4985-42A6-8B24-22305C0D2F3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606EC39-9266-4B82-9D2B-3581FE967657}" type="datetimeFigureOut">
              <a:rPr lang="ru-RU" smtClean="0"/>
              <a:pPr/>
              <a:t>30.09.2015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EACD06-4985-42A6-8B24-22305C0D2F3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606EC39-9266-4B82-9D2B-3581FE967657}" type="datetimeFigureOut">
              <a:rPr lang="ru-RU" smtClean="0"/>
              <a:pPr/>
              <a:t>30.09.2015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5EACD06-4985-42A6-8B24-22305C0D2F3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606EC39-9266-4B82-9D2B-3581FE967657}" type="datetimeFigureOut">
              <a:rPr lang="ru-RU" smtClean="0"/>
              <a:pPr/>
              <a:t>30.09.2015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EACD06-4985-42A6-8B24-22305C0D2F3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06EC39-9266-4B82-9D2B-3581FE967657}" type="datetimeFigureOut">
              <a:rPr lang="ru-RU" smtClean="0"/>
              <a:pPr/>
              <a:t>30.09.2015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5EACD06-4985-42A6-8B24-22305C0D2F3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06EC39-9266-4B82-9D2B-3581FE967657}" type="datetimeFigureOut">
              <a:rPr lang="ru-RU" smtClean="0"/>
              <a:pPr/>
              <a:t>30.09.2015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EACD06-4985-42A6-8B24-22305C0D2F3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606EC39-9266-4B82-9D2B-3581FE967657}" type="datetimeFigureOut">
              <a:rPr lang="ru-RU" smtClean="0"/>
              <a:pPr/>
              <a:t>30.09.2015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EACD06-4985-42A6-8B24-22305C0D2F3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6EC39-9266-4B82-9D2B-3581FE967657}" type="datetimeFigureOut">
              <a:rPr lang="ru-RU" smtClean="0"/>
              <a:pPr/>
              <a:t>30.09.2015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ACD06-4985-42A6-8B24-22305C0D2F3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226196"/>
          </a:xfrm>
        </p:spPr>
        <p:txBody>
          <a:bodyPr>
            <a:noAutofit/>
          </a:bodyPr>
          <a:lstStyle/>
          <a:p>
            <a:r>
              <a:rPr lang="ru-RU" sz="8800" dirty="0" smtClean="0"/>
              <a:t>Народная одежда Вятского края</a:t>
            </a:r>
            <a:endParaRPr lang="ru-RU" sz="8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6314" y="1"/>
            <a:ext cx="4357686" cy="6555641"/>
          </a:xfrm>
          <a:prstGeom prst="rect">
            <a:avLst/>
          </a:prstGeom>
        </p:spPr>
        <p:txBody>
          <a:bodyPr wrap="square">
            <a:spAutoFit/>
          </a:bodyPr>
          <a:lstStyle/>
          <a:p>
            <a:r>
              <a:rPr lang="ru-RU" sz="2000" i="1" dirty="0"/>
              <a:t>Рубаха.</a:t>
            </a:r>
            <a:r>
              <a:rPr lang="ru-RU" sz="2000" dirty="0"/>
              <a:t> Типичным для рубежа </a:t>
            </a:r>
            <a:r>
              <a:rPr lang="en-US" sz="2000" dirty="0"/>
              <a:t>XIX</a:t>
            </a:r>
            <a:r>
              <a:rPr lang="ru-RU" sz="2000" dirty="0"/>
              <a:t> и </a:t>
            </a:r>
            <a:r>
              <a:rPr lang="en-US" sz="2000" dirty="0"/>
              <a:t>XX</a:t>
            </a:r>
            <a:r>
              <a:rPr lang="ru-RU" sz="2000" dirty="0"/>
              <a:t> столетий был корой рубах с прямыми «</a:t>
            </a:r>
            <a:r>
              <a:rPr lang="ru-RU" sz="2000" dirty="0" err="1"/>
              <a:t>поликами</a:t>
            </a:r>
            <a:r>
              <a:rPr lang="ru-RU" sz="2000" dirty="0"/>
              <a:t>». Такие рубахи кроились составными: верх был из ткани более тонкой, нарядной, а низ – из более тёмной, плотной. Спереди находился разрез, фиксировавший на пуговицу или завязку, низ рукавов  в одних случаях собирался на манжет, а в других оформлялся оборкой и зауживался. Такие рубахи декорировались при помощи затканных полосок, узоров, вышитых композиций, кружевами. Украшаемыми деталями были </a:t>
            </a:r>
            <a:r>
              <a:rPr lang="ru-RU" sz="2000" dirty="0" err="1"/>
              <a:t>полики</a:t>
            </a:r>
            <a:r>
              <a:rPr lang="ru-RU" sz="2000" dirty="0"/>
              <a:t>, горловина, низки рукавов. Рубаха не должна была выставляться из-под сарафана, шилась чуть ниже колена.</a:t>
            </a:r>
          </a:p>
        </p:txBody>
      </p:sp>
      <p:pic>
        <p:nvPicPr>
          <p:cNvPr id="25601" name="Picture 1"/>
          <p:cNvPicPr>
            <a:picLocks noChangeAspect="1" noChangeArrowheads="1"/>
          </p:cNvPicPr>
          <p:nvPr/>
        </p:nvPicPr>
        <p:blipFill>
          <a:blip r:embed="rId2" cstate="print"/>
          <a:srcRect/>
          <a:stretch>
            <a:fillRect/>
          </a:stretch>
        </p:blipFill>
        <p:spPr bwMode="auto">
          <a:xfrm>
            <a:off x="0" y="0"/>
            <a:ext cx="4572000" cy="6864847"/>
          </a:xfrm>
          <a:prstGeom prst="rect">
            <a:avLst/>
          </a:prstGeom>
          <a:solidFill>
            <a:srgbClr val="FFFFFF"/>
          </a:solid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00562" y="0"/>
            <a:ext cx="4643438" cy="6370975"/>
          </a:xfrm>
          <a:prstGeom prst="rect">
            <a:avLst/>
          </a:prstGeom>
        </p:spPr>
        <p:txBody>
          <a:bodyPr wrap="square">
            <a:spAutoFit/>
          </a:bodyPr>
          <a:lstStyle/>
          <a:p>
            <a:r>
              <a:rPr lang="ru-RU" sz="2400" i="1" dirty="0"/>
              <a:t>Русские сарафаны</a:t>
            </a:r>
            <a:r>
              <a:rPr lang="ru-RU" sz="2400" dirty="0"/>
              <a:t> были </a:t>
            </a:r>
            <a:r>
              <a:rPr lang="ru-RU" sz="2400" dirty="0" err="1"/>
              <a:t>косоклинными</a:t>
            </a:r>
            <a:r>
              <a:rPr lang="ru-RU" sz="2400" dirty="0"/>
              <a:t> и прямыми. Наиболее распространённым в конце </a:t>
            </a:r>
            <a:r>
              <a:rPr lang="en-US" sz="2400" dirty="0"/>
              <a:t>XIX</a:t>
            </a:r>
            <a:r>
              <a:rPr lang="ru-RU" sz="2400" dirty="0"/>
              <a:t> - начале </a:t>
            </a:r>
            <a:r>
              <a:rPr lang="en-US" sz="2400" dirty="0"/>
              <a:t>XX</a:t>
            </a:r>
            <a:r>
              <a:rPr lang="ru-RU" sz="2400" dirty="0"/>
              <a:t> века были прямые сарафаны. Они кроились чаще из семи полос холста, сшиваемых цилиндром и собираемые складками сверху, их было больше на спине. Лямки в верхней части пришивались спереди – прямо, сзади – углом.  Шились сарафаны из темно-синего, крашенного краской «индиго» холста, или из дорогих покупных шерстяных  и шелковых тканей. </a:t>
            </a:r>
          </a:p>
        </p:txBody>
      </p:sp>
      <p:pic>
        <p:nvPicPr>
          <p:cNvPr id="24577" name="Picture 1"/>
          <p:cNvPicPr>
            <a:picLocks noChangeAspect="1" noChangeArrowheads="1"/>
          </p:cNvPicPr>
          <p:nvPr/>
        </p:nvPicPr>
        <p:blipFill>
          <a:blip r:embed="rId2" cstate="print"/>
          <a:srcRect l="17293" t="15320" r="16847" b="4149"/>
          <a:stretch>
            <a:fillRect/>
          </a:stretch>
        </p:blipFill>
        <p:spPr bwMode="auto">
          <a:xfrm>
            <a:off x="0" y="-1"/>
            <a:ext cx="4500562" cy="6875859"/>
          </a:xfrm>
          <a:prstGeom prst="rect">
            <a:avLst/>
          </a:prstGeom>
          <a:solidFill>
            <a:srgbClr val="FFFFFF"/>
          </a:solid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3857620" cy="6370975"/>
          </a:xfrm>
          <a:prstGeom prst="rect">
            <a:avLst/>
          </a:prstGeom>
        </p:spPr>
        <p:txBody>
          <a:bodyPr wrap="square">
            <a:spAutoFit/>
          </a:bodyPr>
          <a:lstStyle/>
          <a:p>
            <a:r>
              <a:rPr lang="ru-RU" sz="2400" dirty="0"/>
              <a:t>Повседневные сарафаны выглядели скромнее, а праздничные украшались нашивками красочных лент по самому подолу и его оборке, полосами вышивки на контрастном фоне. Считалось, что нарядность обеспечивается и материалом - покупным ситцем. Сарафаны у девушек и молодых женщин были более украшены, чем у маленьких девочек, старушек.</a:t>
            </a:r>
          </a:p>
        </p:txBody>
      </p:sp>
      <p:pic>
        <p:nvPicPr>
          <p:cNvPr id="23553" name="Picture 1"/>
          <p:cNvPicPr>
            <a:picLocks noChangeAspect="1" noChangeArrowheads="1"/>
          </p:cNvPicPr>
          <p:nvPr/>
        </p:nvPicPr>
        <p:blipFill>
          <a:blip r:embed="rId2" cstate="print"/>
          <a:srcRect/>
          <a:stretch>
            <a:fillRect/>
          </a:stretch>
        </p:blipFill>
        <p:spPr bwMode="auto">
          <a:xfrm>
            <a:off x="4542707" y="428604"/>
            <a:ext cx="4363187" cy="6134127"/>
          </a:xfrm>
          <a:prstGeom prst="rect">
            <a:avLst/>
          </a:prstGeom>
          <a:solidFill>
            <a:srgbClr val="FFFFFF"/>
          </a:solid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485775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Bookman Old Style" pitchFamily="18" charset="0"/>
                <a:ea typeface="Times New Roman" pitchFamily="18" charset="0"/>
              </a:rPr>
              <a:t>Обязательным в одёжном комплексе было ношение </a:t>
            </a:r>
            <a:r>
              <a:rPr kumimoji="0" lang="ru-RU" sz="2000" b="0" i="1" u="none" strike="noStrike" cap="none" normalizeH="0" baseline="0" dirty="0" smtClean="0">
                <a:ln>
                  <a:noFill/>
                </a:ln>
                <a:solidFill>
                  <a:schemeClr val="tx1"/>
                </a:solidFill>
                <a:effectLst/>
                <a:latin typeface="Bookman Old Style" pitchFamily="18" charset="0"/>
                <a:ea typeface="Times New Roman" pitchFamily="18" charset="0"/>
              </a:rPr>
              <a:t>пояса. </a:t>
            </a:r>
            <a:r>
              <a:rPr kumimoji="0" lang="ru-RU" sz="2000" b="0" i="0" u="none" strike="noStrike" cap="none" normalizeH="0" baseline="0" dirty="0" smtClean="0">
                <a:ln>
                  <a:noFill/>
                </a:ln>
                <a:solidFill>
                  <a:schemeClr val="tx1"/>
                </a:solidFill>
                <a:effectLst/>
                <a:latin typeface="Bookman Old Style" pitchFamily="18" charset="0"/>
                <a:ea typeface="Times New Roman" pitchFamily="18" charset="0"/>
              </a:rPr>
              <a:t>(«…без пояса- грех…»). Пояс снимали только тогда, когда гадали. Ведь он выступает как оберег от нечистой силы, поэтому при гадании, при вхождении в контакт с бесом нужно было пояс снять. Обычно пояс носили на сарафане, либо под ним, на рубахе. Концы красивых поясов украшались кистями, бомбошками. По всей длине пояса были разноцветные полоски, геометрические узоры, надписи. Пояса завязывали так, что концы их свешивались вниз, примерно до уровня края фартука. Иногда вместо пояса использовался </a:t>
            </a:r>
            <a:r>
              <a:rPr kumimoji="0" lang="ru-RU" sz="2000" b="0" i="0" u="none" strike="noStrike" cap="none" normalizeH="0" baseline="0" dirty="0" err="1" smtClean="0">
                <a:ln>
                  <a:noFill/>
                </a:ln>
                <a:solidFill>
                  <a:schemeClr val="tx1"/>
                </a:solidFill>
                <a:effectLst/>
                <a:latin typeface="Bookman Old Style" pitchFamily="18" charset="0"/>
                <a:ea typeface="Times New Roman" pitchFamily="18" charset="0"/>
              </a:rPr>
              <a:t>шнурочек</a:t>
            </a:r>
            <a:r>
              <a:rPr kumimoji="0" lang="ru-RU" sz="2000" b="0" i="0" u="none" strike="noStrike" cap="none" normalizeH="0" baseline="0" dirty="0" smtClean="0">
                <a:ln>
                  <a:noFill/>
                </a:ln>
                <a:solidFill>
                  <a:schemeClr val="tx1"/>
                </a:solidFill>
                <a:effectLst/>
                <a:latin typeface="Bookman Old Style" pitchFamily="18" charset="0"/>
                <a:ea typeface="Times New Roman" pitchFamily="18" charset="0"/>
              </a:rPr>
              <a:t>, верёвочка («</a:t>
            </a:r>
            <a:r>
              <a:rPr kumimoji="0" lang="ru-RU" sz="2000" b="0" i="0" u="none" strike="noStrike" cap="none" normalizeH="0" baseline="0" dirty="0" err="1" smtClean="0">
                <a:ln>
                  <a:noFill/>
                </a:ln>
                <a:solidFill>
                  <a:schemeClr val="tx1"/>
                </a:solidFill>
                <a:effectLst/>
                <a:latin typeface="Bookman Old Style" pitchFamily="18" charset="0"/>
                <a:ea typeface="Times New Roman" pitchFamily="18" charset="0"/>
              </a:rPr>
              <a:t>гасник</a:t>
            </a:r>
            <a:r>
              <a:rPr kumimoji="0" lang="ru-RU" sz="2000" b="0" i="0" u="none" strike="noStrike" cap="none" normalizeH="0" baseline="0" dirty="0" smtClean="0">
                <a:ln>
                  <a:noFill/>
                </a:ln>
                <a:solidFill>
                  <a:schemeClr val="tx1"/>
                </a:solidFill>
                <a:effectLst/>
                <a:latin typeface="Bookman Old Style" pitchFamily="18" charset="0"/>
                <a:ea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endParaRPr>
          </a:p>
        </p:txBody>
      </p:sp>
      <p:pic>
        <p:nvPicPr>
          <p:cNvPr id="22530" name="Picture 2"/>
          <p:cNvPicPr>
            <a:picLocks noChangeAspect="1" noChangeArrowheads="1"/>
          </p:cNvPicPr>
          <p:nvPr/>
        </p:nvPicPr>
        <p:blipFill>
          <a:blip r:embed="rId2" cstate="print"/>
          <a:srcRect l="9836" r="2545" b="5313"/>
          <a:stretch>
            <a:fillRect/>
          </a:stretch>
        </p:blipFill>
        <p:spPr bwMode="auto">
          <a:xfrm>
            <a:off x="4987636" y="0"/>
            <a:ext cx="4156364" cy="6858000"/>
          </a:xfrm>
          <a:prstGeom prst="rect">
            <a:avLst/>
          </a:prstGeom>
          <a:solidFill>
            <a:srgbClr val="FFFFFF"/>
          </a:solid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51920" y="213074"/>
            <a:ext cx="4968552"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Bookman Old Style" pitchFamily="18" charset="0"/>
                <a:ea typeface="Times New Roman" pitchFamily="18" charset="0"/>
              </a:rPr>
              <a:t>Почти во всех случаях женщины и девицы носили </a:t>
            </a:r>
            <a:r>
              <a:rPr kumimoji="0" lang="ru-RU" sz="2200" b="0" i="1" u="none" strike="noStrike" cap="none" normalizeH="0" baseline="0" dirty="0" smtClean="0">
                <a:ln>
                  <a:noFill/>
                </a:ln>
                <a:solidFill>
                  <a:schemeClr val="tx1"/>
                </a:solidFill>
                <a:effectLst/>
                <a:latin typeface="Bookman Old Style" pitchFamily="18" charset="0"/>
                <a:ea typeface="Times New Roman" pitchFamily="18" charset="0"/>
              </a:rPr>
              <a:t>фартуки,</a:t>
            </a:r>
            <a:r>
              <a:rPr kumimoji="0" lang="ru-RU" sz="2200" b="0" i="0" u="none" strike="noStrike" cap="none" normalizeH="0" baseline="0" dirty="0" smtClean="0">
                <a:ln>
                  <a:noFill/>
                </a:ln>
                <a:solidFill>
                  <a:schemeClr val="tx1"/>
                </a:solidFill>
                <a:effectLst/>
                <a:latin typeface="Bookman Old Style" pitchFamily="18" charset="0"/>
                <a:ea typeface="Times New Roman" pitchFamily="18" charset="0"/>
              </a:rPr>
              <a:t> «передники». В </a:t>
            </a:r>
            <a:r>
              <a:rPr kumimoji="0" lang="ru-RU" sz="2200" b="0" i="0" u="none" strike="noStrike" cap="none" normalizeH="0" baseline="0" dirty="0" err="1" smtClean="0">
                <a:ln>
                  <a:noFill/>
                </a:ln>
                <a:solidFill>
                  <a:schemeClr val="tx1"/>
                </a:solidFill>
                <a:effectLst/>
                <a:latin typeface="Bookman Old Style" pitchFamily="18" charset="0"/>
                <a:ea typeface="Times New Roman" pitchFamily="18" charset="0"/>
              </a:rPr>
              <a:t>северо</a:t>
            </a:r>
            <a:r>
              <a:rPr kumimoji="0" lang="ru-RU" sz="2200" b="0" i="0" u="none" strike="noStrike" cap="none" normalizeH="0" baseline="0" dirty="0" smtClean="0">
                <a:ln>
                  <a:noFill/>
                </a:ln>
                <a:solidFill>
                  <a:schemeClr val="tx1"/>
                </a:solidFill>
                <a:effectLst/>
                <a:latin typeface="Bookman Old Style" pitchFamily="18" charset="0"/>
                <a:ea typeface="Times New Roman" pitchFamily="18" charset="0"/>
              </a:rPr>
              <a:t>- западных и центральных уездах сохранились женские фартуки из двух горизонтальных частей, причём нижняя часть - из холста с </a:t>
            </a:r>
            <a:r>
              <a:rPr kumimoji="0" lang="ru-RU" sz="2200" b="0" i="0" u="none" strike="noStrike" cap="none" normalizeH="0" baseline="0" dirty="0" err="1" smtClean="0">
                <a:ln>
                  <a:noFill/>
                </a:ln>
                <a:solidFill>
                  <a:schemeClr val="tx1"/>
                </a:solidFill>
                <a:effectLst/>
                <a:latin typeface="Bookman Old Style" pitchFamily="18" charset="0"/>
                <a:ea typeface="Times New Roman" pitchFamily="18" charset="0"/>
              </a:rPr>
              <a:t>браным</a:t>
            </a:r>
            <a:r>
              <a:rPr kumimoji="0" lang="ru-RU" sz="2200" b="0" i="0" u="none" strike="noStrike" cap="none" normalizeH="0" baseline="0" dirty="0" smtClean="0">
                <a:ln>
                  <a:noFill/>
                </a:ln>
                <a:solidFill>
                  <a:schemeClr val="tx1"/>
                </a:solidFill>
                <a:effectLst/>
                <a:latin typeface="Bookman Old Style" pitchFamily="18" charset="0"/>
                <a:ea typeface="Times New Roman" pitchFamily="18" charset="0"/>
              </a:rPr>
              <a:t> ткачеством, с зооморфными и даже антропоморфными узорами. Ниже этой полосы пришивалась оборка, а по бокам – рюшки. В целом по губернии типичными были фартуки из двух вертикальных полос ткани, с вышитыми цветочными орнаментами по подолу и кружевом.  </a:t>
            </a:r>
            <a:endParaRPr kumimoji="0" lang="ru-RU" sz="2200" b="0" i="0" u="none" strike="noStrike" cap="none" normalizeH="0" baseline="0" dirty="0" smtClean="0">
              <a:ln>
                <a:noFill/>
              </a:ln>
              <a:solidFill>
                <a:schemeClr val="tx1"/>
              </a:solidFill>
              <a:effectLst/>
              <a:latin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3851920" cy="652534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l="16138" t="18750" r="13483" b="6250"/>
          <a:stretch>
            <a:fillRect/>
          </a:stretch>
        </p:blipFill>
        <p:spPr bwMode="auto">
          <a:xfrm>
            <a:off x="107504" y="3068960"/>
            <a:ext cx="3789040" cy="3789040"/>
          </a:xfrm>
          <a:prstGeom prst="rect">
            <a:avLst/>
          </a:prstGeom>
          <a:solidFill>
            <a:srgbClr val="FFFFFF"/>
          </a:solidFill>
          <a:ln w="9525">
            <a:noFill/>
            <a:miter lim="800000"/>
            <a:headEnd/>
            <a:tailEnd/>
          </a:ln>
        </p:spPr>
      </p:pic>
      <p:sp>
        <p:nvSpPr>
          <p:cNvPr id="27652" name="Rectangle 4"/>
          <p:cNvSpPr>
            <a:spLocks noChangeArrowheads="1"/>
          </p:cNvSpPr>
          <p:nvPr/>
        </p:nvSpPr>
        <p:spPr bwMode="auto">
          <a:xfrm>
            <a:off x="2123728" y="-206836"/>
            <a:ext cx="7020272"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Bookman Old Style" pitchFamily="18" charset="0"/>
                <a:ea typeface="Times New Roman" pitchFamily="18" charset="0"/>
              </a:rPr>
              <a:t>Особым разнообразием являются </a:t>
            </a:r>
            <a:r>
              <a:rPr kumimoji="0" lang="ru-RU" sz="2400" b="0" i="1" u="none" strike="noStrike" cap="none" normalizeH="0" baseline="0" dirty="0" smtClean="0">
                <a:ln>
                  <a:noFill/>
                </a:ln>
                <a:solidFill>
                  <a:schemeClr val="bg1"/>
                </a:solidFill>
                <a:effectLst/>
                <a:latin typeface="Bookman Old Style" pitchFamily="18" charset="0"/>
                <a:ea typeface="Times New Roman" pitchFamily="18" charset="0"/>
              </a:rPr>
              <a:t>головные уборы</a:t>
            </a:r>
            <a:r>
              <a:rPr kumimoji="0" lang="ru-RU" sz="2400" b="0" i="0" u="none" strike="noStrike" cap="none" normalizeH="0" baseline="0" dirty="0" smtClean="0">
                <a:ln>
                  <a:noFill/>
                </a:ln>
                <a:solidFill>
                  <a:schemeClr val="bg1"/>
                </a:solidFill>
                <a:effectLst/>
                <a:latin typeface="Bookman Old Style" pitchFamily="18" charset="0"/>
                <a:ea typeface="Times New Roman" pitchFamily="18" charset="0"/>
              </a:rPr>
              <a:t>.</a:t>
            </a:r>
          </a:p>
          <a:p>
            <a:r>
              <a:rPr lang="ru-RU" sz="2400" dirty="0" smtClean="0">
                <a:solidFill>
                  <a:schemeClr val="bg1"/>
                </a:solidFill>
              </a:rPr>
              <a:t>Замужество для женщин было своеобразным рубежом, до  и после которого она должна была носить разные причёски и разные уборы. С непокрытой головой ходить было неприлично, «опростоволоситься» считалось «опозориться». Традиционная девичья причёска – гладко заплетённая коса – «девичья краса», а головные уборы  «лента», «повязка». Представляли они следующее: полоска позумента на твёрдой основе надо лбом, с боков к ней пришивались ленты, завязываемые сзади. Иногда по нижнему краю позумента пришивалась бисерная сетка и повязка украшалась узорами из стекляруса, колотого жемчуга. </a:t>
            </a:r>
          </a:p>
          <a:p>
            <a:r>
              <a:rPr lang="ru-RU" sz="2400" dirty="0" smtClean="0">
                <a:solidFill>
                  <a:schemeClr val="bg1"/>
                </a:solidFill>
              </a:rPr>
              <a:t>Во время свадьбы девице расплетали косу и заплетали её на две, и укладывали на голове кругом, «венцом». </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Bookman Old Style" pitchFamily="18" charset="0"/>
                <a:ea typeface="Times New Roman" pitchFamily="18" charset="0"/>
              </a:rPr>
              <a:t> </a:t>
            </a:r>
            <a:endParaRPr kumimoji="0" lang="ru-RU" sz="2400" b="0" i="0" u="none" strike="noStrike" cap="none" normalizeH="0" baseline="0" dirty="0" smtClean="0">
              <a:ln>
                <a:noFill/>
              </a:ln>
              <a:solidFill>
                <a:schemeClr val="bg1"/>
              </a:solidFill>
              <a:effectLst/>
              <a:latin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5827" t="7660" r="8249" b="7979"/>
          <a:stretch>
            <a:fillRect/>
          </a:stretch>
        </p:blipFill>
        <p:spPr bwMode="auto">
          <a:xfrm>
            <a:off x="4211960" y="2573506"/>
            <a:ext cx="4267870" cy="4103122"/>
          </a:xfrm>
          <a:prstGeom prst="rect">
            <a:avLst/>
          </a:prstGeom>
          <a:solidFill>
            <a:srgbClr val="FFFFFF"/>
          </a:solidFill>
          <a:ln w="9525">
            <a:noFill/>
            <a:miter lim="800000"/>
            <a:headEnd/>
            <a:tailEnd/>
          </a:ln>
        </p:spPr>
      </p:pic>
      <p:sp>
        <p:nvSpPr>
          <p:cNvPr id="28673" name="Rectangle 1"/>
          <p:cNvSpPr>
            <a:spLocks noChangeArrowheads="1"/>
          </p:cNvSpPr>
          <p:nvPr/>
        </p:nvSpPr>
        <p:spPr bwMode="auto">
          <a:xfrm>
            <a:off x="251520" y="-174672"/>
            <a:ext cx="871296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Bookman Old Style" pitchFamily="18" charset="0"/>
                <a:ea typeface="Times New Roman" pitchFamily="18" charset="0"/>
              </a:rPr>
              <a:t>Старинным головным убором считался «кокошник». Лицевая  часть его обшивалась позументом, деталями с вышивкой, сеткой. Другой вид головного убора – «</a:t>
            </a:r>
            <a:r>
              <a:rPr kumimoji="0" lang="ru-RU" sz="2400" b="0" i="0" u="none" strike="noStrike" cap="none" normalizeH="0" baseline="0" dirty="0" err="1" smtClean="0">
                <a:ln>
                  <a:noFill/>
                </a:ln>
                <a:solidFill>
                  <a:schemeClr val="bg1"/>
                </a:solidFill>
                <a:effectLst/>
                <a:latin typeface="Bookman Old Style" pitchFamily="18" charset="0"/>
                <a:ea typeface="Times New Roman" pitchFamily="18" charset="0"/>
              </a:rPr>
              <a:t>самшура</a:t>
            </a:r>
            <a:r>
              <a:rPr kumimoji="0" lang="ru-RU" sz="2400" b="0" i="0" u="none" strike="noStrike" cap="none" normalizeH="0" baseline="0" dirty="0" smtClean="0">
                <a:ln>
                  <a:noFill/>
                </a:ln>
                <a:solidFill>
                  <a:schemeClr val="bg1"/>
                </a:solidFill>
                <a:effectLst/>
                <a:latin typeface="Bookman Old Style" pitchFamily="18" charset="0"/>
                <a:ea typeface="Times New Roman" pitchFamily="18" charset="0"/>
              </a:rPr>
              <a:t>». С этим название ассоциируется чепцы с каркасной и рельефно вышитой теменной частью и шелковым очельем. С твёрдым очельем и </a:t>
            </a:r>
            <a:r>
              <a:rPr kumimoji="0" lang="ru-RU" sz="2400" b="0" i="0" u="none" strike="noStrike" cap="none" normalizeH="0" baseline="0" dirty="0" err="1" smtClean="0">
                <a:ln>
                  <a:noFill/>
                </a:ln>
                <a:solidFill>
                  <a:schemeClr val="bg1"/>
                </a:solidFill>
                <a:effectLst/>
                <a:latin typeface="Bookman Old Style" pitchFamily="18" charset="0"/>
                <a:ea typeface="Times New Roman" pitchFamily="18" charset="0"/>
              </a:rPr>
              <a:t>позатыльней</a:t>
            </a:r>
            <a:r>
              <a:rPr kumimoji="0" lang="ru-RU" sz="2400" b="0" i="0" u="none" strike="noStrike" cap="none" normalizeH="0" baseline="0" dirty="0" smtClean="0">
                <a:ln>
                  <a:noFill/>
                </a:ln>
                <a:solidFill>
                  <a:schemeClr val="bg1"/>
                </a:solidFill>
                <a:effectLst/>
                <a:latin typeface="Bookman Old Style" pitchFamily="18" charset="0"/>
                <a:ea typeface="Times New Roman" pitchFamily="18" charset="0"/>
              </a:rPr>
              <a:t> шились и «</a:t>
            </a:r>
            <a:r>
              <a:rPr kumimoji="0" lang="ru-RU" sz="2400" b="0" i="0" u="none" strike="noStrike" cap="none" normalizeH="0" baseline="0" dirty="0" err="1" smtClean="0">
                <a:ln>
                  <a:noFill/>
                </a:ln>
                <a:solidFill>
                  <a:schemeClr val="bg1"/>
                </a:solidFill>
                <a:effectLst/>
                <a:latin typeface="Bookman Old Style" pitchFamily="18" charset="0"/>
                <a:ea typeface="Times New Roman" pitchFamily="18" charset="0"/>
              </a:rPr>
              <a:t>моршни</a:t>
            </a:r>
            <a:r>
              <a:rPr kumimoji="0" lang="ru-RU" sz="2400" b="0" i="0" u="none" strike="noStrike" cap="none" normalizeH="0" baseline="0" dirty="0" smtClean="0">
                <a:ln>
                  <a:noFill/>
                </a:ln>
                <a:solidFill>
                  <a:schemeClr val="bg1"/>
                </a:solidFill>
                <a:effectLst/>
                <a:latin typeface="Bookman Old Style" pitchFamily="18" charset="0"/>
                <a:ea typeface="Times New Roman" pitchFamily="18" charset="0"/>
              </a:rPr>
              <a:t>». «</a:t>
            </a:r>
            <a:r>
              <a:rPr kumimoji="0" lang="ru-RU" sz="2400" b="0" i="0" u="none" strike="noStrike" cap="none" normalizeH="0" baseline="0" dirty="0" err="1" smtClean="0">
                <a:ln>
                  <a:noFill/>
                </a:ln>
                <a:solidFill>
                  <a:schemeClr val="bg1"/>
                </a:solidFill>
                <a:effectLst/>
                <a:latin typeface="Bookman Old Style" pitchFamily="18" charset="0"/>
                <a:ea typeface="Times New Roman" pitchFamily="18" charset="0"/>
              </a:rPr>
              <a:t>Чехлушечка</a:t>
            </a:r>
            <a:r>
              <a:rPr kumimoji="0" lang="ru-RU" sz="2400" b="0" i="0" u="none" strike="noStrike" cap="none" normalizeH="0" baseline="0" dirty="0" smtClean="0">
                <a:ln>
                  <a:noFill/>
                </a:ln>
                <a:solidFill>
                  <a:schemeClr val="bg1"/>
                </a:solidFill>
                <a:effectLst/>
                <a:latin typeface="Bookman Old Style" pitchFamily="18" charset="0"/>
                <a:ea typeface="Times New Roman" pitchFamily="18" charset="0"/>
              </a:rPr>
              <a:t>» - полусферическая шапочка, закрывающая косы на голове. Она шилась из разных тканей и украшалась бисером и вышивкой</a:t>
            </a:r>
            <a:r>
              <a:rPr kumimoji="0" lang="ru-RU" sz="1400" b="0" i="0" u="none" strike="noStrike" cap="none" normalizeH="0" baseline="0" dirty="0" smtClean="0">
                <a:ln>
                  <a:noFill/>
                </a:ln>
                <a:solidFill>
                  <a:schemeClr val="tx1"/>
                </a:solidFill>
                <a:effectLst/>
                <a:latin typeface="Bookman Old Style" pitchFamily="18" charset="0"/>
                <a:ea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323528" y="3356992"/>
            <a:ext cx="3816424" cy="2339102"/>
          </a:xfrm>
          <a:prstGeom prst="rect">
            <a:avLst/>
          </a:prstGeom>
          <a:noFill/>
        </p:spPr>
        <p:txBody>
          <a:bodyPr wrap="square" rtlCol="0">
            <a:spAutoFit/>
          </a:bodyPr>
          <a:lstStyle/>
          <a:p>
            <a:r>
              <a:rPr lang="ru-RU" sz="3200" dirty="0" smtClean="0">
                <a:solidFill>
                  <a:schemeClr val="bg1"/>
                </a:solidFill>
              </a:rPr>
              <a:t>Головными уборами  </a:t>
            </a:r>
            <a:r>
              <a:rPr lang="ru-RU" sz="3200" dirty="0" smtClean="0">
                <a:solidFill>
                  <a:schemeClr val="bg1"/>
                </a:solidFill>
              </a:rPr>
              <a:t>мужчин были шапки</a:t>
            </a:r>
            <a:r>
              <a:rPr lang="ru-RU" sz="3200" dirty="0" smtClean="0">
                <a:solidFill>
                  <a:schemeClr val="bg1"/>
                </a:solidFill>
              </a:rPr>
              <a:t>, картузы, ушанки.</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79512" y="486299"/>
            <a:ext cx="871296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Bookman Old Style" pitchFamily="18" charset="0"/>
                <a:ea typeface="Times New Roman" pitchFamily="18" charset="0"/>
              </a:rPr>
              <a:t>В </a:t>
            </a:r>
            <a:r>
              <a:rPr kumimoji="0" lang="ru-RU" sz="3200" b="0" i="0" u="none" strike="noStrike" cap="none" normalizeH="0" baseline="0" dirty="0" err="1" smtClean="0">
                <a:ln>
                  <a:noFill/>
                </a:ln>
                <a:solidFill>
                  <a:schemeClr val="tx1"/>
                </a:solidFill>
                <a:effectLst/>
                <a:latin typeface="Bookman Old Style" pitchFamily="18" charset="0"/>
                <a:ea typeface="Times New Roman" pitchFamily="18" charset="0"/>
              </a:rPr>
              <a:t>послереформенное</a:t>
            </a:r>
            <a:r>
              <a:rPr kumimoji="0" lang="ru-RU" sz="3200" b="0" i="0" u="none" strike="noStrike" cap="none" normalizeH="0" baseline="0" dirty="0" smtClean="0">
                <a:ln>
                  <a:noFill/>
                </a:ln>
                <a:solidFill>
                  <a:schemeClr val="tx1"/>
                </a:solidFill>
                <a:effectLst/>
                <a:latin typeface="Bookman Old Style" pitchFamily="18" charset="0"/>
                <a:ea typeface="Times New Roman" pitchFamily="18" charset="0"/>
              </a:rPr>
              <a:t> время в вятской деревне стали быстрее распространяться покупные ткани, новые фасоны. В женской одежде  появляется новый вид костюмов – юбка с кофтой, голова покрыта светлым нарядным платком или шалью, которые широко распространились с середины 19 века. Им приписывались особые свойства. В материн плат заворачивали ребёнка чтобы не плакал. Платок был хорошим подарком.</a:t>
            </a:r>
            <a:endParaRPr kumimoji="0" lang="ru-RU" sz="3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51520" y="181369"/>
            <a:ext cx="878497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Bookman Old Style" pitchFamily="18" charset="0"/>
                <a:ea typeface="Times New Roman" pitchFamily="18" charset="0"/>
              </a:rPr>
              <a:t>Основу мужского костюма составляли рубаха и штаны («порты»). Будничные рубахи были домотканые, в мелкую красно-белую клетку, а праздничные из покупной однотонной ткани. Ворот, рукава и подол у мужских рубах украшался вышивкой. Рубахи носили на выпуск, подпоясывали поясом или ремнем.</a:t>
            </a:r>
            <a:endParaRPr kumimoji="0" lang="ru-RU" sz="2400" b="0" i="0" u="none" strike="noStrike" cap="none" normalizeH="0" baseline="0" dirty="0" smtClean="0">
              <a:ln>
                <a:noFill/>
              </a:ln>
              <a:solidFill>
                <a:schemeClr val="tx1"/>
              </a:solidFill>
              <a:effectLst/>
              <a:latin typeface="Arial" pitchFamily="34" charset="0"/>
            </a:endParaRPr>
          </a:p>
        </p:txBody>
      </p:sp>
      <p:pic>
        <p:nvPicPr>
          <p:cNvPr id="32770" name="Picture 2"/>
          <p:cNvPicPr>
            <a:picLocks noChangeAspect="1" noChangeArrowheads="1"/>
          </p:cNvPicPr>
          <p:nvPr/>
        </p:nvPicPr>
        <p:blipFill>
          <a:blip r:embed="rId2" cstate="print"/>
          <a:srcRect/>
          <a:stretch>
            <a:fillRect/>
          </a:stretch>
        </p:blipFill>
        <p:spPr bwMode="auto">
          <a:xfrm>
            <a:off x="0" y="2925277"/>
            <a:ext cx="3419872" cy="3932724"/>
          </a:xfrm>
          <a:prstGeom prst="rect">
            <a:avLst/>
          </a:prstGeom>
          <a:solidFill>
            <a:srgbClr val="FFFFFF"/>
          </a:solidFill>
          <a:ln w="9525">
            <a:noFill/>
            <a:miter lim="800000"/>
            <a:headEnd/>
            <a:tailEnd/>
          </a:ln>
        </p:spPr>
      </p:pic>
      <p:pic>
        <p:nvPicPr>
          <p:cNvPr id="32771" name="Picture 3"/>
          <p:cNvPicPr>
            <a:picLocks noChangeAspect="1" noChangeArrowheads="1"/>
          </p:cNvPicPr>
          <p:nvPr/>
        </p:nvPicPr>
        <p:blipFill>
          <a:blip r:embed="rId3" cstate="print"/>
          <a:srcRect l="33311" t="16872" r="16943"/>
          <a:stretch>
            <a:fillRect/>
          </a:stretch>
        </p:blipFill>
        <p:spPr bwMode="auto">
          <a:xfrm>
            <a:off x="6012160" y="2799976"/>
            <a:ext cx="3131840" cy="4058024"/>
          </a:xfrm>
          <a:prstGeom prst="rect">
            <a:avLst/>
          </a:prstGeom>
          <a:solidFill>
            <a:srgbClr val="FFFFFF"/>
          </a:solid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79512" y="987986"/>
            <a:ext cx="878497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Bookman Old Style" pitchFamily="18" charset="0"/>
                <a:ea typeface="Times New Roman" pitchFamily="18" charset="0"/>
              </a:rPr>
              <a:t>Из обуви кроме лаптей носили «</a:t>
            </a:r>
            <a:r>
              <a:rPr kumimoji="0" lang="ru-RU" sz="3200" b="0" i="0" u="none" strike="noStrike" cap="none" normalizeH="0" baseline="0" dirty="0" err="1" smtClean="0">
                <a:ln>
                  <a:noFill/>
                </a:ln>
                <a:solidFill>
                  <a:schemeClr val="tx1"/>
                </a:solidFill>
                <a:effectLst/>
                <a:latin typeface="Bookman Old Style" pitchFamily="18" charset="0"/>
                <a:ea typeface="Times New Roman" pitchFamily="18" charset="0"/>
              </a:rPr>
              <a:t>бродни</a:t>
            </a:r>
            <a:r>
              <a:rPr kumimoji="0" lang="ru-RU" sz="3200" b="0" i="0" u="none" strike="noStrike" cap="none" normalizeH="0" baseline="0" dirty="0" smtClean="0">
                <a:ln>
                  <a:noFill/>
                </a:ln>
                <a:solidFill>
                  <a:schemeClr val="tx1"/>
                </a:solidFill>
                <a:effectLst/>
                <a:latin typeface="Bookman Old Style" pitchFamily="18" charset="0"/>
                <a:ea typeface="Times New Roman" pitchFamily="18" charset="0"/>
              </a:rPr>
              <a:t>», ботинки со шнуровкой на каблуке, зимой – валенки.</a:t>
            </a:r>
            <a:endParaRPr kumimoji="0" lang="ru-RU" sz="3200" b="0" i="0" u="none" strike="noStrike" cap="none" normalizeH="0" baseline="0" dirty="0" smtClean="0">
              <a:ln>
                <a:noFill/>
              </a:ln>
              <a:solidFill>
                <a:schemeClr val="tx1"/>
              </a:solidFill>
              <a:effectLst/>
              <a:latin typeface="Arial" pitchFamily="34" charset="0"/>
            </a:endParaRPr>
          </a:p>
        </p:txBody>
      </p:sp>
      <p:pic>
        <p:nvPicPr>
          <p:cNvPr id="30722" name="Picture 2"/>
          <p:cNvPicPr>
            <a:picLocks noChangeAspect="1" noChangeArrowheads="1"/>
          </p:cNvPicPr>
          <p:nvPr/>
        </p:nvPicPr>
        <p:blipFill>
          <a:blip r:embed="rId2" cstate="print"/>
          <a:srcRect/>
          <a:stretch>
            <a:fillRect/>
          </a:stretch>
        </p:blipFill>
        <p:spPr bwMode="auto">
          <a:xfrm>
            <a:off x="15687" y="2708920"/>
            <a:ext cx="3442365" cy="4120872"/>
          </a:xfrm>
          <a:prstGeom prst="rect">
            <a:avLst/>
          </a:prstGeom>
          <a:solidFill>
            <a:srgbClr val="FFFFFF"/>
          </a:solid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5580113" y="2247833"/>
            <a:ext cx="3580922" cy="4610167"/>
          </a:xfrm>
          <a:prstGeom prst="rect">
            <a:avLst/>
          </a:prstGeom>
          <a:solidFill>
            <a:srgbClr val="FFFFFF"/>
          </a:solidFill>
          <a:ln w="9525">
            <a:noFill/>
            <a:miter lim="800000"/>
            <a:headEnd/>
            <a:tailEnd/>
          </a:ln>
        </p:spPr>
      </p:pic>
      <p:sp>
        <p:nvSpPr>
          <p:cNvPr id="5" name="Прямоугольник 4"/>
          <p:cNvSpPr/>
          <p:nvPr/>
        </p:nvSpPr>
        <p:spPr>
          <a:xfrm>
            <a:off x="2286000" y="2551836"/>
            <a:ext cx="4572000" cy="3970318"/>
          </a:xfrm>
          <a:prstGeom prst="rect">
            <a:avLst/>
          </a:prstGeom>
        </p:spPr>
        <p:txBody>
          <a:bodyPr wrap="square">
            <a:spAutoFit/>
          </a:bodyPr>
          <a:lstStyle/>
          <a:p>
            <a:r>
              <a:rPr lang="ru-RU" sz="2800" dirty="0" smtClean="0"/>
              <a:t>Мужская обувь – это лапти, «</a:t>
            </a:r>
            <a:r>
              <a:rPr lang="ru-RU" sz="2800" dirty="0" err="1" smtClean="0"/>
              <a:t>бродни</a:t>
            </a:r>
            <a:r>
              <a:rPr lang="ru-RU" sz="2800" dirty="0" smtClean="0"/>
              <a:t>», валенки, которые мужчины носили и летом ( «в </a:t>
            </a:r>
            <a:r>
              <a:rPr lang="ru-RU" sz="2800" dirty="0" err="1" smtClean="0"/>
              <a:t>вальнях</a:t>
            </a:r>
            <a:r>
              <a:rPr lang="ru-RU" sz="2800" dirty="0" smtClean="0"/>
              <a:t> мягко…»). Сапоги считались праздничной обувью, их берегли, и порой одной пары сапог хватало на полжизни. </a:t>
            </a:r>
            <a:endParaRPr 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0"/>
            <a:ext cx="8229600" cy="2071688"/>
          </a:xfrm>
        </p:spPr>
        <p:txBody>
          <a:bodyPr>
            <a:normAutofit/>
          </a:bodyPr>
          <a:lstStyle/>
          <a:p>
            <a:r>
              <a:rPr lang="ru-RU" sz="3600" dirty="0" smtClean="0">
                <a:solidFill>
                  <a:schemeClr val="accent3">
                    <a:lumMod val="50000"/>
                  </a:schemeClr>
                </a:solidFill>
              </a:rPr>
              <a:t> </a:t>
            </a:r>
            <a:r>
              <a:rPr lang="ru-RU" dirty="0"/>
              <a:t/>
            </a:r>
            <a:br>
              <a:rPr lang="ru-RU" dirty="0"/>
            </a:br>
            <a:endParaRPr lang="ru-RU" dirty="0"/>
          </a:p>
        </p:txBody>
      </p:sp>
      <p:pic>
        <p:nvPicPr>
          <p:cNvPr id="1026" name="Picture 2"/>
          <p:cNvPicPr>
            <a:picLocks noChangeAspect="1" noChangeArrowheads="1"/>
          </p:cNvPicPr>
          <p:nvPr/>
        </p:nvPicPr>
        <p:blipFill>
          <a:blip r:embed="rId2" cstate="print"/>
          <a:srcRect l="9836" r="2545" b="5313"/>
          <a:stretch>
            <a:fillRect/>
          </a:stretch>
        </p:blipFill>
        <p:spPr bwMode="auto">
          <a:xfrm>
            <a:off x="1000100" y="500042"/>
            <a:ext cx="3286148" cy="5857916"/>
          </a:xfrm>
          <a:prstGeom prst="rect">
            <a:avLst/>
          </a:prstGeom>
          <a:solidFill>
            <a:srgbClr val="FFFFFF"/>
          </a:solidFill>
          <a:ln w="9525">
            <a:noFill/>
            <a:miter lim="800000"/>
            <a:headEnd/>
            <a:tailEnd/>
          </a:ln>
        </p:spPr>
      </p:pic>
      <p:sp>
        <p:nvSpPr>
          <p:cNvPr id="4" name="TextBox 3"/>
          <p:cNvSpPr txBox="1"/>
          <p:nvPr/>
        </p:nvSpPr>
        <p:spPr>
          <a:xfrm>
            <a:off x="4786314" y="214291"/>
            <a:ext cx="4143403" cy="6186309"/>
          </a:xfrm>
          <a:prstGeom prst="rect">
            <a:avLst/>
          </a:prstGeom>
          <a:noFill/>
        </p:spPr>
        <p:txBody>
          <a:bodyPr wrap="square" rtlCol="0">
            <a:spAutoFit/>
          </a:bodyPr>
          <a:lstStyle/>
          <a:p>
            <a:r>
              <a:rPr lang="ru-RU" sz="4400" dirty="0" smtClean="0">
                <a:solidFill>
                  <a:schemeClr val="accent3">
                    <a:lumMod val="50000"/>
                  </a:schemeClr>
                </a:solidFill>
              </a:rPr>
              <a:t>Важное место в материальной и духовной сферах народной культуры отводится традиционному костюму.</a:t>
            </a:r>
            <a:endParaRPr lang="ru-RU"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23528" y="3020427"/>
            <a:ext cx="864096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42900" fontAlgn="base">
              <a:spcBef>
                <a:spcPct val="0"/>
              </a:spcBef>
              <a:spcAft>
                <a:spcPct val="0"/>
              </a:spcAft>
            </a:pPr>
            <a:r>
              <a:rPr lang="ru-RU" sz="2800" dirty="0" smtClean="0"/>
              <a:t>Верхняя одежда – полушубки, кафтаны, тулупы, азямы, армяки шились из холста, сукна или овчины и отличались кроем.</a:t>
            </a:r>
          </a:p>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Bookman Old Style" pitchFamily="18" charset="0"/>
                <a:ea typeface="Times New Roman" pitchFamily="18" charset="0"/>
              </a:rPr>
              <a:t>Зимняя одежда – шубы, тулупы, полушубки. На голове тёплые шали, платки, вязаные чулки, носки, рукавицы.</a:t>
            </a:r>
            <a:endParaRPr kumimoji="0" lang="ru-RU" sz="2800" b="0" i="0" u="none" strike="noStrike" cap="none" normalizeH="0" baseline="0" dirty="0" smtClean="0">
              <a:ln>
                <a:noFill/>
              </a:ln>
              <a:solidFill>
                <a:schemeClr val="tx1"/>
              </a:solidFill>
              <a:effectLst/>
              <a:latin typeface="Arial" pitchFamily="34" charset="0"/>
            </a:endParaRPr>
          </a:p>
        </p:txBody>
      </p:sp>
      <p:pic>
        <p:nvPicPr>
          <p:cNvPr id="31746" name="Picture 2"/>
          <p:cNvPicPr>
            <a:picLocks noChangeAspect="1" noChangeArrowheads="1"/>
          </p:cNvPicPr>
          <p:nvPr/>
        </p:nvPicPr>
        <p:blipFill>
          <a:blip r:embed="rId2" cstate="print"/>
          <a:srcRect/>
          <a:stretch>
            <a:fillRect/>
          </a:stretch>
        </p:blipFill>
        <p:spPr bwMode="auto">
          <a:xfrm>
            <a:off x="0" y="0"/>
            <a:ext cx="3851920" cy="2885585"/>
          </a:xfrm>
          <a:prstGeom prst="rect">
            <a:avLst/>
          </a:prstGeom>
          <a:solidFill>
            <a:srgbClr val="FFFFFF"/>
          </a:solid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22821"/>
            <a:ext cx="889248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dirty="0" smtClean="0">
                <a:ln>
                  <a:noFill/>
                </a:ln>
                <a:solidFill>
                  <a:schemeClr val="tx1"/>
                </a:solidFill>
                <a:effectLst/>
                <a:latin typeface="Bookman Old Style" pitchFamily="18" charset="0"/>
                <a:ea typeface="Times New Roman" pitchFamily="18" charset="0"/>
              </a:rPr>
              <a:t>Манера одеваться нашла своё отражение и в местном вятском фольклоре. За пристрастие «красно» - модно одеваться  </a:t>
            </a:r>
            <a:r>
              <a:rPr kumimoji="0" lang="ru-RU" sz="2600" b="0" i="0" u="none" strike="noStrike" cap="none" normalizeH="0" baseline="0" dirty="0" err="1" smtClean="0">
                <a:ln>
                  <a:noFill/>
                </a:ln>
                <a:solidFill>
                  <a:schemeClr val="tx1"/>
                </a:solidFill>
                <a:effectLst/>
                <a:latin typeface="Bookman Old Style" pitchFamily="18" charset="0"/>
                <a:ea typeface="Times New Roman" pitchFamily="18" charset="0"/>
              </a:rPr>
              <a:t>яранцев</a:t>
            </a:r>
            <a:r>
              <a:rPr kumimoji="0" lang="ru-RU" sz="2600" b="0" i="0" u="none" strike="noStrike" cap="none" normalizeH="0" baseline="0" dirty="0" smtClean="0">
                <a:ln>
                  <a:noFill/>
                </a:ln>
                <a:solidFill>
                  <a:schemeClr val="tx1"/>
                </a:solidFill>
                <a:effectLst/>
                <a:latin typeface="Bookman Old Style" pitchFamily="18" charset="0"/>
                <a:ea typeface="Times New Roman" pitchFamily="18" charset="0"/>
              </a:rPr>
              <a:t> считали «</a:t>
            </a:r>
            <a:r>
              <a:rPr kumimoji="0" lang="ru-RU" sz="2600" b="0" i="0" u="none" strike="noStrike" cap="none" normalizeH="0" baseline="0" dirty="0" err="1" smtClean="0">
                <a:ln>
                  <a:noFill/>
                </a:ln>
                <a:solidFill>
                  <a:schemeClr val="tx1"/>
                </a:solidFill>
                <a:effectLst/>
                <a:latin typeface="Bookman Old Style" pitchFamily="18" charset="0"/>
                <a:ea typeface="Times New Roman" pitchFamily="18" charset="0"/>
              </a:rPr>
              <a:t>красносанцами</a:t>
            </a:r>
            <a:r>
              <a:rPr kumimoji="0" lang="ru-RU" sz="2600" b="0" i="0" u="none" strike="noStrike" cap="none" normalizeH="0" baseline="0" dirty="0" smtClean="0">
                <a:ln>
                  <a:noFill/>
                </a:ln>
                <a:solidFill>
                  <a:schemeClr val="tx1"/>
                </a:solidFill>
                <a:effectLst/>
                <a:latin typeface="Bookman Old Style" pitchFamily="18" charset="0"/>
                <a:ea typeface="Times New Roman" pitchFamily="18" charset="0"/>
              </a:rPr>
              <a:t>». «Форсят – одеваются и в галошу не сморкаются» - говорит о них одно из вятских присловий, даже валенки и те встречались с каблуками. «</a:t>
            </a:r>
            <a:r>
              <a:rPr kumimoji="0" lang="ru-RU" sz="2600" b="0" i="0" u="none" strike="noStrike" cap="none" normalizeH="0" baseline="0" dirty="0" err="1" smtClean="0">
                <a:ln>
                  <a:noFill/>
                </a:ln>
                <a:solidFill>
                  <a:schemeClr val="tx1"/>
                </a:solidFill>
                <a:effectLst/>
                <a:latin typeface="Bookman Old Style" pitchFamily="18" charset="0"/>
                <a:ea typeface="Times New Roman" pitchFamily="18" charset="0"/>
              </a:rPr>
              <a:t>Санчурята</a:t>
            </a:r>
            <a:r>
              <a:rPr kumimoji="0" lang="ru-RU" sz="2600" b="0" i="0" u="none" strike="noStrike" cap="none" normalizeH="0" baseline="0" dirty="0" smtClean="0">
                <a:ln>
                  <a:noFill/>
                </a:ln>
                <a:solidFill>
                  <a:schemeClr val="tx1"/>
                </a:solidFill>
                <a:effectLst/>
                <a:latin typeface="Bookman Old Style" pitchFamily="18" charset="0"/>
                <a:ea typeface="Times New Roman" pitchFamily="18" charset="0"/>
              </a:rPr>
              <a:t> – весёлые ребята», славились своими ремеслами, смекалкой и задорным характером. В Санчурске были лучшие пимокаты, там же  ткали «северный шелк», тонкую льняную ткань, которую вывозили даже за границу. </a:t>
            </a:r>
            <a:r>
              <a:rPr kumimoji="0" lang="ru-RU" sz="2600" b="0" i="0" u="none" strike="noStrike" cap="none" normalizeH="0" baseline="0" dirty="0" err="1" smtClean="0">
                <a:ln>
                  <a:noFill/>
                </a:ln>
                <a:solidFill>
                  <a:schemeClr val="tx1"/>
                </a:solidFill>
                <a:effectLst/>
                <a:latin typeface="Bookman Old Style" pitchFamily="18" charset="0"/>
                <a:ea typeface="Times New Roman" pitchFamily="18" charset="0"/>
              </a:rPr>
              <a:t>Уржумские</a:t>
            </a:r>
            <a:r>
              <a:rPr kumimoji="0" lang="ru-RU" sz="2600" b="0" i="0" u="none" strike="noStrike" cap="none" normalizeH="0" baseline="0" dirty="0" smtClean="0">
                <a:ln>
                  <a:noFill/>
                </a:ln>
                <a:solidFill>
                  <a:schemeClr val="tx1"/>
                </a:solidFill>
                <a:effectLst/>
                <a:latin typeface="Bookman Old Style" pitchFamily="18" charset="0"/>
                <a:ea typeface="Times New Roman" pitchFamily="18" charset="0"/>
              </a:rPr>
              <a:t> зажиточные люди на праздники одевались плохо, в старьё; так они показывали свою «</a:t>
            </a:r>
            <a:r>
              <a:rPr kumimoji="0" lang="ru-RU" sz="2600" b="0" i="0" u="none" strike="noStrike" cap="none" normalizeH="0" baseline="0" dirty="0" err="1" smtClean="0">
                <a:ln>
                  <a:noFill/>
                </a:ln>
                <a:solidFill>
                  <a:schemeClr val="tx1"/>
                </a:solidFill>
                <a:effectLst/>
                <a:latin typeface="Bookman Old Style" pitchFamily="18" charset="0"/>
                <a:ea typeface="Times New Roman" pitchFamily="18" charset="0"/>
              </a:rPr>
              <a:t>опутность</a:t>
            </a:r>
            <a:r>
              <a:rPr kumimoji="0" lang="ru-RU" sz="2600" b="0" i="0" u="none" strike="noStrike" cap="none" normalizeH="0" baseline="0" dirty="0" smtClean="0">
                <a:ln>
                  <a:noFill/>
                </a:ln>
                <a:solidFill>
                  <a:schemeClr val="tx1"/>
                </a:solidFill>
                <a:effectLst/>
                <a:latin typeface="Bookman Old Style" pitchFamily="18" charset="0"/>
                <a:ea typeface="Times New Roman" pitchFamily="18" charset="0"/>
              </a:rPr>
              <a:t>» в хозяйстве. Не за это ли их  в народе прозвали «крапивниками»?</a:t>
            </a:r>
            <a:endParaRPr kumimoji="0" lang="ru-RU" sz="26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359871"/>
            <a:ext cx="882047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Bookman Old Style" pitchFamily="18" charset="0"/>
                <a:ea typeface="Times New Roman" pitchFamily="18" charset="0"/>
              </a:rPr>
              <a:t>Русская народная одежда – хранитель исконной народной культуры, достояние нашего народа, летопись народных обычаев – один из памятников русской национальной культуры.</a:t>
            </a:r>
            <a:endParaRPr kumimoji="0" lang="ru-RU" sz="32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0168" r="15491"/>
          <a:stretch>
            <a:fillRect/>
          </a:stretch>
        </p:blipFill>
        <p:spPr bwMode="auto">
          <a:xfrm>
            <a:off x="-1" y="0"/>
            <a:ext cx="4026825" cy="4500570"/>
          </a:xfrm>
          <a:prstGeom prst="rect">
            <a:avLst/>
          </a:prstGeom>
          <a:solidFill>
            <a:srgbClr val="FFFFFF"/>
          </a:solidFill>
          <a:ln w="9525">
            <a:noFill/>
            <a:miter lim="800000"/>
            <a:headEnd/>
            <a:tailEnd/>
          </a:ln>
        </p:spPr>
      </p:pic>
      <p:pic>
        <p:nvPicPr>
          <p:cNvPr id="2051" name="Picture 3"/>
          <p:cNvPicPr>
            <a:picLocks noChangeAspect="1" noChangeArrowheads="1"/>
          </p:cNvPicPr>
          <p:nvPr/>
        </p:nvPicPr>
        <p:blipFill>
          <a:blip r:embed="rId3" cstate="print"/>
          <a:srcRect l="21339" r="15157"/>
          <a:stretch>
            <a:fillRect/>
          </a:stretch>
        </p:blipFill>
        <p:spPr bwMode="auto">
          <a:xfrm>
            <a:off x="5214942" y="8906"/>
            <a:ext cx="3865590" cy="4348788"/>
          </a:xfrm>
          <a:prstGeom prst="rect">
            <a:avLst/>
          </a:prstGeom>
          <a:solidFill>
            <a:srgbClr val="FFFFFF"/>
          </a:solidFill>
          <a:ln w="9525">
            <a:noFill/>
            <a:miter lim="800000"/>
            <a:headEnd/>
            <a:tailEnd/>
          </a:ln>
        </p:spPr>
      </p:pic>
      <p:sp>
        <p:nvSpPr>
          <p:cNvPr id="7" name="Прямоугольник 6"/>
          <p:cNvSpPr/>
          <p:nvPr/>
        </p:nvSpPr>
        <p:spPr>
          <a:xfrm>
            <a:off x="0" y="2786058"/>
            <a:ext cx="9144000" cy="3970318"/>
          </a:xfrm>
          <a:prstGeom prst="rect">
            <a:avLst/>
          </a:prstGeom>
        </p:spPr>
        <p:txBody>
          <a:bodyPr wrap="square">
            <a:spAutoFit/>
          </a:bodyPr>
          <a:lstStyle/>
          <a:p>
            <a:r>
              <a:rPr lang="ru-RU" sz="3600" dirty="0"/>
              <a:t>Все </a:t>
            </a:r>
            <a:r>
              <a:rPr lang="ru-RU" sz="3600" dirty="0" smtClean="0"/>
              <a:t>костюмы вятского </a:t>
            </a:r>
            <a:r>
              <a:rPr lang="ru-RU" sz="3600" dirty="0"/>
              <a:t>сельского населения  многослойны и разнообразны, прошли длительный путь развития, связанный с историей развития самого народа и  были неотъемлемой частью культуры, которую надо знать, любить, уважать и сохранять.</a:t>
            </a:r>
            <a:endParaRPr lang="ru-RU" sz="3600" dirty="0">
              <a:solidFill>
                <a:schemeClr val="bg2">
                  <a:lumMod val="60000"/>
                  <a:lumOff val="4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29190" y="0"/>
            <a:ext cx="4214810" cy="4401205"/>
          </a:xfrm>
          <a:prstGeom prst="rect">
            <a:avLst/>
          </a:prstGeom>
        </p:spPr>
        <p:txBody>
          <a:bodyPr wrap="square">
            <a:spAutoFit/>
          </a:bodyPr>
          <a:lstStyle/>
          <a:p>
            <a:r>
              <a:rPr lang="ru-RU" sz="4000" dirty="0"/>
              <a:t>Население Вятского края многонационально, поэтому основных типов костюмов здесь несколько</a:t>
            </a:r>
          </a:p>
        </p:txBody>
      </p:sp>
      <p:pic>
        <p:nvPicPr>
          <p:cNvPr id="3075" name="Picture 3"/>
          <p:cNvPicPr>
            <a:picLocks noChangeAspect="1" noChangeArrowheads="1"/>
          </p:cNvPicPr>
          <p:nvPr/>
        </p:nvPicPr>
        <p:blipFill>
          <a:blip r:embed="rId2" cstate="print"/>
          <a:srcRect l="5357" t="11964" r="8914" b="17712"/>
          <a:stretch>
            <a:fillRect/>
          </a:stretch>
        </p:blipFill>
        <p:spPr bwMode="auto">
          <a:xfrm>
            <a:off x="0" y="214290"/>
            <a:ext cx="4980904" cy="6564332"/>
          </a:xfrm>
          <a:prstGeom prst="rect">
            <a:avLst/>
          </a:prstGeom>
          <a:solidFill>
            <a:srgbClr val="FFFFFF"/>
          </a:solid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8553" t="8583" r="4192" b="11305"/>
          <a:stretch>
            <a:fillRect/>
          </a:stretch>
        </p:blipFill>
        <p:spPr bwMode="auto">
          <a:xfrm>
            <a:off x="0" y="-1"/>
            <a:ext cx="4429124" cy="6353727"/>
          </a:xfrm>
          <a:prstGeom prst="rect">
            <a:avLst/>
          </a:prstGeom>
          <a:solidFill>
            <a:srgbClr val="FFFFFF"/>
          </a:solidFill>
          <a:ln w="9525">
            <a:noFill/>
            <a:miter lim="800000"/>
            <a:headEnd/>
            <a:tailEnd/>
          </a:ln>
        </p:spPr>
      </p:pic>
      <p:pic>
        <p:nvPicPr>
          <p:cNvPr id="4099" name="Picture 3"/>
          <p:cNvPicPr>
            <a:picLocks noChangeAspect="1" noChangeArrowheads="1"/>
          </p:cNvPicPr>
          <p:nvPr/>
        </p:nvPicPr>
        <p:blipFill>
          <a:blip r:embed="rId3" cstate="print"/>
          <a:srcRect l="15085" t="5621" r="19745" b="14172"/>
          <a:stretch>
            <a:fillRect/>
          </a:stretch>
        </p:blipFill>
        <p:spPr bwMode="auto">
          <a:xfrm>
            <a:off x="4714876" y="-17852"/>
            <a:ext cx="4429124" cy="6447248"/>
          </a:xfrm>
          <a:prstGeom prst="rect">
            <a:avLst/>
          </a:prstGeom>
          <a:solidFill>
            <a:srgbClr val="FFFFFF"/>
          </a:solidFill>
          <a:ln w="9525">
            <a:noFill/>
            <a:miter lim="800000"/>
            <a:headEnd/>
            <a:tailEnd/>
          </a:ln>
        </p:spPr>
      </p:pic>
      <p:sp>
        <p:nvSpPr>
          <p:cNvPr id="4" name="Прямоугольник 3"/>
          <p:cNvSpPr/>
          <p:nvPr/>
        </p:nvSpPr>
        <p:spPr>
          <a:xfrm>
            <a:off x="2286000" y="3643314"/>
            <a:ext cx="5357834" cy="3170099"/>
          </a:xfrm>
          <a:prstGeom prst="rect">
            <a:avLst/>
          </a:prstGeom>
        </p:spPr>
        <p:txBody>
          <a:bodyPr wrap="square">
            <a:spAutoFit/>
          </a:bodyPr>
          <a:lstStyle/>
          <a:p>
            <a:r>
              <a:rPr lang="ru-RU" sz="4000" dirty="0" smtClean="0"/>
              <a:t>Наряду </a:t>
            </a:r>
            <a:r>
              <a:rPr lang="ru-RU" sz="4000" dirty="0"/>
              <a:t>с русскими, выделяются удмуртские, марийские, коми, татарские костюмы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1"/>
                </a:solidFill>
                <a:effectLst/>
                <a:latin typeface="Bookman Old Style" pitchFamily="18" charset="0"/>
                <a:ea typeface="Times New Roman" pitchFamily="18" charset="0"/>
              </a:rPr>
              <a:t>В каждом народном костюмном комплексе выделяются: ранние архаичные, средние варианты, поздние комплексы. </a:t>
            </a:r>
            <a:endParaRPr kumimoji="0" lang="ru-RU" sz="4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Костюмы делятся на повседневные и праздничные, женские и мужские. Любой комплекс трёхчастен – это головной убор, собственно одежда и обувь.</a:t>
            </a:r>
            <a:r>
              <a:rPr kumimoji="0" lang="ru-RU" sz="4000" b="0" i="0" u="none" strike="noStrike" cap="none" normalizeH="0" baseline="0" dirty="0" smtClean="0">
                <a:ln>
                  <a:noFill/>
                </a:ln>
                <a:solidFill>
                  <a:schemeClr val="tx1"/>
                </a:solidFill>
                <a:effectLst/>
                <a:latin typeface="Arial"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26099" t="8617" r="16162" b="6064"/>
          <a:stretch>
            <a:fillRect/>
          </a:stretch>
        </p:blipFill>
        <p:spPr bwMode="auto">
          <a:xfrm>
            <a:off x="-1" y="0"/>
            <a:ext cx="5815157" cy="6858000"/>
          </a:xfrm>
          <a:prstGeom prst="rect">
            <a:avLst/>
          </a:prstGeom>
          <a:solidFill>
            <a:srgbClr val="FFFFFF"/>
          </a:solidFill>
          <a:ln w="9525">
            <a:noFill/>
            <a:miter lim="800000"/>
            <a:headEnd/>
            <a:tailEnd/>
          </a:ln>
        </p:spPr>
      </p:pic>
      <p:sp>
        <p:nvSpPr>
          <p:cNvPr id="3" name="Прямоугольник 2"/>
          <p:cNvSpPr/>
          <p:nvPr/>
        </p:nvSpPr>
        <p:spPr>
          <a:xfrm>
            <a:off x="5000628" y="0"/>
            <a:ext cx="4143372" cy="6986528"/>
          </a:xfrm>
          <a:prstGeom prst="rect">
            <a:avLst/>
          </a:prstGeom>
        </p:spPr>
        <p:txBody>
          <a:bodyPr wrap="square">
            <a:spAutoFit/>
          </a:bodyPr>
          <a:lstStyle/>
          <a:p>
            <a:r>
              <a:rPr lang="ru-RU" sz="3200" dirty="0" smtClean="0"/>
              <a:t>Вятский народный костюм </a:t>
            </a:r>
            <a:r>
              <a:rPr lang="ru-RU" sz="3200" dirty="0"/>
              <a:t>делится на северный ( Луза, Подосиновец, Кай, </a:t>
            </a:r>
            <a:r>
              <a:rPr lang="ru-RU" sz="3200" dirty="0" err="1"/>
              <a:t>Кирс</a:t>
            </a:r>
            <a:r>
              <a:rPr lang="ru-RU" sz="3200" dirty="0"/>
              <a:t>, Омутнинск, Нагорск, Слободской, Белая Холуница), средний ( Котельнич, Орлов, Вятка), южный (Санчурск, Советск,  Уржум, Нолинск, Яранск, </a:t>
            </a:r>
            <a:r>
              <a:rPr lang="ru-RU" sz="3200" dirty="0" err="1"/>
              <a:t>Малмыж</a:t>
            </a:r>
            <a:r>
              <a:rPr lang="ru-RU" sz="3200" dirty="0"/>
              <a:t>, Вятские –Поляны)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t="2850" b="5478"/>
          <a:stretch>
            <a:fillRect/>
          </a:stretch>
        </p:blipFill>
        <p:spPr bwMode="auto">
          <a:xfrm>
            <a:off x="-1" y="0"/>
            <a:ext cx="5186723" cy="6858000"/>
          </a:xfrm>
          <a:prstGeom prst="rect">
            <a:avLst/>
          </a:prstGeom>
          <a:solidFill>
            <a:srgbClr val="FFFFFF"/>
          </a:solidFill>
          <a:ln w="9525">
            <a:noFill/>
            <a:miter lim="800000"/>
            <a:headEnd/>
            <a:tailEnd/>
          </a:ln>
        </p:spPr>
      </p:pic>
      <p:sp>
        <p:nvSpPr>
          <p:cNvPr id="3" name="Прямоугольник 2"/>
          <p:cNvSpPr/>
          <p:nvPr/>
        </p:nvSpPr>
        <p:spPr>
          <a:xfrm>
            <a:off x="5214942" y="0"/>
            <a:ext cx="3929058" cy="6986528"/>
          </a:xfrm>
          <a:prstGeom prst="rect">
            <a:avLst/>
          </a:prstGeom>
        </p:spPr>
        <p:txBody>
          <a:bodyPr wrap="square">
            <a:spAutoFit/>
          </a:bodyPr>
          <a:lstStyle/>
          <a:p>
            <a:r>
              <a:rPr lang="ru-RU" sz="3200" dirty="0"/>
              <a:t>Вятский женский костюм соответствовал возрастам: девочка, девушка, просватанная невеста, молодушка (до 25 лет), женщина, старушка (после 35). Мужской костюм подразделялся на мальчика, парня, мужика, старика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 y="0"/>
            <a:ext cx="4878075" cy="6858000"/>
          </a:xfrm>
          <a:prstGeom prst="rect">
            <a:avLst/>
          </a:prstGeom>
          <a:solidFill>
            <a:srgbClr val="FFFFFF"/>
          </a:solidFill>
          <a:ln w="9525">
            <a:noFill/>
            <a:miter lim="800000"/>
            <a:headEnd/>
            <a:tailEnd/>
          </a:ln>
        </p:spPr>
      </p:pic>
      <p:sp>
        <p:nvSpPr>
          <p:cNvPr id="3" name="Прямоугольник 2"/>
          <p:cNvSpPr/>
          <p:nvPr/>
        </p:nvSpPr>
        <p:spPr>
          <a:xfrm>
            <a:off x="4857752" y="1"/>
            <a:ext cx="4286248" cy="6894195"/>
          </a:xfrm>
          <a:prstGeom prst="rect">
            <a:avLst/>
          </a:prstGeom>
        </p:spPr>
        <p:txBody>
          <a:bodyPr wrap="square">
            <a:spAutoFit/>
          </a:bodyPr>
          <a:lstStyle/>
          <a:p>
            <a:r>
              <a:rPr lang="ru-RU" sz="3400" dirty="0"/>
              <a:t>Русская народная одежда на Вятке в конце </a:t>
            </a:r>
            <a:r>
              <a:rPr lang="en-US" sz="3400" dirty="0"/>
              <a:t>XIX</a:t>
            </a:r>
            <a:r>
              <a:rPr lang="ru-RU" sz="3400" dirty="0"/>
              <a:t> - начале </a:t>
            </a:r>
            <a:r>
              <a:rPr lang="en-US" sz="3400" dirty="0"/>
              <a:t>XX</a:t>
            </a:r>
            <a:r>
              <a:rPr lang="ru-RU" sz="3400" dirty="0"/>
              <a:t> века была разнообразной… В женский костюмный комплекс входила рубаха с длинными рукавами, сарафан, фартук, пояс, головные уборы, обувь, украшения</a:t>
            </a:r>
          </a:p>
        </p:txBody>
      </p:sp>
    </p:spTree>
  </p:cSld>
  <p:clrMapOvr>
    <a:masterClrMapping/>
  </p:clrMapOvr>
</p:sld>
</file>

<file path=ppt/theme/theme1.xml><?xml version="1.0" encoding="utf-8"?>
<a:theme xmlns:a="http://schemas.openxmlformats.org/drawingml/2006/main" name="Тема Office">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1226</Words>
  <Application>Microsoft Office PowerPoint</Application>
  <PresentationFormat>Экран (4:3)</PresentationFormat>
  <Paragraphs>30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Народная одежда Вятского края</vt:lpstr>
      <vt:lpstr>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Народная одежда Вятского края</dc:title>
  <dc:creator>Ученик</dc:creator>
  <cp:lastModifiedBy>Ученик</cp:lastModifiedBy>
  <cp:revision>14</cp:revision>
  <dcterms:created xsi:type="dcterms:W3CDTF">2015-09-30T10:59:25Z</dcterms:created>
  <dcterms:modified xsi:type="dcterms:W3CDTF">2015-09-30T12:34:42Z</dcterms:modified>
</cp:coreProperties>
</file>