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64" r:id="rId6"/>
    <p:sldId id="262" r:id="rId7"/>
    <p:sldId id="266" r:id="rId8"/>
    <p:sldId id="267" r:id="rId9"/>
    <p:sldId id="268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9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0483" autoAdjust="0"/>
  </p:normalViewPr>
  <p:slideViewPr>
    <p:cSldViewPr>
      <p:cViewPr>
        <p:scale>
          <a:sx n="58" d="100"/>
          <a:sy n="58" d="100"/>
        </p:scale>
        <p:origin x="-1506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BD4-76BB-481A-8CBA-0E38201B777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9C9A-D24E-4EF7-9828-DCC599CD0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976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BD4-76BB-481A-8CBA-0E38201B777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9C9A-D24E-4EF7-9828-DCC599CD0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795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BD4-76BB-481A-8CBA-0E38201B777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9C9A-D24E-4EF7-9828-DCC599CD0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63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BD4-76BB-481A-8CBA-0E38201B777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9C9A-D24E-4EF7-9828-DCC599CD0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005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BD4-76BB-481A-8CBA-0E38201B777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9C9A-D24E-4EF7-9828-DCC599CD0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793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BD4-76BB-481A-8CBA-0E38201B777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9C9A-D24E-4EF7-9828-DCC599CD0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461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BD4-76BB-481A-8CBA-0E38201B777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9C9A-D24E-4EF7-9828-DCC599CD0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383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BD4-76BB-481A-8CBA-0E38201B777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9C9A-D24E-4EF7-9828-DCC599CD0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095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BD4-76BB-481A-8CBA-0E38201B777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9C9A-D24E-4EF7-9828-DCC599CD0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492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BD4-76BB-481A-8CBA-0E38201B777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9C9A-D24E-4EF7-9828-DCC599CD0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960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DBD4-76BB-481A-8CBA-0E38201B777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9C9A-D24E-4EF7-9828-DCC599CD0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061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DBD4-76BB-481A-8CBA-0E38201B777F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9C9A-D24E-4EF7-9828-DCC599CD0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512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2952328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chemeClr val="bg1"/>
                </a:solidFill>
                <a:latin typeface="Segoe Script" pitchFamily="34" charset="0"/>
              </a:rPr>
              <a:t>Галогены</a:t>
            </a:r>
            <a:endParaRPr lang="ru-RU" sz="8800" b="1" i="1" dirty="0">
              <a:solidFill>
                <a:schemeClr val="bg1"/>
              </a:solidFill>
              <a:latin typeface="Segoe Script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500" b="100000" l="0" r="99667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1540">
            <a:off x="1107534" y="5581158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36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064 L -0.03056 -0.409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40973 C -0.02223 -0.61412 -0.01111 -0.80857 0.01198 -0.80857 C 0.03784 -0.80857 0.04687 -0.61412 0.0552 -0.40973 C 0.06666 -0.18264 0.07517 0.04189 0.10416 0.04189 C 0.12986 0.04189 0.13836 -0.18264 0.14982 -0.40973 C 0.15538 -0.61412 0.16684 -0.80857 0.19253 -0.80857 C 0.21545 -0.80857 0.22708 -0.61412 0.23593 -0.40973 C 0.24427 -0.18264 0.2559 0.04189 0.28177 0.04189 C 0.30764 0.04189 0.32777 -0.40973 0.32777 -0.40718 C 0.33611 -0.61412 0.34496 -0.80857 0.37031 -0.80857 C 0.39618 -0.80857 0.4052 -0.61412 0.41354 -0.40973 C 0.425 -0.18264 0.4335 0.04189 0.4625 0.04189 C 0.48819 0.04189 0.4967 -0.18264 0.5052 -0.40973 C 0.51649 -0.61412 0.52517 -0.80857 0.55086 -0.80857 C 0.57378 -0.80857 0.58541 -0.61412 0.59427 -0.40973 C 0.6026 -0.18264 0.61423 0.04189 0.6401 0.04189 C 0.66597 0.04189 0.67448 -0.18264 0.68611 -0.40973 " pathEditMode="relative" rAng="0" ptsTypes="fffffffffffffffff">
                                      <p:cBhvr>
                                        <p:cTn id="1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2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611 -0.40973 L 0.68611 -0.21019 C 0.68611 -0.12061 0.49723 -0.01065 0.34358 -0.01065 L 0.00087 -0.01065 " pathEditMode="relative" rAng="10800000" ptsTypes="FfFF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3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924971" cy="36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4924970" cy="360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3284984"/>
            <a:ext cx="4680520" cy="5760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Comic Sans MS" pitchFamily="66" charset="0"/>
              </a:rPr>
              <a:t>Спасибо за внимание!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6257">
            <a:off x="1680821" y="5988487"/>
            <a:ext cx="554360" cy="79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1" y="5517232"/>
            <a:ext cx="215741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07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54302E-6 L 0.05834 -0.4074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20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4 -0.40749 C 0.0632 -0.53145 0.07014 -0.64847 0.08403 -0.64847 C 0.09965 -0.64847 0.10504 -0.53145 0.11007 -0.40749 C 0.11702 -0.27081 0.12222 -0.13321 0.13976 -0.13321 C 0.15538 -0.13321 0.16042 -0.27081 0.16736 -0.40749 C 0.17066 -0.53145 0.17761 -0.64847 0.19323 -0.64847 C 0.20712 -0.64847 0.21389 -0.53145 0.21945 -0.40749 C 0.22448 -0.27081 0.2316 -0.13321 0.24705 -0.13321 C 0.26268 -0.13321 0.27465 -0.40749 0.27465 -0.40634 C 0.27986 -0.53145 0.28525 -0.64847 0.30052 -0.64847 C 0.31615 -0.64847 0.3217 -0.53145 0.32691 -0.40749 C 0.33368 -0.27081 0.33889 -0.13321 0.35625 -0.13321 C 0.37188 -0.13321 0.37691 -0.27081 0.38212 -0.40749 C 0.38906 -0.53145 0.3941 -0.64847 0.40972 -0.64847 C 0.42361 -0.64847 0.43056 -0.53145 0.43594 -0.40749 C 0.44115 -0.27081 0.44792 -0.13321 0.46354 -0.13321 C 0.47934 -0.13321 0.48438 -0.27081 0.4915 -0.40749 " pathEditMode="relative" rAng="0" ptsTypes="fffffffffffffffff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16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5 -0.40749 L -0.00538 -0.00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44" y="20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Галогены – химические элементы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658" y="3356992"/>
            <a:ext cx="6076950" cy="230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58" y="5229200"/>
            <a:ext cx="21526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4353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85 L 0.00035 -0.403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0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40379 C 0.0073 -0.5999 0.01684 -0.78631 0.03594 -0.78631 C 0.05764 -0.78631 0.06511 -0.5999 0.07223 -0.40379 C 0.08177 -0.18617 0.08889 0.03146 0.11302 0.03146 C 0.13455 0.03146 0.14167 -0.18617 0.15122 -0.40379 C 0.15573 -0.5999 0.16528 -0.78631 0.18698 -0.78631 C 0.20608 -0.78631 0.21563 -0.5999 0.22309 -0.40379 C 0.23021 -0.18617 0.23976 0.03146 0.26146 0.03146 C 0.28299 0.03146 0.29966 -0.40379 0.29966 -0.40148 C 0.30677 -0.5999 0.31424 -0.78631 0.33542 -0.78631 C 0.35712 -0.78631 0.36459 -0.5999 0.37153 -0.40379 C 0.38108 -0.18617 0.3882 0.03146 0.41233 0.03146 C 0.43403 0.03146 0.44098 -0.18617 0.44809 -0.40379 C 0.45764 -0.5999 0.46476 -0.78631 0.48629 -0.78631 C 0.50556 -0.78631 0.51511 -0.5999 0.52257 -0.40379 C 0.52969 -0.18617 0.53924 0.03146 0.56077 0.03146 C 0.58247 0.03146 0.58941 -0.18617 0.59914 -0.40379 " pathEditMode="relative" rAng="0" ptsTypes="fffffffffffffffff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263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914 -0.40416 L 0.59914 -0.20185 C 0.59914 -0.11111 0.43386 0.00047 0.29914 0.00047 L 0.00035 0.00047 " pathEditMode="relative" rAng="5400000" ptsTypes="FfFF">
                                      <p:cBhvr>
                                        <p:cTn id="3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48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59632" y="1844824"/>
            <a:ext cx="6779096" cy="377728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Галогены – простые вещества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2401343" cy="169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17" y="5301208"/>
            <a:ext cx="21574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24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231 L -0.03056 -0.353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56 -0.35393 C -0.04011 -0.61713 0.08021 -0.84583 0.2415 -0.86134 C 0.39566 -0.88125 0.53976 -0.7037 0.54948 -0.44861 C 0.56164 -0.2118 0.46025 0.00787 0.3158 0.02408 C 0.18386 0.03611 0.05851 -0.10972 0.04879 -0.33032 C 0.03924 -0.53055 0.12362 -0.72014 0.24601 -0.73565 C 0.35938 -0.74745 0.46528 -0.62546 0.47257 -0.44051 C 0.47969 -0.27546 0.41233 -0.11342 0.31129 -0.10602 C 0.2198 -0.09421 0.13316 -0.18912 0.1257 -0.33842 C 0.12119 -0.47222 0.17171 -0.60162 0.25105 -0.60995 C 0.32084 -0.61713 0.39063 -0.54699 0.39566 -0.43217 C 0.40018 -0.3338 0.36424 -0.24005 0.30626 -0.23194 C 0.25816 -0.22361 0.20764 -0.26736 0.20504 -0.3456 C 0.20053 -0.40856 0.2198 -0.47592 0.25573 -0.48426 C 0.2849 -0.48426 0.31372 -0.46782 0.31841 -0.425 C 0.32084 -0.39768 0.3158 -0.36944 0.30157 -0.35764 C 0.29445 -0.35393 0.28959 -0.35393 0.28247 -0.35764 " pathEditMode="relative" rAng="0" ptsTypes="fffffffffffffffff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687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47 -0.35764 L 0.28247 -0.17847 C 0.28247 -0.09838 0.20626 0.0007 0.14462 0.0007 L 0.00712 0.0007 " pathEditMode="relative" rAng="5400000" ptsTypes="FfFF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7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Летучие водородные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соединения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05064"/>
            <a:ext cx="1675433" cy="194350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57192"/>
            <a:ext cx="215741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450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32934 -0.411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7 -0.41088 C 0.34375 -0.37709 0.36632 -0.33935 0.38837 -0.2919 C 0.44861 -0.15602 0.46459 -0.02361 0.42049 -0.00301 C 0.3757 0.02129 0.28976 -0.07384 0.22969 -0.21019 C 0.19775 -0.28172 0.179 -0.34931 0.1724 -0.4007 C 0.16302 -0.44167 0.15973 -0.48241 0.15973 -0.52963 C 0.15973 -0.68334 0.20104 -0.8081 0.24896 -0.8081 C 0.29636 -0.8081 0.33768 -0.68334 0.33768 -0.52963 C 0.33768 -0.45787 0.3283 -0.39028 0.31233 -0.34329 C 0.30573 -0.30232 0.28976 -0.2581 0.27101 -0.2132 C 0.20764 -0.07384 0.12153 0.02129 0.07691 -0.00301 C 0.03282 -0.02685 0.04879 -0.15602 0.11216 -0.29537 C 0.13768 -0.35949 0.1724 -0.41389 0.20764 -0.45185 C 0.23299 -0.48565 0.26164 -0.51644 0.29966 -0.54699 C 0.41389 -0.6456 0.52795 -0.68959 0.5599 -0.64861 C 0.58854 -0.60857 0.52518 -0.49584 0.41042 -0.4007 C 0.36302 -0.35949 0.31233 -0.32917 0.27101 -0.30857 C 0.23299 -0.28797 0.18507 -0.27153 0.1342 -0.26134 C -0.00521 -0.22755 -0.12586 -0.23773 -0.13524 -0.2919 C -0.14791 -0.34329 -0.04323 -0.41088 0.09618 -0.44468 C 0.15973 -0.45787 0.22032 -0.46528 0.26771 -0.46204 C 0.30903 -0.46204 0.35365 -0.45486 0.40104 -0.44468 C 0.54063 -0.41088 0.64601 -0.33935 0.63264 -0.28797 C 0.62327 -0.23773 0.50261 -0.22361 0.36302 -0.2581 C 0.29636 -0.27477 0.23577 -0.29838 0.19497 -0.3257 C 0.15973 -0.3463 0.12483 -0.36991 0.08681 -0.4007 C -0.02448 -0.49908 -0.09114 -0.60857 -0.0592 -0.64861 C -0.03055 -0.68959 0.08681 -0.6456 0.19775 -0.55023 C 0.25174 -0.50278 0.29636 -0.45486 0.3217 -0.41088 Z " pathEditMode="relative" rAng="0" ptsTypes="fffffffffffffffffffffffffffff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175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7 -0.41087 L 0.32899 -0.21898 C 0.33142 -0.13263 0.24149 -0.02037 0.16476 -0.01527 L -0.00677 -0.0037 " pathEditMode="relative" rAng="5227938" ptsTypes="FfFF">
                                      <p:cBhvr>
                                        <p:cTn id="2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467544" y="476672"/>
            <a:ext cx="0" cy="5832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59632" y="476672"/>
            <a:ext cx="0" cy="5832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79712" y="476672"/>
            <a:ext cx="0" cy="5832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71800" y="476672"/>
            <a:ext cx="0" cy="5832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95717" y="476672"/>
            <a:ext cx="0" cy="5832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24459" y="491610"/>
            <a:ext cx="0" cy="5832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940152" y="476672"/>
            <a:ext cx="0" cy="5832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020272" y="491610"/>
            <a:ext cx="0" cy="5832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676456" y="476672"/>
            <a:ext cx="0" cy="58326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67544" y="476672"/>
            <a:ext cx="82089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7544" y="980727"/>
            <a:ext cx="8208912" cy="266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67544" y="6309320"/>
            <a:ext cx="82089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Объект 4"/>
          <p:cNvSpPr txBox="1">
            <a:spLocks/>
          </p:cNvSpPr>
          <p:nvPr/>
        </p:nvSpPr>
        <p:spPr>
          <a:xfrm>
            <a:off x="418792" y="1052736"/>
            <a:ext cx="797631" cy="4710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HF</a:t>
            </a:r>
            <a:r>
              <a:rPr lang="en-US" sz="2400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en-US" sz="2400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HBr</a:t>
            </a:r>
            <a:r>
              <a:rPr lang="en-US" sz="2400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4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HJ</a:t>
            </a:r>
            <a:r>
              <a:rPr lang="en-US" sz="2400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бъект 4"/>
          <p:cNvSpPr txBox="1">
            <a:spLocks/>
          </p:cNvSpPr>
          <p:nvPr/>
        </p:nvSpPr>
        <p:spPr>
          <a:xfrm>
            <a:off x="435111" y="529954"/>
            <a:ext cx="922282" cy="52278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Летуч.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соед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бъект 4"/>
          <p:cNvSpPr txBox="1">
            <a:spLocks/>
          </p:cNvSpPr>
          <p:nvPr/>
        </p:nvSpPr>
        <p:spPr>
          <a:xfrm>
            <a:off x="1066936" y="529954"/>
            <a:ext cx="1183539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Водн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бъект 4"/>
          <p:cNvSpPr txBox="1">
            <a:spLocks/>
          </p:cNvSpPr>
          <p:nvPr/>
        </p:nvSpPr>
        <p:spPr>
          <a:xfrm>
            <a:off x="2771800" y="529954"/>
            <a:ext cx="735786" cy="450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Соли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бъект 4"/>
          <p:cNvSpPr txBox="1">
            <a:spLocks/>
          </p:cNvSpPr>
          <p:nvPr/>
        </p:nvSpPr>
        <p:spPr>
          <a:xfrm>
            <a:off x="1658705" y="529954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кислоты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бъект 4"/>
          <p:cNvSpPr txBox="1">
            <a:spLocks/>
          </p:cNvSpPr>
          <p:nvPr/>
        </p:nvSpPr>
        <p:spPr>
          <a:xfrm>
            <a:off x="4951811" y="529954"/>
            <a:ext cx="1080120" cy="474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хим.св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.; тип кр.р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бъект 4"/>
          <p:cNvSpPr txBox="1">
            <a:spLocks/>
          </p:cNvSpPr>
          <p:nvPr/>
        </p:nvSpPr>
        <p:spPr>
          <a:xfrm>
            <a:off x="3614125" y="591852"/>
            <a:ext cx="1057518" cy="394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 формула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716254" y="614503"/>
            <a:ext cx="8035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Объект 4"/>
          <p:cNvSpPr txBox="1">
            <a:spLocks/>
          </p:cNvSpPr>
          <p:nvPr/>
        </p:nvSpPr>
        <p:spPr>
          <a:xfrm>
            <a:off x="5999072" y="556595"/>
            <a:ext cx="792088" cy="450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в-ва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Объект 4"/>
          <p:cNvSpPr txBox="1">
            <a:spLocks/>
          </p:cNvSpPr>
          <p:nvPr/>
        </p:nvSpPr>
        <p:spPr>
          <a:xfrm>
            <a:off x="7236296" y="556595"/>
            <a:ext cx="1368152" cy="450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Качественные реакции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бъект 4"/>
          <p:cNvSpPr txBox="1">
            <a:spLocks/>
          </p:cNvSpPr>
          <p:nvPr/>
        </p:nvSpPr>
        <p:spPr>
          <a:xfrm>
            <a:off x="2779364" y="1188503"/>
            <a:ext cx="797631" cy="4710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sz="2000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0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000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0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NaBr</a:t>
            </a:r>
            <a:r>
              <a:rPr lang="en-US" sz="2000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0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NaJ</a:t>
            </a:r>
            <a:r>
              <a:rPr lang="en-US" sz="2000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бъект 4"/>
          <p:cNvSpPr txBox="1">
            <a:spLocks/>
          </p:cNvSpPr>
          <p:nvPr/>
        </p:nvSpPr>
        <p:spPr>
          <a:xfrm>
            <a:off x="3589850" y="791345"/>
            <a:ext cx="1558214" cy="4720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2000" i="1" baseline="3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Блок-схема: узел 32"/>
          <p:cNvSpPr/>
          <p:nvPr/>
        </p:nvSpPr>
        <p:spPr>
          <a:xfrm>
            <a:off x="4142884" y="1628800"/>
            <a:ext cx="45719" cy="45719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4283738" y="1626918"/>
            <a:ext cx="45719" cy="45719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Блок-схема: узел 34"/>
          <p:cNvSpPr/>
          <p:nvPr/>
        </p:nvSpPr>
        <p:spPr>
          <a:xfrm>
            <a:off x="4329457" y="1183653"/>
            <a:ext cx="45719" cy="45719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Блок-схема: узел 35"/>
          <p:cNvSpPr/>
          <p:nvPr/>
        </p:nvSpPr>
        <p:spPr>
          <a:xfrm>
            <a:off x="4145051" y="1195627"/>
            <a:ext cx="45719" cy="45719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2224" y="1089744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: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73020" y="998987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</a:t>
            </a:r>
            <a:endParaRPr lang="ru-RU" dirty="0">
              <a:solidFill>
                <a:schemeClr val="bg1"/>
              </a:solidFill>
              <a:latin typeface="Arial" pitchFamily="34" charset="0"/>
              <a:cs typeface="Aparajit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65743" y="978005"/>
            <a:ext cx="156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I</a:t>
            </a:r>
            <a:endParaRPr lang="ru-RU" dirty="0">
              <a:solidFill>
                <a:schemeClr val="bg1"/>
              </a:solidFill>
              <a:latin typeface="Arial" pitchFamily="34" charset="0"/>
              <a:cs typeface="Aparajita" pitchFamily="34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421151" y="1754417"/>
            <a:ext cx="0" cy="30243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2241482" y="1797926"/>
            <a:ext cx="0" cy="302433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Объект 4"/>
          <p:cNvSpPr txBox="1">
            <a:spLocks/>
          </p:cNvSpPr>
          <p:nvPr/>
        </p:nvSpPr>
        <p:spPr>
          <a:xfrm rot="16200000">
            <a:off x="4330764" y="1695243"/>
            <a:ext cx="2322213" cy="1030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Ковалентная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олярная; 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молек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Объект 4"/>
          <p:cNvSpPr txBox="1">
            <a:spLocks/>
          </p:cNvSpPr>
          <p:nvPr/>
        </p:nvSpPr>
        <p:spPr>
          <a:xfrm rot="16200000">
            <a:off x="-24472" y="3072541"/>
            <a:ext cx="3366353" cy="475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Прочность кислоты  убывает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Объект 4"/>
          <p:cNvSpPr txBox="1">
            <a:spLocks/>
          </p:cNvSpPr>
          <p:nvPr/>
        </p:nvSpPr>
        <p:spPr>
          <a:xfrm>
            <a:off x="5886460" y="4108572"/>
            <a:ext cx="1152127" cy="670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Твердые,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тугопл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Объект 4"/>
          <p:cNvSpPr txBox="1">
            <a:spLocks/>
          </p:cNvSpPr>
          <p:nvPr/>
        </p:nvSpPr>
        <p:spPr>
          <a:xfrm>
            <a:off x="5940153" y="1875262"/>
            <a:ext cx="1008112" cy="67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Газы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Объект 4"/>
          <p:cNvSpPr txBox="1">
            <a:spLocks/>
          </p:cNvSpPr>
          <p:nvPr/>
        </p:nvSpPr>
        <p:spPr>
          <a:xfrm>
            <a:off x="7038587" y="1007370"/>
            <a:ext cx="1565861" cy="5301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AgF</a:t>
            </a:r>
            <a:r>
              <a:rPr lang="ru-RU" sz="24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раствор.</a:t>
            </a:r>
          </a:p>
          <a:p>
            <a:endParaRPr lang="en-US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Белое</a:t>
            </a:r>
          </a:p>
          <a:p>
            <a:endParaRPr lang="en-US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AgBr</a:t>
            </a:r>
            <a:endParaRPr lang="ru-RU" sz="2400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кремовый</a:t>
            </a:r>
            <a:endParaRPr lang="en-US" sz="2400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AgJ</a:t>
            </a:r>
            <a:endParaRPr lang="ru-RU" sz="24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endParaRPr lang="ru-RU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бъект 4"/>
          <p:cNvSpPr txBox="1">
            <a:spLocks/>
          </p:cNvSpPr>
          <p:nvPr/>
        </p:nvSpPr>
        <p:spPr>
          <a:xfrm rot="16200000">
            <a:off x="4452339" y="4596063"/>
            <a:ext cx="2322213" cy="67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Ионная; ионная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Объект 4"/>
          <p:cNvSpPr txBox="1">
            <a:spLocks/>
          </p:cNvSpPr>
          <p:nvPr/>
        </p:nvSpPr>
        <p:spPr>
          <a:xfrm rot="16200000">
            <a:off x="795859" y="2901532"/>
            <a:ext cx="3366353" cy="475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Нарастает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Объект 4"/>
          <p:cNvSpPr txBox="1">
            <a:spLocks/>
          </p:cNvSpPr>
          <p:nvPr/>
        </p:nvSpPr>
        <p:spPr>
          <a:xfrm rot="18515221">
            <a:off x="2752422" y="5463549"/>
            <a:ext cx="1247616" cy="870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Галогениды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93" y="2173402"/>
            <a:ext cx="1338518" cy="73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Прямая со стрелкой 37"/>
          <p:cNvCxnSpPr/>
          <p:nvPr/>
        </p:nvCxnSpPr>
        <p:spPr>
          <a:xfrm>
            <a:off x="8244408" y="2348880"/>
            <a:ext cx="0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8244408" y="4993271"/>
            <a:ext cx="0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8244408" y="3644900"/>
            <a:ext cx="0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00069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1" dur="500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500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6" grpId="0"/>
      <p:bldP spid="7" grpId="0"/>
      <p:bldP spid="8" grpId="0"/>
      <p:bldP spid="46" grpId="0"/>
      <p:bldP spid="47" grpId="0"/>
      <p:bldP spid="48" grpId="0"/>
      <p:bldP spid="49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Распространение</a:t>
            </a:r>
            <a:endParaRPr lang="ru-RU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84784"/>
            <a:ext cx="8003232" cy="44253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Фтор (самый распространённый)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Хлор (менее распространенный)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Бром (менее распространённый)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Йод ( наименее распространенный)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456" y="4448994"/>
            <a:ext cx="14287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02" y="5467441"/>
            <a:ext cx="215741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009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4 -0.01572 L 0.33351 -0.3982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19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69 -0.39825 C 0.35296 -0.43409 0.37223 -0.47387 0.39115 -0.52382 C 0.44289 -0.66767 0.45678 -0.80828 0.41875 -0.82979 C 0.38039 -0.85454 0.30608 -0.75417 0.25469 -0.61032 C 0.22709 -0.53469 0.21094 -0.46323 0.20521 -0.40912 C 0.19723 -0.36587 0.19428 -0.32262 0.19428 -0.27267 C 0.19428 -0.11055 0.22987 0.02266 0.27119 0.02266 C 0.31198 0.02266 0.34757 -0.11055 0.34757 -0.27267 C 0.34757 -0.3476 0.33959 -0.41975 0.3257 -0.46994 C 0.31997 -0.51295 0.30608 -0.56036 0.28994 -0.60708 C 0.23559 -0.75417 0.16146 -0.85454 0.12292 -0.82979 C 0.08507 -0.80481 0.09896 -0.66767 0.15348 -0.52059 C 0.17535 -0.45236 0.20521 -0.39501 0.23559 -0.355 C 0.25747 -0.31938 0.28212 -0.28678 0.31476 -0.2544 C 0.4132 -0.15056 0.51146 -0.10315 0.53889 -0.1464 C 0.56372 -0.18964 0.50903 -0.30851 0.41007 -0.40912 C 0.36928 -0.45236 0.3257 -0.48474 0.28994 -0.50648 C 0.25747 -0.52799 0.21615 -0.54533 0.1724 -0.5562 C 0.05226 -0.59205 -0.05156 -0.58187 -0.05972 -0.52382 C -0.07048 -0.46994 0.01962 -0.39825 0.13959 -0.3624 C 0.19428 -0.3476 0.24653 -0.34089 0.28733 -0.34436 C 0.32292 -0.34436 0.36129 -0.35176 0.40209 -0.3624 C 0.5224 -0.39825 0.6132 -0.47387 0.60174 -0.52799 C 0.59358 -0.58187 0.48959 -0.59598 0.36928 -0.56036 C 0.31198 -0.54209 0.25973 -0.51712 0.22466 -0.48798 C 0.19428 -0.46647 0.16441 -0.44149 0.1316 -0.40912 C 0.03577 -0.30528 -0.0217 -0.18964 0.00573 -0.1464 C 0.03056 -0.10315 0.1316 -0.15056 0.22709 -0.25116 C 0.27362 -0.30111 0.31198 -0.35176 0.33369 -0.39825 Z " pathEditMode="relative" rAng="0" ptsTypes="fffffffffffffffffffffffffffff">
                                      <p:cBhvr>
                                        <p:cTn id="3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-178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51 -0.39825 L 0.01615 -0.0259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18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Применение </a:t>
            </a:r>
            <a:r>
              <a:rPr lang="ru-RU" dirty="0">
                <a:solidFill>
                  <a:schemeClr val="bg1"/>
                </a:solidFill>
                <a:latin typeface="Comic Sans MS" pitchFamily="66" charset="0"/>
              </a:rPr>
              <a:t>галогенов и их соединений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700808"/>
            <a:ext cx="6696744" cy="435334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Соединения фтора используются в качестве добавок в зубные пасты для предотвращения заболеваний кариесом.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5224"/>
            <a:ext cx="215741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98332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Хлор широко используется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 пластмасс и синтетических волокон, каучуков, красителей, растворителей и др.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Многие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хлорсодержащие соединения используют для борьбы с вредителями в сельском хозяйстве.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Хлор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его соединения применяются для отбеливания льняных и хлопчатобумажных тканей, бумаги, обеззараживания питьевой воды. 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2736304" cy="180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19" y="5445224"/>
            <a:ext cx="215741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87287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Простые вещества и соединения брома и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иода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используются в фармацевтической и химической промышленности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3155928" cy="210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45223"/>
            <a:ext cx="215741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51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996 L 0.00816 -0.48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4831 C 0.01389 -0.6875 0.0217 -0.88172 0.03733 -0.88172 C 0.05486 -0.88172 0.06094 -0.6875 0.06684 -0.4831 C 0.07465 -0.25625 0.08038 -0.03172 0.1 -0.03172 C 0.11771 -0.03172 0.12344 -0.25625 0.13125 -0.4831 C 0.1349 -0.6875 0.14271 -0.88172 0.16042 -0.88172 C 0.17604 -0.88172 0.18386 -0.6875 0.18993 -0.4831 C 0.19566 -0.25625 0.20347 -0.03172 0.22118 -0.03172 C 0.23872 -0.03172 0.25243 -0.4831 0.25243 -0.48056 C 0.25816 -0.6875 0.26424 -0.88172 0.2816 -0.88172 C 0.29913 -0.88172 0.30521 -0.6875 0.31111 -0.4831 C 0.31893 -0.25625 0.32465 -0.03172 0.34427 -0.03172 C 0.36198 -0.03172 0.36771 -0.25625 0.37344 -0.4831 C 0.38125 -0.6875 0.38698 -0.88172 0.40469 -0.88172 C 0.42031 -0.88172 0.42813 -0.6875 0.4342 -0.4831 C 0.43993 -0.25625 0.44775 -0.03172 0.46545 -0.03172 C 0.48299 -0.03172 0.48889 -0.25625 0.4967 -0.4831 " pathEditMode="relative" rAng="0" ptsTypes="fffffffffffffffff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263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-0.4831 L -0.00764 0.010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191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Галогены</vt:lpstr>
      <vt:lpstr>1. Галогены – химические элементы.</vt:lpstr>
      <vt:lpstr>Слайд 3</vt:lpstr>
      <vt:lpstr>Летучие водородные  соединения</vt:lpstr>
      <vt:lpstr>Слайд 5</vt:lpstr>
      <vt:lpstr>Распространение</vt:lpstr>
      <vt:lpstr>Применение галогенов и их соединений</vt:lpstr>
      <vt:lpstr>Слайд 8</vt:lpstr>
      <vt:lpstr>Слайд 9</vt:lpstr>
      <vt:lpstr>Слайд 10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Галогены</dc:title>
  <dc:creator>Елена Логинова</dc:creator>
  <cp:lastModifiedBy>user</cp:lastModifiedBy>
  <cp:revision>86</cp:revision>
  <dcterms:created xsi:type="dcterms:W3CDTF">2015-10-07T11:44:20Z</dcterms:created>
  <dcterms:modified xsi:type="dcterms:W3CDTF">2015-11-17T20:15:21Z</dcterms:modified>
</cp:coreProperties>
</file>