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6" r:id="rId3"/>
    <p:sldId id="263" r:id="rId4"/>
    <p:sldId id="262" r:id="rId5"/>
    <p:sldId id="259" r:id="rId6"/>
    <p:sldId id="273" r:id="rId7"/>
    <p:sldId id="274" r:id="rId8"/>
    <p:sldId id="300" r:id="rId9"/>
    <p:sldId id="267" r:id="rId10"/>
    <p:sldId id="270" r:id="rId11"/>
    <p:sldId id="264" r:id="rId12"/>
    <p:sldId id="265" r:id="rId13"/>
    <p:sldId id="268" r:id="rId14"/>
    <p:sldId id="269" r:id="rId15"/>
    <p:sldId id="275" r:id="rId16"/>
    <p:sldId id="276" r:id="rId17"/>
    <p:sldId id="278" r:id="rId18"/>
    <p:sldId id="260" r:id="rId19"/>
    <p:sldId id="261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56" autoAdjust="0"/>
    <p:restoredTop sz="86437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Классный час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(литературно-музыкальная композиция)</a:t>
            </a:r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32" y="71463"/>
            <a:ext cx="9144000" cy="6857999"/>
          </a:xfrm>
          <a:prstGeom prst="rect">
            <a:avLst/>
          </a:prstGeom>
          <a:noFill/>
        </p:spPr>
      </p:pic>
      <p:pic>
        <p:nvPicPr>
          <p:cNvPr id="6" name="Picture 10" descr="C:\Users\Анна\Desktop\картинки\2594920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214810" y="3183466"/>
            <a:ext cx="4214842" cy="28173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488" y="311987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Листья желтые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57142"/>
            <a:ext cx="6643702" cy="65008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Не прожить нам в мире этом,</a:t>
            </a:r>
          </a:p>
          <a:p>
            <a:r>
              <a:rPr lang="ru-RU" dirty="0" smtClean="0"/>
              <a:t>Не прожить нам в мире этом,</a:t>
            </a:r>
          </a:p>
          <a:p>
            <a:r>
              <a:rPr lang="ru-RU" dirty="0" smtClean="0"/>
              <a:t>Без потерь, без потерь.</a:t>
            </a:r>
          </a:p>
          <a:p>
            <a:r>
              <a:rPr lang="ru-RU" dirty="0" smtClean="0"/>
              <a:t>Не уйдёт, казалось лето,</a:t>
            </a:r>
          </a:p>
          <a:p>
            <a:r>
              <a:rPr lang="ru-RU" dirty="0" smtClean="0"/>
              <a:t>Не уйдет, казалось лето.</a:t>
            </a:r>
          </a:p>
          <a:p>
            <a:r>
              <a:rPr lang="ru-RU" dirty="0" smtClean="0"/>
              <a:t>А теперь, а теперь.</a:t>
            </a:r>
          </a:p>
          <a:p>
            <a:r>
              <a:rPr lang="ru-RU" dirty="0" smtClean="0"/>
              <a:t>Листья желтые над городом кружатся,</a:t>
            </a:r>
          </a:p>
          <a:p>
            <a:r>
              <a:rPr lang="ru-RU" dirty="0" smtClean="0"/>
              <a:t>С тихим шорохом нам под ноги ложатся,</a:t>
            </a:r>
          </a:p>
          <a:p>
            <a:r>
              <a:rPr lang="ru-RU" dirty="0" smtClean="0"/>
              <a:t>И от осени не спрятаться, не скрыться,</a:t>
            </a:r>
          </a:p>
          <a:p>
            <a:r>
              <a:rPr lang="ru-RU" dirty="0" smtClean="0"/>
              <a:t>Листья желтые, скажите, что вам снится.</a:t>
            </a:r>
          </a:p>
          <a:p>
            <a:r>
              <a:rPr lang="ru-RU" dirty="0" smtClean="0"/>
              <a:t>Ии пускай дождливы часто,</a:t>
            </a:r>
          </a:p>
          <a:p>
            <a:r>
              <a:rPr lang="ru-RU" dirty="0" smtClean="0"/>
              <a:t>И пускай дождливы часто,</a:t>
            </a:r>
          </a:p>
          <a:p>
            <a:r>
              <a:rPr lang="ru-RU" dirty="0" smtClean="0"/>
              <a:t>Эти дни, эти дни.</a:t>
            </a:r>
          </a:p>
          <a:p>
            <a:r>
              <a:rPr lang="ru-RU" dirty="0" smtClean="0"/>
              <a:t>Может, созданы для счастья,</a:t>
            </a:r>
          </a:p>
          <a:p>
            <a:r>
              <a:rPr lang="ru-RU" dirty="0" smtClean="0"/>
              <a:t>Может созданы для счастья</a:t>
            </a:r>
          </a:p>
          <a:p>
            <a:r>
              <a:rPr lang="ru-RU" dirty="0" smtClean="0"/>
              <a:t>И они, и они.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642918"/>
            <a:ext cx="442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Листья желтые над городом кружатся,</a:t>
            </a:r>
          </a:p>
          <a:p>
            <a:r>
              <a:rPr lang="ru-RU" dirty="0" smtClean="0"/>
              <a:t>С тихим шорохом нам под ноги ложатся,</a:t>
            </a:r>
          </a:p>
          <a:p>
            <a:r>
              <a:rPr lang="ru-RU" dirty="0" smtClean="0"/>
              <a:t>И от осени не спрятаться, не скрыться,</a:t>
            </a:r>
          </a:p>
          <a:p>
            <a:r>
              <a:rPr lang="ru-RU" dirty="0" smtClean="0"/>
              <a:t>Листья желтые, скажите, что вам снится.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036496" cy="6857999"/>
          </a:xfrm>
          <a:prstGeom prst="rect">
            <a:avLst/>
          </a:prstGeom>
          <a:noFill/>
        </p:spPr>
      </p:pic>
      <p:pic>
        <p:nvPicPr>
          <p:cNvPr id="5" name="Рисунок 1" descr="Levitan__Zolotaya_osen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464496" cy="4464496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7" y="764704"/>
            <a:ext cx="3240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И. И. Левитан  «Золотая  осень»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751344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Лес, точно  терем  расписной,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Лиловый, золотой, багряный,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Весёлой, пёстрою  стеной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Стоит над светлою  поляной.                             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Берёзы  жёлтою  резьбой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Блестят  в  лазури  голубой,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Как вышки, ёлочки  темнеют,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А  между  клёнами  синеют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То там, то здесь в листве  сквозной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Просветы  в  небо, что  оконца.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Лес  пахнет  дубом  и  сосной,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За  лето  высох  он  от  солнца,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И  Осень  тихою  вдовой</a:t>
            </a:r>
            <a:endParaRPr lang="ru-RU" sz="1400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Вступает в пёстрый терем  свой.</a:t>
            </a:r>
            <a:r>
              <a:rPr lang="en-US" sz="1400" b="1" i="1" dirty="0" smtClean="0">
                <a:solidFill>
                  <a:srgbClr val="FFFF00"/>
                </a:solidFill>
                <a:cs typeface="Times New Roman" pitchFamily="18" charset="0"/>
              </a:rPr>
              <a:t>                        </a:t>
            </a:r>
            <a:r>
              <a:rPr lang="ru-RU" sz="1400" b="1" i="1" dirty="0" smtClean="0">
                <a:solidFill>
                  <a:srgbClr val="FFFF00"/>
                </a:solidFill>
                <a:cs typeface="Times New Roman" pitchFamily="18" charset="0"/>
              </a:rPr>
              <a:t>              </a:t>
            </a:r>
            <a:r>
              <a:rPr lang="en-US" sz="1400" b="1" i="1" dirty="0" smtClean="0">
                <a:solidFill>
                  <a:srgbClr val="FFFF00"/>
                </a:solidFill>
                <a:cs typeface="Times New Roman" pitchFamily="18" charset="0"/>
              </a:rPr>
              <a:t>   </a:t>
            </a:r>
            <a:endParaRPr lang="ru-RU" sz="1400" b="1" i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indent="228600" algn="just"/>
            <a:r>
              <a:rPr lang="ru-RU" sz="1400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                        </a:t>
            </a:r>
          </a:p>
          <a:p>
            <a:pPr indent="228600" algn="just"/>
            <a:r>
              <a:rPr lang="ru-RU" sz="1400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                        </a:t>
            </a:r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И. А. Бунин «Листопад»</a:t>
            </a:r>
            <a:endParaRPr lang="ru-RU" sz="14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504" y="1"/>
            <a:ext cx="903649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620689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И. И. Левитан –«певец русской осени».</a:t>
            </a:r>
            <a:endParaRPr lang="ru-RU" dirty="0"/>
          </a:p>
        </p:txBody>
      </p:sp>
      <p:pic>
        <p:nvPicPr>
          <p:cNvPr id="6" name="Picture 4" descr="Исаак Левитан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1828800" cy="23653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7" descr="j0404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2133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980728"/>
            <a:ext cx="5328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Левитан очень любил русскую природу и не уставал повторять своим ученикам: «Больше любви, больше поклонения природе!»</a:t>
            </a:r>
          </a:p>
          <a:p>
            <a:pPr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Левитан очень любил поэзию, называл её «очаровательницей жизни». Он знал наизусть множество стихотворений Тютчева, Пушкина, Фета. </a:t>
            </a:r>
          </a:p>
          <a:p>
            <a:pPr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   О Левитане и его работах  художник К. Ф. </a:t>
            </a:r>
            <a:r>
              <a:rPr lang="ru-RU" b="1" i="1" dirty="0" err="1" smtClean="0">
                <a:solidFill>
                  <a:srgbClr val="00823B"/>
                </a:solidFill>
                <a:latin typeface="Georgia" pitchFamily="18" charset="0"/>
              </a:rPr>
              <a:t>Юон</a:t>
            </a: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 как-то сказал: «Великий  поэт  природы». Друзья, знатоки и любители искусства поражались его мастерству, его виртуозности отбирать нужные  краски, а главное – умению показать «то  скромное и сокровенное, что таится в  каждом  русском  пейзаже, - его душу, его очарование». </a:t>
            </a:r>
            <a:endParaRPr lang="ru-RU" b="1" i="1" dirty="0">
              <a:solidFill>
                <a:srgbClr val="00823B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03649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759" y="836712"/>
            <a:ext cx="457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Осенние картины И. И. Левитана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66843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«</a:t>
            </a:r>
            <a:r>
              <a:rPr lang="ru-RU" b="1" i="1" dirty="0" err="1" smtClean="0">
                <a:solidFill>
                  <a:srgbClr val="00823B"/>
                </a:solidFill>
                <a:latin typeface="Georgia" pitchFamily="18" charset="0"/>
              </a:rPr>
              <a:t>Левитанская</a:t>
            </a: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 осень» стала нарицательным понятием: червленое золото сентябрьской листвы, тоненькие стройные березки, словно остановившиеся в раздумье на берегу, приволье русских рек, дремлющие в сумерках деревеньки. В творчестве Левитана чистая радость соседствует со щемящей</a:t>
            </a:r>
            <a:r>
              <a:rPr lang="ru-RU" i="1" dirty="0" smtClean="0">
                <a:solidFill>
                  <a:srgbClr val="00823B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душу печалью, тревогой</a:t>
            </a:r>
            <a:r>
              <a:rPr lang="en-US" b="1" i="1" dirty="0" smtClean="0">
                <a:solidFill>
                  <a:srgbClr val="00823B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и одиночеством.</a:t>
            </a:r>
          </a:p>
        </p:txBody>
      </p:sp>
      <p:pic>
        <p:nvPicPr>
          <p:cNvPr id="7" name="Рисунок 5" descr="7839137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2963885" cy="210978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Рисунок 6" descr="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86256"/>
            <a:ext cx="3154376" cy="217578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" name="Рисунок 2" descr="artlib_gallery-18033-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928934"/>
            <a:ext cx="2960953" cy="207170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6098" y="0"/>
            <a:ext cx="903649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99583" y="764704"/>
            <a:ext cx="4544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И. И. Левитан «Осень. Мельница»</a:t>
            </a:r>
            <a:endParaRPr lang="ru-RU" dirty="0"/>
          </a:p>
        </p:txBody>
      </p:sp>
      <p:pic>
        <p:nvPicPr>
          <p:cNvPr id="6" name="Рисунок 3" descr="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47263"/>
            <a:ext cx="4878288" cy="304376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4509120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Октябрь  уж  наступил – уж  роща  </a:t>
            </a:r>
            <a:r>
              <a:rPr lang="ru-RU" b="1" i="1" dirty="0" err="1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отряхает</a:t>
            </a:r>
            <a:endParaRPr lang="ru-RU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       Последние  листы  с  нагих  своих  ветвей;</a:t>
            </a:r>
            <a:endParaRPr lang="ru-RU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       Дохнул  осенний  хлад – дорога  промерзает.</a:t>
            </a:r>
            <a:endParaRPr lang="ru-RU" b="1" i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       Журча  ещё  бежит  за  мельницу  ручей …</a:t>
            </a:r>
          </a:p>
          <a:p>
            <a:pPr indent="228600" algn="just"/>
            <a:r>
              <a:rPr lang="ru-RU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                   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             </a:t>
            </a:r>
            <a:r>
              <a:rPr lang="ru-RU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                    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      </a:t>
            </a:r>
            <a:endParaRPr lang="ru-RU" b="1" i="1" dirty="0" smtClean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  <a:p>
            <a:pPr indent="228600" algn="just"/>
            <a:r>
              <a:rPr lang="ru-RU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А. С. Пушкин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6098" y="0"/>
            <a:ext cx="903649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03778" y="908720"/>
            <a:ext cx="4336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И. И. Левитан  «Поздняя  осень»</a:t>
            </a:r>
            <a:endParaRPr lang="ru-RU" dirty="0"/>
          </a:p>
        </p:txBody>
      </p:sp>
      <p:pic>
        <p:nvPicPr>
          <p:cNvPr id="6" name="Picture 4" descr="Scan10001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1334734"/>
            <a:ext cx="4749130" cy="3429354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4941168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Лишь  кое – где  на  ветке  обнажённой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 Трепещет  запоздалый  лист!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just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                                    </a:t>
            </a:r>
            <a:r>
              <a:rPr lang="en-US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</a:t>
            </a:r>
            <a:endParaRPr lang="ru-RU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indent="228600" algn="just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А. С. Пушкин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6098" y="0"/>
            <a:ext cx="9036496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В. В. Мешков «Золотая осень в Карелии» (1950)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Анна\Desktop\картинки\img6.jpg"/>
          <p:cNvPicPr>
            <a:picLocks noGrp="1"/>
          </p:cNvPicPr>
          <p:nvPr>
            <p:ph idx="1"/>
          </p:nvPr>
        </p:nvPicPr>
        <p:blipFill>
          <a:blip r:embed="rId3" cstate="print"/>
          <a:srcRect t="4089" r="676" b="39777"/>
          <a:stretch>
            <a:fillRect/>
          </a:stretch>
        </p:blipFill>
        <p:spPr bwMode="auto">
          <a:xfrm>
            <a:off x="539552" y="2492896"/>
            <a:ext cx="8136904" cy="35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036496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М. Нестеров «Осенний пейзаж»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Анна\Desktop\картинки\img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009" t="16542" r="15396" b="5499"/>
          <a:stretch>
            <a:fillRect/>
          </a:stretch>
        </p:blipFill>
        <p:spPr bwMode="auto">
          <a:xfrm>
            <a:off x="1475656" y="1268760"/>
            <a:ext cx="6120680" cy="4998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6098" y="0"/>
            <a:ext cx="9036496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В. Д. Поленов «Золотая осень»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Анна\Desktop\картинки\zolotaya-osen-2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371" y="1600200"/>
            <a:ext cx="73252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036496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40466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П. И. Чайковский</a:t>
            </a:r>
            <a:r>
              <a:rPr lang="en-US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«Осенняя песнь»</a:t>
            </a:r>
            <a:endParaRPr lang="ru-RU" dirty="0"/>
          </a:p>
        </p:txBody>
      </p:sp>
      <p:pic>
        <p:nvPicPr>
          <p:cNvPr id="7" name="Picture 7" descr="E:\chaikovskiy_200812161625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714356"/>
            <a:ext cx="3176587" cy="23812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3140968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Н. Кузнецов. Портрет П. И. Чайковского</a:t>
            </a:r>
            <a:endParaRPr lang="ru-RU" sz="1600" dirty="0"/>
          </a:p>
        </p:txBody>
      </p:sp>
      <p:pic>
        <p:nvPicPr>
          <p:cNvPr id="9" name="Рисунок 3" descr="1801dd79927d411fe8c6ff7f5e8e6b3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1127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1801dd79927d411fe8c6ff7f5e8e6b3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71546"/>
            <a:ext cx="1127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5576" y="3356992"/>
            <a:ext cx="7560840" cy="321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00823B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Грустное это время – осень. «Осенняя  песнь» - тоже грустная. Тихий, грустный  покой  слышится  в  первой  музыкальной  фразе.</a:t>
            </a:r>
          </a:p>
          <a:p>
            <a:pPr algn="just"/>
            <a:r>
              <a:rPr lang="en-US" b="1" i="1" dirty="0" smtClean="0">
                <a:solidFill>
                  <a:srgbClr val="00823B"/>
                </a:solidFill>
                <a:latin typeface="Georgia" pitchFamily="18" charset="0"/>
              </a:rPr>
              <a:t>     </a:t>
            </a: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Но вот зазвучали два голоса. Один – слабый, он словно пытается  взлететь, разлиться легко и свободно… и тут же бессильно стихает. Видно, очень хочется человеку тепла, света, счастья. Тоскливо на душе. Снова взлёт – и снова падение. Ещё, ещё – нет, не подняться, не вздохнуть полной грудью… И хочется плакать от тоски и непонятной  обиды…  Второй  голос, более  уверенный, уговаривает, успокаивает, утешает….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036496" cy="6857999"/>
          </a:xfrm>
          <a:prstGeom prst="rect">
            <a:avLst/>
          </a:prstGeom>
          <a:noFill/>
        </p:spPr>
      </p:pic>
      <p:pic>
        <p:nvPicPr>
          <p:cNvPr id="5" name="Рисунок 5" descr="12078_osennii_peizazh_6e7ca_5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2465388" cy="2790825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772816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П. И. Чайковский  нашёл  для  этой  пьесы  удивительную  по  своей  певучести мелодию. В  ней  слышатся  падающие капли  дождя, опадающие листья, устилающие ковром землю, склоняющиеся  под  порывами  ветра  ветви  деревьев, угасающие, слабые  лучи  солнца. </a:t>
            </a:r>
          </a:p>
          <a:p>
            <a:pPr algn="just"/>
            <a:r>
              <a:rPr lang="en-US" b="1" i="1" dirty="0" smtClean="0">
                <a:solidFill>
                  <a:srgbClr val="00823B"/>
                </a:solidFill>
                <a:latin typeface="Georgia" pitchFamily="18" charset="0"/>
              </a:rPr>
              <a:t>     </a:t>
            </a: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Вслушиваясь в «Осеннюю песнь» П.И. Чайковского, мы чувствуем, что для композитора это прощание с милыми  картинами лета, потому так тихо тает его мелодия. Но это ещё и сказочная красота  золотого багрянца  осени  и  её таинственная  прелесть.</a:t>
            </a:r>
            <a:endParaRPr lang="ru-RU" b="1" i="1" dirty="0">
              <a:solidFill>
                <a:srgbClr val="00823B"/>
              </a:solidFill>
              <a:latin typeface="Georgia" pitchFamily="18" charset="0"/>
            </a:endParaRPr>
          </a:p>
        </p:txBody>
      </p:sp>
      <p:pic>
        <p:nvPicPr>
          <p:cNvPr id="7" name="Рисунок 4" descr="backgrounds_1000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1968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backgrounds_1000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1968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backgrounds_1000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-171400"/>
            <a:ext cx="1968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backgrounds_1000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-243408"/>
            <a:ext cx="237626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backgrounds_1000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1968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536" y="1"/>
            <a:ext cx="903649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691" y="620689"/>
            <a:ext cx="7428637" cy="2585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«Дни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поздней осени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бранят обыкновенно…»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42908" y="-285775"/>
            <a:ext cx="9695477" cy="7358114"/>
          </a:xfrm>
          <a:prstGeom prst="rect">
            <a:avLst/>
          </a:prstGeom>
          <a:noFill/>
        </p:spPr>
      </p:pic>
      <p:pic>
        <p:nvPicPr>
          <p:cNvPr id="6" name="Picture 7" descr="C:\Users\Анна\Desktop\картинки\8045__4c9qu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2673165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Осень (Ю. Шевчук)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142852"/>
            <a:ext cx="57150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Что такое осень,? Это небо, плачущее небо под ногами.</a:t>
            </a:r>
          </a:p>
          <a:p>
            <a:r>
              <a:rPr lang="ru-RU" b="1" u="sng" dirty="0" smtClean="0">
                <a:latin typeface="Monotype Corsiva" pitchFamily="66" charset="0"/>
              </a:rPr>
              <a:t>В лужах  разлетаются птицы с облаками, осень , </a:t>
            </a:r>
          </a:p>
          <a:p>
            <a:r>
              <a:rPr lang="ru-RU" b="1" u="sng" dirty="0" smtClean="0">
                <a:latin typeface="Monotype Corsiva" pitchFamily="66" charset="0"/>
              </a:rPr>
              <a:t>я давно с тобою не был.</a:t>
            </a:r>
          </a:p>
          <a:p>
            <a:endParaRPr lang="ru-RU" b="1" u="sng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Осень, в небе жгут корабли</a:t>
            </a:r>
          </a:p>
          <a:p>
            <a:r>
              <a:rPr lang="ru-RU" b="1" dirty="0" smtClean="0">
                <a:latin typeface="Monotype Corsiva" pitchFamily="66" charset="0"/>
              </a:rPr>
              <a:t>Осень, мне бы прочь от земли</a:t>
            </a:r>
          </a:p>
          <a:p>
            <a:r>
              <a:rPr lang="ru-RU" b="1" dirty="0" smtClean="0">
                <a:latin typeface="Monotype Corsiva" pitchFamily="66" charset="0"/>
              </a:rPr>
              <a:t>Там, где в море тонет печаль, осень, темная даль.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Что такое осень,? Это камни, верность над чернеющей Невою.</a:t>
            </a:r>
          </a:p>
          <a:p>
            <a:r>
              <a:rPr lang="ru-RU" b="1" u="sng" dirty="0" smtClean="0">
                <a:latin typeface="Monotype Corsiva" pitchFamily="66" charset="0"/>
              </a:rPr>
              <a:t>Осень ты напомнила в душе о самом главном.</a:t>
            </a:r>
          </a:p>
          <a:p>
            <a:r>
              <a:rPr lang="ru-RU" b="1" u="sng" dirty="0" smtClean="0">
                <a:latin typeface="Monotype Corsiva" pitchFamily="66" charset="0"/>
              </a:rPr>
              <a:t>Осень , я опять лишен покоя.</a:t>
            </a:r>
          </a:p>
          <a:p>
            <a:endParaRPr lang="ru-RU" b="1" u="sng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Осень, в небе жгут корабли</a:t>
            </a:r>
          </a:p>
          <a:p>
            <a:r>
              <a:rPr lang="ru-RU" b="1" dirty="0" smtClean="0">
                <a:latin typeface="Monotype Corsiva" pitchFamily="66" charset="0"/>
              </a:rPr>
              <a:t>Осень, мне бы прочь от земли</a:t>
            </a:r>
          </a:p>
          <a:p>
            <a:r>
              <a:rPr lang="ru-RU" b="1" dirty="0" smtClean="0">
                <a:latin typeface="Monotype Corsiva" pitchFamily="66" charset="0"/>
              </a:rPr>
              <a:t>Там, где в море тонет печаль, осень, темная даль.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Что такое осень, это ветер, вновь играет рваными цепями.</a:t>
            </a:r>
          </a:p>
          <a:p>
            <a:r>
              <a:rPr lang="ru-RU" b="1" u="sng" dirty="0" smtClean="0">
                <a:latin typeface="Monotype Corsiva" pitchFamily="66" charset="0"/>
              </a:rPr>
              <a:t>Осень, доползем ли , долетим ли до рассвета,</a:t>
            </a:r>
          </a:p>
          <a:p>
            <a:r>
              <a:rPr lang="ru-RU" b="1" u="sng" dirty="0" smtClean="0">
                <a:latin typeface="Monotype Corsiva" pitchFamily="66" charset="0"/>
              </a:rPr>
              <a:t>Что же будет с Родиной и с нами.</a:t>
            </a:r>
          </a:p>
          <a:p>
            <a:endParaRPr lang="ru-RU" b="1" u="sng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Осень, в небе жгут корабли</a:t>
            </a:r>
          </a:p>
          <a:p>
            <a:r>
              <a:rPr lang="ru-RU" b="1" dirty="0" smtClean="0">
                <a:latin typeface="Monotype Corsiva" pitchFamily="66" charset="0"/>
              </a:rPr>
              <a:t>Осень, мне бы прочь от земли</a:t>
            </a:r>
          </a:p>
          <a:p>
            <a:r>
              <a:rPr lang="ru-RU" b="1" dirty="0" smtClean="0">
                <a:latin typeface="Monotype Corsiva" pitchFamily="66" charset="0"/>
              </a:rPr>
              <a:t>Там, где в море тонет печаль, осень, темная даль…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1"/>
            <a:ext cx="903649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93305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823B"/>
                </a:solidFill>
                <a:latin typeface="Georgia" pitchFamily="18" charset="0"/>
              </a:rPr>
              <a:t>Обстоятельства сложились так, что вместо предполагаемого  месяца Пушкину пришлось  прожить  в  Болдине  всю  осень.</a:t>
            </a:r>
            <a:r>
              <a:rPr lang="en-US" sz="1600" b="1" i="1" dirty="0" smtClean="0">
                <a:solidFill>
                  <a:srgbClr val="00823B"/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rgbClr val="00823B"/>
                </a:solidFill>
                <a:latin typeface="Georgia" pitchFamily="18" charset="0"/>
              </a:rPr>
              <a:t>Пройдут  годы, и  болдинская осень войдёт в историю как один  из  высочайших взлётов русской поэзии. До поздней ночи горела</a:t>
            </a:r>
            <a:r>
              <a:rPr lang="en-US" sz="1600" b="1" i="1" dirty="0" smtClean="0">
                <a:solidFill>
                  <a:srgbClr val="00823B"/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rgbClr val="00823B"/>
                </a:solidFill>
                <a:latin typeface="Georgia" pitchFamily="18" charset="0"/>
              </a:rPr>
              <a:t>свеча в окне  болдинского  дома, легко  и  свободно ложились  на  бумагу строки. Да  какие  строки!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9269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Дни  поздней  осени  бранят  обыкновенно, 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Но  мне  она  мила, читатель  дорогой,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Красою  тихою, блистающей  смиренно …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И  с  каждой  осенью  я  расцветаю  вновь …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И  забываю  мир – и  в  сладкой  тишине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Я  сладко  усыплён  моим  воображеньем,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И  пробуждается  поэзия  во  мне…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           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(А. С. Пушкин  «Осень»)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Picture 5" descr="E:\1354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209800" cy="273526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72200" y="299695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</a:rPr>
              <a:t>А. </a:t>
            </a:r>
            <a:r>
              <a:rPr lang="ru-RU" sz="1400" b="1" dirty="0" err="1" smtClean="0">
                <a:solidFill>
                  <a:srgbClr val="FF0000"/>
                </a:solidFill>
                <a:latin typeface="Georgia" pitchFamily="18" charset="0"/>
              </a:rPr>
              <a:t>Ванециан</a:t>
            </a: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. Пушкин </a:t>
            </a:r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</a:rPr>
              <a:t>в Болдине.</a:t>
            </a:r>
            <a:endParaRPr lang="ru-RU" sz="1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1"/>
            <a:ext cx="903649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2068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Осень – любимое время года   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 А. С. Пушкина.</a:t>
            </a:r>
            <a:endParaRPr lang="ru-RU" sz="2400" dirty="0"/>
          </a:p>
        </p:txBody>
      </p:sp>
      <p:pic>
        <p:nvPicPr>
          <p:cNvPr id="6" name="Picture 2" descr="E: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293696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522920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</a:rPr>
              <a:t>В. </a:t>
            </a:r>
            <a:r>
              <a:rPr lang="ru-RU" sz="1400" b="1" i="1" dirty="0" err="1" smtClean="0">
                <a:solidFill>
                  <a:srgbClr val="FF0000"/>
                </a:solidFill>
                <a:latin typeface="Georgia" pitchFamily="18" charset="0"/>
              </a:rPr>
              <a:t>Тропинин</a:t>
            </a:r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</a:rPr>
              <a:t>. Портрет  А.С. Пушкина</a:t>
            </a:r>
            <a:endParaRPr lang="ru-RU" sz="1400" dirty="0"/>
          </a:p>
        </p:txBody>
      </p:sp>
      <p:pic>
        <p:nvPicPr>
          <p:cNvPr id="8" name="Picture 6" descr="E:\Лариса\Мои документы\j040464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1857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39952" y="1772816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«Осень подходит. Это любимое моё время: здоровье моё обыкновенно крепнет, пора моих литературных трудов  настаёт…»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                         (Из письма А. С. Пушкина П. А. Плетнёву, 1830 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036496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5486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Осень - самое прекрасное  время года.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8072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Осень в России всегда была порой, которую воспевали многие писатели, поэты, художники и музыканты. В ней видели и неповторимые красоты русской природы, которая осенью одевается в золотой убор, переливаясь своим пышным </a:t>
            </a:r>
            <a:r>
              <a:rPr lang="ru-RU" b="1" i="1" dirty="0" err="1" smtClean="0">
                <a:solidFill>
                  <a:srgbClr val="00823B"/>
                </a:solidFill>
                <a:latin typeface="Georgia" pitchFamily="18" charset="0"/>
              </a:rPr>
              <a:t>многоцветием</a:t>
            </a: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</a:rPr>
              <a:t>.</a:t>
            </a:r>
            <a:endParaRPr lang="ru-RU" b="1" i="1" dirty="0">
              <a:solidFill>
                <a:srgbClr val="00823B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Анна\Desktop\картинки\4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5760640" cy="383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8601" y="0"/>
            <a:ext cx="9162601" cy="6858000"/>
          </a:xfrm>
          <a:prstGeom prst="rect">
            <a:avLst/>
          </a:prstGeom>
          <a:noFill/>
        </p:spPr>
      </p:pic>
      <p:pic>
        <p:nvPicPr>
          <p:cNvPr id="3074" name="Picture 2" descr="C:\Users\Анна\Desktop\картинки\123248962_1285916376_13.jpg"/>
          <p:cNvPicPr>
            <a:picLocks noChangeAspect="1" noChangeArrowheads="1"/>
          </p:cNvPicPr>
          <p:nvPr/>
        </p:nvPicPr>
        <p:blipFill>
          <a:blip r:embed="rId3" cstate="print"/>
          <a:srcRect l="61266" t="15420"/>
          <a:stretch>
            <a:fillRect/>
          </a:stretch>
        </p:blipFill>
        <p:spPr bwMode="auto">
          <a:xfrm>
            <a:off x="5508104" y="1628800"/>
            <a:ext cx="3312368" cy="4520508"/>
          </a:xfrm>
          <a:prstGeom prst="rect">
            <a:avLst/>
          </a:prstGeom>
          <a:noFill/>
        </p:spPr>
      </p:pic>
      <p:pic>
        <p:nvPicPr>
          <p:cNvPr id="7" name="Рисунок 6" descr="C:\Users\Анна\Desktop\картинки\0010-010-Ljubimoe-stikhotvoren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47525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80112" y="692696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С. А. Есенин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2601" cy="6858000"/>
          </a:xfrm>
          <a:prstGeom prst="rect">
            <a:avLst/>
          </a:prstGeom>
          <a:noFill/>
        </p:spPr>
      </p:pic>
      <p:pic>
        <p:nvPicPr>
          <p:cNvPr id="5" name="Picture 3" descr="C:\Users\Анна\Desktop\картинки\f19244.jpg"/>
          <p:cNvPicPr>
            <a:picLocks noChangeAspect="1" noChangeArrowheads="1"/>
          </p:cNvPicPr>
          <p:nvPr/>
        </p:nvPicPr>
        <p:blipFill>
          <a:blip r:embed="rId3" cstate="print"/>
          <a:srcRect l="11413" r="23366"/>
          <a:stretch>
            <a:fillRect/>
          </a:stretch>
        </p:blipFill>
        <p:spPr bwMode="auto">
          <a:xfrm>
            <a:off x="428596" y="2000240"/>
            <a:ext cx="4000528" cy="39869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571480"/>
            <a:ext cx="4357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Осень 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Тихо в чаще </a:t>
            </a:r>
            <a:r>
              <a:rPr lang="ru-RU" sz="2400" b="1" dirty="0" err="1" smtClean="0">
                <a:latin typeface="Monotype Corsiva" pitchFamily="66" charset="0"/>
              </a:rPr>
              <a:t>можжевеля</a:t>
            </a:r>
            <a:r>
              <a:rPr lang="ru-RU" sz="2400" b="1" dirty="0" smtClean="0">
                <a:latin typeface="Monotype Corsiva" pitchFamily="66" charset="0"/>
              </a:rPr>
              <a:t> по обрыву </a:t>
            </a:r>
          </a:p>
          <a:p>
            <a:pPr algn="ctr"/>
            <a:r>
              <a:rPr lang="ru-RU" sz="2400" b="1" dirty="0" err="1" smtClean="0">
                <a:latin typeface="Monotype Corsiva" pitchFamily="66" charset="0"/>
              </a:rPr>
              <a:t>Осень-рыжая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кобыла-чешет</a:t>
            </a:r>
            <a:r>
              <a:rPr lang="ru-RU" sz="2400" b="1" dirty="0" smtClean="0">
                <a:latin typeface="Monotype Corsiva" pitchFamily="66" charset="0"/>
              </a:rPr>
              <a:t> гриву.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Над речным покровом берегов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Слышен синий лязг её подков.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Схимник-ветер шагом осторожным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Мнет листву по выступам дорожным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И целует на рябиновом кусту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Язвы красные незримому Христу.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1" y="785794"/>
            <a:ext cx="3000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С. А. Есенин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036496" cy="6857999"/>
          </a:xfrm>
          <a:prstGeom prst="rect">
            <a:avLst/>
          </a:prstGeom>
          <a:noFill/>
        </p:spPr>
      </p:pic>
      <p:pic>
        <p:nvPicPr>
          <p:cNvPr id="5" name="Picture 4" descr="C:\Users\Анна\Desktop\картинки\9.JPG"/>
          <p:cNvPicPr>
            <a:picLocks noChangeAspect="1" noChangeArrowheads="1"/>
          </p:cNvPicPr>
          <p:nvPr/>
        </p:nvPicPr>
        <p:blipFill>
          <a:blip r:embed="rId3" cstate="print"/>
          <a:srcRect l="3538" t="4851" r="33463" b="4851"/>
          <a:stretch>
            <a:fillRect/>
          </a:stretch>
        </p:blipFill>
        <p:spPr bwMode="auto">
          <a:xfrm>
            <a:off x="539552" y="357166"/>
            <a:ext cx="4671395" cy="57361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642919"/>
            <a:ext cx="37147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defRPr/>
            </a:pP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Сентябрь  холодный  бушевал,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ctr">
              <a:defRPr/>
            </a:pP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С  деревьев  ржавый  лист  валился,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ctr">
              <a:defRPr/>
            </a:pP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День  потухающий  дымился,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ctr">
              <a:defRPr/>
            </a:pP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Сходила  ночь, туман  вставал.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ctr">
              <a:defRPr/>
            </a:pP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  </a:t>
            </a:r>
            <a:endParaRPr lang="en-US" b="1" i="1" dirty="0" smtClean="0">
              <a:solidFill>
                <a:srgbClr val="00823B"/>
              </a:solidFill>
              <a:latin typeface="Georgia" pitchFamily="18" charset="0"/>
              <a:cs typeface="Times New Roman" pitchFamily="18" charset="0"/>
            </a:endParaRPr>
          </a:p>
          <a:p>
            <a:pPr indent="228600" algn="ctr">
              <a:defRPr/>
            </a:pP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И  всё  для  сердца  и  для  глаз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ctr">
              <a:defRPr/>
            </a:pP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Так  было  холодно-бесцветно,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ctr">
              <a:defRPr/>
            </a:pP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Так  было  грустно-безответно …</a:t>
            </a:r>
            <a:endParaRPr lang="ru-RU" b="1" dirty="0" smtClean="0">
              <a:solidFill>
                <a:srgbClr val="00823B"/>
              </a:solidFill>
              <a:latin typeface="Georgia" pitchFamily="18" charset="0"/>
            </a:endParaRPr>
          </a:p>
          <a:p>
            <a:pPr indent="228600" algn="ctr">
              <a:defRPr/>
            </a:pPr>
            <a:r>
              <a:rPr lang="ru-RU" b="1" i="1" dirty="0" smtClean="0">
                <a:solidFill>
                  <a:srgbClr val="00823B"/>
                </a:solidFill>
                <a:latin typeface="Georgia" pitchFamily="18" charset="0"/>
                <a:cs typeface="Times New Roman" pitchFamily="18" charset="0"/>
              </a:rPr>
              <a:t>                         </a:t>
            </a:r>
            <a:endParaRPr lang="en-US" b="1" i="1" dirty="0" smtClean="0">
              <a:solidFill>
                <a:srgbClr val="00823B"/>
              </a:solidFill>
              <a:latin typeface="Georgia" pitchFamily="18" charset="0"/>
              <a:cs typeface="Times New Roman" pitchFamily="18" charset="0"/>
            </a:endParaRPr>
          </a:p>
          <a:p>
            <a:pPr indent="228600" algn="ctr">
              <a:defRPr/>
            </a:pPr>
            <a:r>
              <a:rPr lang="ru-RU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        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Ф. И. Тютчев  «Н. И. Кролю»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артинки\img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03649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И. И. Левитан    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 «Осенний  день. Сокольники»</a:t>
            </a:r>
            <a:endParaRPr lang="ru-RU" sz="1600" dirty="0"/>
          </a:p>
        </p:txBody>
      </p:sp>
      <p:pic>
        <p:nvPicPr>
          <p:cNvPr id="6" name="Picture 4" descr="071014133719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947768" cy="512647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4876" y="642918"/>
            <a:ext cx="364333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Monotype Corsiva" pitchFamily="66" charset="0"/>
              </a:rPr>
              <a:t>Листопад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Утро птицею в вышине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Перья радушные роняет.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Звезды, словно бы льдинки, тают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С легким звоном в голубизне.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В Ботаническом лужи блестят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Озерками большими и мелкими,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А по веткам рыжими белками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Прыгает листопад.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Вон, смеясь и прильнув друг к дружке,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Под заливистый птичий звон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Две рябинки, как две подружки,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Переходят в обнимку газон.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Липы важно о чем-то шуршат,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И служитель метет через жердочку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То ль стекло, то ли синюю звездочку,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Что упала с рассветом в сад.</a:t>
            </a:r>
          </a:p>
          <a:p>
            <a:pPr algn="ctr"/>
            <a:endParaRPr lang="ru-RU" sz="1200" dirty="0" smtClean="0">
              <a:latin typeface="Monotype Corsiva" pitchFamily="66" charset="0"/>
            </a:endParaRP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Листопад полыхает, вьюжит.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Только ворон на ветке клена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Словно сторожем важно служит,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Молчаливо и непреклонно.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Ворон старый и очень мудрый,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В этом парке ему почет.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И кто знает, не в это ль утро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Он справляет свой сотый год…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И ему объяснять не надо,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Отчего мне так нелегко.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Он ведь помнит, как с горьким взглядом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Этим, этим вот самым садом</a:t>
            </a:r>
          </a:p>
          <a:p>
            <a:pPr algn="ctr"/>
            <a:r>
              <a:rPr lang="ru-RU" sz="1200" dirty="0" smtClean="0">
                <a:latin typeface="Monotype Corsiva" pitchFamily="66" charset="0"/>
              </a:rPr>
              <a:t>Ты ушла далеко-далеко…</a:t>
            </a:r>
          </a:p>
          <a:p>
            <a:pPr algn="ctr"/>
            <a:r>
              <a:rPr lang="ru-RU" sz="1200" dirty="0" smtClean="0"/>
              <a:t>Э.  Асадов</a:t>
            </a: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Vladimir Script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1411</Words>
  <Application>Microsoft Office PowerPoint</Application>
  <PresentationFormat>Экран (4:3)</PresentationFormat>
  <Paragraphs>174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В. В. Мешков «Золотая осень в Карелии» (1950)</vt:lpstr>
      <vt:lpstr>М. Нестеров «Осенний пейзаж»</vt:lpstr>
      <vt:lpstr>В. Д. Поленов «Золотая осень»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IRONMANN (AKA SHAMAN)</cp:lastModifiedBy>
  <cp:revision>18</cp:revision>
  <dcterms:created xsi:type="dcterms:W3CDTF">2015-10-15T17:30:23Z</dcterms:created>
  <dcterms:modified xsi:type="dcterms:W3CDTF">2015-11-06T08:27:35Z</dcterms:modified>
</cp:coreProperties>
</file>