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69" r:id="rId4"/>
    <p:sldId id="294" r:id="rId5"/>
    <p:sldId id="287" r:id="rId6"/>
    <p:sldId id="266" r:id="rId7"/>
    <p:sldId id="281" r:id="rId8"/>
    <p:sldId id="279" r:id="rId9"/>
    <p:sldId id="270" r:id="rId10"/>
    <p:sldId id="260" r:id="rId11"/>
    <p:sldId id="271" r:id="rId12"/>
    <p:sldId id="261" r:id="rId13"/>
    <p:sldId id="288" r:id="rId14"/>
    <p:sldId id="289" r:id="rId15"/>
    <p:sldId id="272" r:id="rId16"/>
    <p:sldId id="290" r:id="rId17"/>
    <p:sldId id="291" r:id="rId18"/>
    <p:sldId id="265" r:id="rId19"/>
    <p:sldId id="292" r:id="rId20"/>
    <p:sldId id="296" r:id="rId21"/>
    <p:sldId id="297" r:id="rId22"/>
    <p:sldId id="303" r:id="rId23"/>
    <p:sldId id="302" r:id="rId24"/>
    <p:sldId id="299" r:id="rId25"/>
    <p:sldId id="300" r:id="rId26"/>
    <p:sldId id="304" r:id="rId27"/>
    <p:sldId id="305" r:id="rId28"/>
    <p:sldId id="306" r:id="rId29"/>
    <p:sldId id="307" r:id="rId30"/>
    <p:sldId id="293" r:id="rId31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4656837033902145"/>
          <c:y val="0.16858689358596393"/>
          <c:w val="0.76923076923076927"/>
          <c:h val="0.80804953560372006"/>
        </c:manualLayout>
      </c:layout>
      <c:scatterChart>
        <c:scatterStyle val="smoothMarker"/>
        <c:ser>
          <c:idx val="0"/>
          <c:order val="0"/>
          <c:tx>
            <c:strRef>
              <c:f>Лист1!$C$7</c:f>
              <c:strCache>
                <c:ptCount val="1"/>
                <c:pt idx="0">
                  <c:v>у=х*х-1</c:v>
                </c:pt>
              </c:strCache>
            </c:strRef>
          </c:tx>
          <c:spPr>
            <a:ln w="12714">
              <a:solidFill>
                <a:srgbClr val="3366FF"/>
              </a:solidFill>
              <a:prstDash val="solid"/>
            </a:ln>
          </c:spPr>
          <c:marker>
            <c:symbol val="triangle"/>
            <c:size val="4"/>
            <c:spPr>
              <a:solidFill>
                <a:srgbClr val="000080"/>
              </a:solidFill>
              <a:ln>
                <a:solidFill>
                  <a:srgbClr val="CC99FF"/>
                </a:solidFill>
                <a:prstDash val="solid"/>
              </a:ln>
            </c:spPr>
          </c:marker>
          <c:dLbls>
            <c:spPr>
              <a:noFill/>
              <a:ln w="25430">
                <a:noFill/>
              </a:ln>
            </c:spPr>
            <c:txPr>
              <a:bodyPr/>
              <a:lstStyle/>
              <a:p>
                <a:pPr>
                  <a:defRPr sz="801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CatName val="1"/>
          </c:dLbls>
          <c:xVal>
            <c:numRef>
              <c:f>Лист1!$B$8:$B$14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Лист1!$C$8:$C$14</c:f>
              <c:numCache>
                <c:formatCode>General</c:formatCode>
                <c:ptCount val="7"/>
                <c:pt idx="0">
                  <c:v>8</c:v>
                </c:pt>
                <c:pt idx="1">
                  <c:v>3</c:v>
                </c:pt>
                <c:pt idx="2">
                  <c:v>0</c:v>
                </c:pt>
                <c:pt idx="3">
                  <c:v>-1</c:v>
                </c:pt>
                <c:pt idx="4">
                  <c:v>0</c:v>
                </c:pt>
                <c:pt idx="5">
                  <c:v>3</c:v>
                </c:pt>
                <c:pt idx="6">
                  <c:v>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Лист1!$D$7</c:f>
              <c:strCache>
                <c:ptCount val="1"/>
                <c:pt idx="0">
                  <c:v>у=х+2</c:v>
                </c:pt>
              </c:strCache>
            </c:strRef>
          </c:tx>
          <c:spPr>
            <a:ln w="12714">
              <a:solidFill>
                <a:srgbClr val="FFCC00"/>
              </a:solidFill>
              <a:prstDash val="lgDashDotDot"/>
            </a:ln>
          </c:spPr>
          <c:marker>
            <c:symbol val="circle"/>
            <c:size val="4"/>
            <c:spPr>
              <a:solidFill>
                <a:srgbClr val="FF00FF"/>
              </a:solidFill>
              <a:ln>
                <a:solidFill>
                  <a:srgbClr val="00FF00"/>
                </a:solidFill>
                <a:prstDash val="solid"/>
              </a:ln>
            </c:spPr>
          </c:marker>
          <c:dLbls>
            <c:spPr>
              <a:noFill/>
              <a:ln w="25430">
                <a:noFill/>
              </a:ln>
            </c:spPr>
            <c:txPr>
              <a:bodyPr/>
              <a:lstStyle/>
              <a:p>
                <a:pPr>
                  <a:defRPr sz="801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CatName val="1"/>
          </c:dLbls>
          <c:xVal>
            <c:numRef>
              <c:f>Лист1!$B$8:$B$14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Лист1!$D$8:$D$14</c:f>
              <c:numCache>
                <c:formatCode>General</c:formatCode>
                <c:ptCount val="7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yVal>
          <c:smooth val="1"/>
        </c:ser>
        <c:dLbls>
          <c:showCatName val="1"/>
        </c:dLbls>
        <c:axId val="55049216"/>
        <c:axId val="82201216"/>
      </c:scatterChart>
      <c:valAx>
        <c:axId val="55049216"/>
        <c:scaling>
          <c:orientation val="minMax"/>
          <c:max val="3"/>
          <c:min val="-3"/>
        </c:scaling>
        <c:axPos val="b"/>
        <c:title>
          <c:tx>
            <c:rich>
              <a:bodyPr/>
              <a:lstStyle/>
              <a:p>
                <a:pPr>
                  <a:defRPr sz="801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х</a:t>
                </a:r>
              </a:p>
            </c:rich>
          </c:tx>
          <c:layout>
            <c:manualLayout>
              <c:xMode val="edge"/>
              <c:yMode val="edge"/>
              <c:x val="0.55465574803149664"/>
              <c:y val="0.90092898387701537"/>
            </c:manualLayout>
          </c:layout>
          <c:spPr>
            <a:noFill/>
            <a:ln w="25430">
              <a:noFill/>
            </a:ln>
          </c:spPr>
        </c:title>
        <c:numFmt formatCode="General" sourceLinked="0"/>
        <c:majorTickMark val="cross"/>
        <c:minorTickMark val="cross"/>
        <c:tickLblPos val="nextTo"/>
        <c:spPr>
          <a:ln w="3178">
            <a:solidFill>
              <a:srgbClr val="FF0000"/>
            </a:solidFill>
            <a:prstDash val="solid"/>
          </a:ln>
        </c:spPr>
        <c:txPr>
          <a:bodyPr rot="-120000" vert="horz"/>
          <a:lstStyle/>
          <a:p>
            <a:pPr>
              <a:defRPr sz="801" b="0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2201216"/>
        <c:crosses val="autoZero"/>
        <c:crossBetween val="midCat"/>
        <c:majorUnit val="1"/>
        <c:minorUnit val="0.2"/>
      </c:valAx>
      <c:valAx>
        <c:axId val="8220121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801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у</a:t>
                </a:r>
              </a:p>
            </c:rich>
          </c:tx>
          <c:layout>
            <c:manualLayout>
              <c:xMode val="edge"/>
              <c:yMode val="edge"/>
              <c:x val="4.4534593175853024E-2"/>
              <c:y val="0.448916685414324"/>
            </c:manualLayout>
          </c:layout>
          <c:spPr>
            <a:noFill/>
            <a:ln w="25430">
              <a:noFill/>
            </a:ln>
          </c:spPr>
        </c:title>
        <c:numFmt formatCode="General" sourceLinked="1"/>
        <c:tickLblPos val="nextTo"/>
        <c:spPr>
          <a:ln w="3178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801" b="0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55049216"/>
        <c:crosses val="autoZero"/>
        <c:crossBetween val="midCat"/>
      </c:valAx>
      <c:spPr>
        <a:noFill/>
        <a:ln w="25423">
          <a:noFill/>
        </a:ln>
      </c:spPr>
    </c:plotArea>
    <c:plotVisOnly val="1"/>
    <c:dispBlanksAs val="gap"/>
  </c:chart>
  <c:spPr>
    <a:solidFill>
      <a:srgbClr val="FFFFFF"/>
    </a:solidFill>
    <a:ln w="3178">
      <a:solidFill>
        <a:srgbClr val="000000"/>
      </a:solidFill>
      <a:prstDash val="solid"/>
    </a:ln>
  </c:spPr>
  <c:txPr>
    <a:bodyPr/>
    <a:lstStyle/>
    <a:p>
      <a:pPr>
        <a:defRPr sz="801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A5D6A-1B94-4719-A16C-E6B65E570967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9DAE7-5867-4991-B472-604D12C1D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2B029-673D-4CF8-B759-E1083B51A576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178DA-5D5C-4BFA-A52C-009B599E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E5F7B-8E54-4CE1-9ED0-7A01A4903D07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F64D-99E9-4DD9-B485-4E5E570FDEF8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2ECAD-ABB6-462A-934B-134319E5B3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1.xls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571480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Электронные таблицы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1026" name="Picture 2" descr="C:\Documents and Settings\EVM\Рабочий стол\ЭТ\EXCEL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12776"/>
            <a:ext cx="2530472" cy="2432728"/>
          </a:xfrm>
          <a:prstGeom prst="rect">
            <a:avLst/>
          </a:prstGeom>
          <a:noFill/>
        </p:spPr>
      </p:pic>
      <p:pic>
        <p:nvPicPr>
          <p:cNvPr id="1027" name="Picture 3" descr="C:\Documents and Settings\EVM\Рабочий стол\ЭТ\lotuslive_логотип-we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789040"/>
            <a:ext cx="1500198" cy="1500198"/>
          </a:xfrm>
          <a:prstGeom prst="rect">
            <a:avLst/>
          </a:prstGeom>
          <a:noFill/>
        </p:spPr>
      </p:pic>
      <p:pic>
        <p:nvPicPr>
          <p:cNvPr id="1028" name="Picture 4" descr="C:\Documents and Settings\EVM\Рабочий стол\ЭТ\логотипopenoffwe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340768"/>
            <a:ext cx="2224086" cy="22240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5085184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Я услышал и узнал, </a:t>
            </a:r>
          </a:p>
          <a:p>
            <a:r>
              <a:rPr lang="ru-RU" b="1" dirty="0" smtClean="0"/>
              <a:t>Я увидел и запомнил, </a:t>
            </a:r>
          </a:p>
          <a:p>
            <a:r>
              <a:rPr lang="ru-RU" b="1" dirty="0" smtClean="0"/>
              <a:t>Я сделал и понял</a:t>
            </a:r>
          </a:p>
          <a:p>
            <a:r>
              <a:rPr lang="ru-RU" b="1" dirty="0" smtClean="0"/>
              <a:t>                            </a:t>
            </a:r>
            <a:r>
              <a:rPr lang="ru-RU" dirty="0" smtClean="0"/>
              <a:t>Чарльз Беббидж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5725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Ячейка располагается на пересечении столбца и строки.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Каждая ячейка имеет адрес, который состоит из имени столбца и номера строки. 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Например, В2, С5 и т.д.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43800" b="46289"/>
          <a:stretch>
            <a:fillRect/>
          </a:stretch>
        </p:blipFill>
        <p:spPr bwMode="auto">
          <a:xfrm>
            <a:off x="1714480" y="2500306"/>
            <a:ext cx="7215206" cy="402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000364" y="3214686"/>
            <a:ext cx="1285884" cy="42862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000496" y="3929066"/>
            <a:ext cx="1285884" cy="42862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642918"/>
            <a:ext cx="821537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Одна из ячеек на листе всегда является текущей (активной). Она выделена жирной рамкой. Операции ввода и редактирования всегда производятся в активной ячейке. Переместить рамку активной ячейки можно с помощью курсорных клавиш или указателя мыши.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57154" b="60708"/>
          <a:stretch>
            <a:fillRect/>
          </a:stretch>
        </p:blipFill>
        <p:spPr bwMode="auto">
          <a:xfrm>
            <a:off x="1928794" y="3143248"/>
            <a:ext cx="642942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ЭТ\меню-openofice-диапазонw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3376" y="2285992"/>
            <a:ext cx="6237720" cy="42995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428604"/>
            <a:ext cx="85725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Можно обрабатывать одновременно несколько ячеек – диапазон ячеек. Для обозначения диапазона ячеек используется двоеточие. Например, В3: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D7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E577FF5-BCFB-436B-A7DD-8B0ADA5BD665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4339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Автор Флеонов В.В.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Consolas" pitchFamily="49" charset="0"/>
              </a:rPr>
              <a:t>Можно выделить диапазон ячеек, который задается адресами ячеек верхней и нижней границ диапазона, например С2:С7 (строка или столбец)</a:t>
            </a:r>
            <a:endParaRPr lang="ru-RU" sz="2400" b="1" dirty="0">
              <a:solidFill>
                <a:srgbClr val="7030A0"/>
              </a:solidFill>
              <a:latin typeface="Consolas" pitchFamily="49" charset="0"/>
            </a:endParaRPr>
          </a:p>
        </p:txBody>
      </p:sp>
      <p:pic>
        <p:nvPicPr>
          <p:cNvPr id="1434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7" y="1643062"/>
            <a:ext cx="7446824" cy="47809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9D853B-C031-44F9-9293-47E8FC2D8F13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15363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Автор Флеонов В.В.</a:t>
            </a:r>
          </a:p>
        </p:txBody>
      </p:sp>
      <p:sp>
        <p:nvSpPr>
          <p:cNvPr id="15364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b="1" cap="none" dirty="0" smtClean="0">
                <a:solidFill>
                  <a:srgbClr val="7030A0"/>
                </a:solidFill>
                <a:latin typeface="Consolas" pitchFamily="49" charset="0"/>
              </a:rPr>
              <a:t>ИЛИ ПРЯМОУГОЛЬНЫЙ ДИАПАЗОН  </a:t>
            </a:r>
            <a:br>
              <a:rPr lang="ru-RU" sz="2400" b="1" cap="none" dirty="0" smtClean="0">
                <a:solidFill>
                  <a:srgbClr val="7030A0"/>
                </a:solidFill>
                <a:latin typeface="Consolas" pitchFamily="49" charset="0"/>
              </a:rPr>
            </a:br>
            <a:r>
              <a:rPr lang="ru-RU" sz="2400" b="1" cap="none" dirty="0" smtClean="0">
                <a:solidFill>
                  <a:srgbClr val="7030A0"/>
                </a:solidFill>
                <a:latin typeface="Consolas" pitchFamily="49" charset="0"/>
              </a:rPr>
              <a:t>В4:</a:t>
            </a:r>
            <a:r>
              <a:rPr lang="en-US" sz="2400" b="1" cap="none" dirty="0" smtClean="0">
                <a:solidFill>
                  <a:srgbClr val="7030A0"/>
                </a:solidFill>
                <a:latin typeface="Consolas" pitchFamily="49" charset="0"/>
              </a:rPr>
              <a:t>E6 </a:t>
            </a:r>
            <a:r>
              <a:rPr lang="ru-RU" sz="2400" b="1" cap="none" dirty="0" smtClean="0">
                <a:solidFill>
                  <a:srgbClr val="7030A0"/>
                </a:solidFill>
                <a:latin typeface="Consolas" pitchFamily="49" charset="0"/>
              </a:rPr>
              <a:t>И </a:t>
            </a:r>
            <a:r>
              <a:rPr lang="ru-RU" sz="2400" b="1" cap="none" dirty="0" smtClean="0">
                <a:solidFill>
                  <a:srgbClr val="C00000"/>
                </a:solidFill>
                <a:latin typeface="Consolas" pitchFamily="49" charset="0"/>
              </a:rPr>
              <a:t>?</a:t>
            </a:r>
            <a:endParaRPr lang="ru-RU" sz="2400" b="1" cap="none" dirty="0" smtClean="0">
              <a:solidFill>
                <a:srgbClr val="7030A0"/>
              </a:solidFill>
              <a:latin typeface="Consolas" pitchFamily="49" charset="0"/>
            </a:endParaRPr>
          </a:p>
        </p:txBody>
      </p:sp>
      <p:pic>
        <p:nvPicPr>
          <p:cNvPr id="1536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15" y="1500188"/>
            <a:ext cx="8068985" cy="473712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5725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Ячейка может содержать следующие типы данных: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числовые, текстовые, формулы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85725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Формула всегда начинается с символа “=” (знака равенства) и содержит числа, ссылки на адреса ячеек, встроенные функции, соединенные знаками математических операций.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Если ячейка содержит формулу, то в рабочем листе отображается результат вычисления этой формулы. Если сделать ячейку текущей, то формула отображается в строке формул.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8485" r="56816" b="72812"/>
          <a:stretch>
            <a:fillRect/>
          </a:stretch>
        </p:blipFill>
        <p:spPr bwMode="auto">
          <a:xfrm>
            <a:off x="1907704" y="4509120"/>
            <a:ext cx="62070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B368158-8A10-494B-9BDE-5CA512CBDB6B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17411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Автор Флеонов В.В.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Consolas" pitchFamily="49" charset="0"/>
              </a:rPr>
              <a:t>Назовите в каких ячейках представлен текст, в каких числа и формулы</a:t>
            </a:r>
            <a:endParaRPr lang="ru-RU" sz="2800" b="1" dirty="0">
              <a:solidFill>
                <a:srgbClr val="7030A0"/>
              </a:solidFill>
              <a:latin typeface="Consolas" pitchFamily="49" charset="0"/>
            </a:endParaRP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916113"/>
            <a:ext cx="84296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7467600" cy="1571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u="sng" dirty="0" smtClean="0">
                <a:solidFill>
                  <a:srgbClr val="7030A0"/>
                </a:solidFill>
                <a:latin typeface="Consolas" pitchFamily="49" charset="0"/>
              </a:rPr>
              <a:t>Числа.</a:t>
            </a:r>
            <a:r>
              <a:rPr lang="ru-RU" sz="3100" b="1" dirty="0" smtClean="0">
                <a:solidFill>
                  <a:srgbClr val="7030A0"/>
                </a:solidFill>
                <a:latin typeface="Consolas" pitchFamily="49" charset="0"/>
              </a:rPr>
              <a:t> Для их представления могут использоваться несколько типов форматов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8435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857375"/>
            <a:ext cx="7467600" cy="46164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Форматы числа</a:t>
            </a:r>
          </a:p>
          <a:p>
            <a:pPr lvl="1" eaLnBrk="1" hangingPunct="1"/>
            <a:r>
              <a:rPr lang="ru-RU" sz="2800" dirty="0" smtClean="0"/>
              <a:t>Числовой -</a:t>
            </a:r>
          </a:p>
          <a:p>
            <a:pPr lvl="1" eaLnBrk="1" hangingPunct="1"/>
            <a:r>
              <a:rPr lang="ru-RU" sz="2800" dirty="0" smtClean="0"/>
              <a:t>Дробный</a:t>
            </a:r>
          </a:p>
          <a:p>
            <a:pPr lvl="1" eaLnBrk="1" hangingPunct="1"/>
            <a:r>
              <a:rPr lang="ru-RU" sz="2800" dirty="0" smtClean="0"/>
              <a:t>Процентный</a:t>
            </a:r>
          </a:p>
          <a:p>
            <a:pPr lvl="1" eaLnBrk="1" hangingPunct="1"/>
            <a:r>
              <a:rPr lang="ru-RU" sz="2800" dirty="0" smtClean="0"/>
              <a:t>Финансовый</a:t>
            </a:r>
          </a:p>
          <a:p>
            <a:pPr lvl="1" eaLnBrk="1" hangingPunct="1"/>
            <a:r>
              <a:rPr lang="ru-RU" sz="2800" dirty="0" smtClean="0"/>
              <a:t>Денежный</a:t>
            </a:r>
          </a:p>
          <a:p>
            <a:pPr lvl="1" algn="ctr" eaLnBrk="1" hangingPunct="1"/>
            <a:r>
              <a:rPr lang="ru-RU" dirty="0" smtClean="0"/>
              <a:t>         Специальные форматы для хранения     дат – 14.02.2014</a:t>
            </a:r>
          </a:p>
          <a:p>
            <a:pPr lvl="1" algn="ctr" eaLnBrk="1" hangingPunct="1">
              <a:buNone/>
            </a:pPr>
            <a:r>
              <a:rPr lang="ru-RU" dirty="0" smtClean="0"/>
              <a:t>времени – 13:30:34</a:t>
            </a:r>
          </a:p>
          <a:p>
            <a:pPr lvl="1" algn="ctr" eaLnBrk="1" hangingPunct="1"/>
            <a:endParaRPr lang="ru-RU" sz="2800" dirty="0" smtClean="0"/>
          </a:p>
          <a:p>
            <a:pPr lvl="1" algn="ctr" eaLnBrk="1" hangingPunct="1"/>
            <a:endParaRPr lang="ru-RU" sz="2800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4999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Формат данных – это способ представления данных, который отражает их внешний вид в соответствии с их назначением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465" t="24208" r="18426" b="18672"/>
          <a:stretch>
            <a:fillRect/>
          </a:stretch>
        </p:blipFill>
        <p:spPr bwMode="auto">
          <a:xfrm>
            <a:off x="2051720" y="1772816"/>
            <a:ext cx="6660232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9459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Автор Флеонов В.В.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Consolas" pitchFamily="49" charset="0"/>
              </a:rPr>
              <a:t>Определите форматы в которых записаны числа (дробный, денежный, процентный и т.п.)</a:t>
            </a:r>
            <a:endParaRPr lang="ru-RU" sz="2800" b="1" dirty="0">
              <a:solidFill>
                <a:srgbClr val="7030A0"/>
              </a:solidFill>
              <a:latin typeface="Consolas" pitchFamily="49" charset="0"/>
            </a:endParaRPr>
          </a:p>
        </p:txBody>
      </p:sp>
      <p:pic>
        <p:nvPicPr>
          <p:cNvPr id="1946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556792"/>
            <a:ext cx="7829550" cy="459390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71480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Цели урока: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500175"/>
            <a:ext cx="8072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Обучающие:</a:t>
            </a:r>
            <a:r>
              <a:rPr lang="ru-RU" sz="2400" dirty="0" smtClean="0">
                <a:solidFill>
                  <a:srgbClr val="002060"/>
                </a:solidFill>
              </a:rPr>
              <a:t> ввести понятие электронные таблицы, сформировать понятия: ячейка, строка, столбец, адрес ячейки, диапазон (блок ячеек), данные, их типы  и формат, адресация в электронных таблицах.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Развивающие:</a:t>
            </a:r>
            <a:r>
              <a:rPr lang="ru-RU" sz="2400" dirty="0" smtClean="0">
                <a:solidFill>
                  <a:srgbClr val="002060"/>
                </a:solidFill>
              </a:rPr>
              <a:t>  развитие памяти, внимания, самостоятельности при работе с программным продуктом.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Воспитательные:</a:t>
            </a:r>
            <a:r>
              <a:rPr lang="ru-RU" sz="2400" dirty="0" smtClean="0">
                <a:solidFill>
                  <a:srgbClr val="002060"/>
                </a:solidFill>
              </a:rPr>
              <a:t> воспитание логического мышления, навыков самоконтроля. </a:t>
            </a:r>
          </a:p>
          <a:p>
            <a:pPr algn="just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2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704137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Экспоненциальный </a:t>
            </a:r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формат числа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827088" y="1628775"/>
            <a:ext cx="79216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 b="1" dirty="0"/>
              <a:t>Правила записи</a:t>
            </a:r>
            <a:r>
              <a:rPr lang="ru-RU" sz="2400" dirty="0"/>
              <a:t>: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Разделитель целой и дробной части – запятая.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Знак «+» перед положительными числами можно не писать.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Очень маленькое или очень большое число записывается в показательной форме</a:t>
            </a:r>
          </a:p>
          <a:p>
            <a:pPr marL="342900" indent="-342900"/>
            <a:r>
              <a:rPr lang="ru-RU" sz="2400" dirty="0"/>
              <a:t>     или экспоненциальной</a:t>
            </a:r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5651500" y="4005263"/>
          <a:ext cx="2808288" cy="722312"/>
        </p:xfrm>
        <a:graphic>
          <a:graphicData uri="http://schemas.openxmlformats.org/presentationml/2006/ole">
            <p:oleObj spid="_x0000_s20482" name="Формула" r:id="rId3" imgW="901440" imgH="228600" progId="Equation.3">
              <p:embed/>
            </p:oleObj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1907704" y="4581128"/>
            <a:ext cx="5760640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2400" b="1" dirty="0"/>
              <a:t>Примеры:</a:t>
            </a:r>
          </a:p>
          <a:p>
            <a:pPr>
              <a:spcBef>
                <a:spcPct val="30000"/>
              </a:spcBef>
            </a:pPr>
            <a:r>
              <a:rPr lang="ru-RU" sz="2400" dirty="0" smtClean="0"/>
              <a:t>62,05 </a:t>
            </a:r>
            <a:r>
              <a:rPr lang="ru-RU" sz="2400" dirty="0"/>
              <a:t>= 6.205</a:t>
            </a:r>
            <a:r>
              <a:rPr lang="en-US" sz="2400" dirty="0">
                <a:cs typeface="Arial" charset="0"/>
              </a:rPr>
              <a:t>·</a:t>
            </a:r>
            <a:r>
              <a:rPr lang="ru-RU" sz="2400" dirty="0">
                <a:cs typeface="Arial" charset="0"/>
              </a:rPr>
              <a:t>10</a:t>
            </a:r>
            <a:r>
              <a:rPr lang="ru-RU" sz="2400" baseline="60000" dirty="0">
                <a:cs typeface="Arial" charset="0"/>
              </a:rPr>
              <a:t>1 </a:t>
            </a:r>
            <a:r>
              <a:rPr lang="ru-RU" sz="2400" dirty="0">
                <a:cs typeface="Arial" charset="0"/>
              </a:rPr>
              <a:t> =</a:t>
            </a:r>
            <a:r>
              <a:rPr lang="ru-RU" sz="2400" dirty="0" smtClean="0">
                <a:cs typeface="Arial" charset="0"/>
              </a:rPr>
              <a:t>6,205Е+1</a:t>
            </a:r>
            <a:endParaRPr lang="ru-RU" sz="2400" dirty="0">
              <a:cs typeface="Arial" charset="0"/>
            </a:endParaRPr>
          </a:p>
          <a:p>
            <a:pPr>
              <a:spcBef>
                <a:spcPct val="30000"/>
              </a:spcBef>
            </a:pPr>
            <a:r>
              <a:rPr lang="ru-RU" sz="2400" dirty="0" smtClean="0"/>
              <a:t>0,000005 </a:t>
            </a:r>
            <a:r>
              <a:rPr lang="ru-RU" sz="2400" dirty="0"/>
              <a:t>= 5</a:t>
            </a:r>
            <a:r>
              <a:rPr lang="en-US" sz="2400" dirty="0">
                <a:cs typeface="Arial" charset="0"/>
              </a:rPr>
              <a:t>·</a:t>
            </a:r>
            <a:r>
              <a:rPr lang="ru-RU" sz="2400" dirty="0">
                <a:cs typeface="Arial" charset="0"/>
              </a:rPr>
              <a:t>10</a:t>
            </a:r>
            <a:r>
              <a:rPr lang="ru-RU" sz="2400" baseline="60000" dirty="0">
                <a:cs typeface="Arial" charset="0"/>
              </a:rPr>
              <a:t>-6 </a:t>
            </a:r>
            <a:r>
              <a:rPr lang="ru-RU" sz="2400" dirty="0">
                <a:cs typeface="Arial" charset="0"/>
              </a:rPr>
              <a:t>= </a:t>
            </a:r>
            <a:r>
              <a:rPr lang="ru-RU" sz="2400" dirty="0" smtClean="0">
                <a:cs typeface="Arial" charset="0"/>
              </a:rPr>
              <a:t>5,Е-6</a:t>
            </a:r>
            <a:endParaRPr lang="ru-RU" sz="2400" dirty="0">
              <a:cs typeface="Arial" charset="0"/>
            </a:endParaRPr>
          </a:p>
          <a:p>
            <a:pPr>
              <a:spcBef>
                <a:spcPct val="30000"/>
              </a:spcBef>
            </a:pPr>
            <a:r>
              <a:rPr lang="ru-RU" sz="2400" dirty="0" smtClean="0"/>
              <a:t>0,00025=0,25</a:t>
            </a:r>
            <a:r>
              <a:rPr lang="en-US" sz="2400" dirty="0"/>
              <a:t>·</a:t>
            </a:r>
            <a:r>
              <a:rPr lang="ru-RU" sz="2400" dirty="0"/>
              <a:t>10</a:t>
            </a:r>
            <a:r>
              <a:rPr lang="ru-RU" sz="2400" baseline="50000" dirty="0"/>
              <a:t>-3</a:t>
            </a:r>
            <a:r>
              <a:rPr lang="ru-RU" sz="2400" dirty="0"/>
              <a:t> =</a:t>
            </a:r>
            <a:r>
              <a:rPr lang="ru-RU" sz="2400" dirty="0" smtClean="0"/>
              <a:t>0,25Е-3=2,5Е-4 </a:t>
            </a:r>
            <a:r>
              <a:rPr lang="ru-RU" sz="2400" dirty="0"/>
              <a:t>= 25Е-5</a:t>
            </a:r>
            <a:endParaRPr lang="en-US" sz="2400" baseline="60000" dirty="0">
              <a:cs typeface="Arial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887913" y="6078538"/>
            <a:ext cx="1225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accent2"/>
                </a:solidFill>
              </a:rPr>
              <a:t> </a:t>
            </a:r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900113" y="476250"/>
            <a:ext cx="73453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  <a:latin typeface="Consolas" pitchFamily="49" charset="0"/>
              </a:rPr>
              <a:t>Перевести запись числа </a:t>
            </a:r>
            <a:r>
              <a:rPr lang="ru-RU" sz="2400" b="1" dirty="0" smtClean="0">
                <a:solidFill>
                  <a:srgbClr val="002060"/>
                </a:solidFill>
                <a:latin typeface="Consolas" pitchFamily="49" charset="0"/>
              </a:rPr>
              <a:t>из экспоненциальной формы в обычную</a:t>
            </a:r>
            <a:endParaRPr lang="ru-RU" sz="2400" b="1" dirty="0">
              <a:solidFill>
                <a:srgbClr val="002060"/>
              </a:solidFill>
              <a:latin typeface="Consolas" pitchFamily="49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115616" y="1988840"/>
            <a:ext cx="21605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1,582Е2 =</a:t>
            </a:r>
            <a:endParaRPr lang="ru-RU" sz="2400" b="1" dirty="0"/>
          </a:p>
          <a:p>
            <a:pPr>
              <a:spcBef>
                <a:spcPct val="50000"/>
              </a:spcBef>
            </a:pPr>
            <a:r>
              <a:rPr lang="ru-RU" sz="2400" b="1" dirty="0" smtClean="0"/>
              <a:t>0,002437Е+5 =</a:t>
            </a:r>
            <a:endParaRPr lang="ru-RU" sz="2400" b="1" dirty="0"/>
          </a:p>
          <a:p>
            <a:pPr>
              <a:spcBef>
                <a:spcPct val="50000"/>
              </a:spcBef>
            </a:pPr>
            <a:r>
              <a:rPr lang="ru-RU" sz="2400" b="1" dirty="0" smtClean="0"/>
              <a:t>724900Е-3 =</a:t>
            </a:r>
            <a:endParaRPr lang="ru-RU" sz="2400" b="1" dirty="0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71550" y="3789363"/>
            <a:ext cx="73453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</a:rPr>
              <a:t>Перевести запись числа </a:t>
            </a:r>
            <a:r>
              <a:rPr lang="ru-RU" sz="2400" b="1" dirty="0" smtClean="0">
                <a:solidFill>
                  <a:srgbClr val="002060"/>
                </a:solidFill>
              </a:rPr>
              <a:t>из обычной формы в экспоненциальную.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123728" y="4941168"/>
            <a:ext cx="26642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 dirty="0"/>
              <a:t>0,00345 =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/>
              <a:t>156,7 = 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/>
              <a:t>87600000 =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50825" y="155575"/>
            <a:ext cx="8642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1F803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Виды ссылок</a:t>
            </a:r>
          </a:p>
        </p:txBody>
      </p:sp>
      <p:graphicFrame>
        <p:nvGraphicFramePr>
          <p:cNvPr id="15450" name="Group 90"/>
          <p:cNvGraphicFramePr>
            <a:graphicFrameLocks noGrp="1"/>
          </p:cNvGraphicFramePr>
          <p:nvPr/>
        </p:nvGraphicFramePr>
        <p:xfrm>
          <a:off x="250825" y="1397000"/>
          <a:ext cx="8642350" cy="4416426"/>
        </p:xfrm>
        <a:graphic>
          <a:graphicData uri="http://schemas.openxmlformats.org/drawingml/2006/table">
            <a:tbl>
              <a:tblPr/>
              <a:tblGrid>
                <a:gridCol w="2376488"/>
                <a:gridCol w="1368425"/>
                <a:gridCol w="2881312"/>
                <a:gridCol w="2016125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Название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Запись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При копировании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Технология ввода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Относительная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С3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Меняется в соответствии с новым положением ячейки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Щелкнуть в ячейке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Абсолютная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$C$3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Не меняется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Щелкнуть в ячейке, нажимать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F4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до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преобразо-вания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адреса к нужному виду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Смешанная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C$3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Не меняется номер строки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$C3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Не меняется имя столбца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87313"/>
            <a:ext cx="8642350" cy="604837"/>
          </a:xfrm>
          <a:effectLst>
            <a:outerShdw dist="35921" dir="2700000" algn="ctr" rotWithShape="0">
              <a:srgbClr val="C1F803"/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Примеры копирования формул</a:t>
            </a:r>
          </a:p>
        </p:txBody>
      </p:sp>
      <p:graphicFrame>
        <p:nvGraphicFramePr>
          <p:cNvPr id="18616" name="Group 184"/>
          <p:cNvGraphicFramePr>
            <a:graphicFrameLocks noGrp="1"/>
          </p:cNvGraphicFramePr>
          <p:nvPr/>
        </p:nvGraphicFramePr>
        <p:xfrm>
          <a:off x="250825" y="1341438"/>
          <a:ext cx="8642350" cy="2333625"/>
        </p:xfrm>
        <a:graphic>
          <a:graphicData uri="http://schemas.openxmlformats.org/drawingml/2006/table">
            <a:tbl>
              <a:tblPr/>
              <a:tblGrid>
                <a:gridCol w="720725"/>
                <a:gridCol w="2520950"/>
                <a:gridCol w="2663825"/>
                <a:gridCol w="273685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=С1+В2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617" name="Group 185"/>
          <p:cNvGraphicFramePr>
            <a:graphicFrameLocks noGrp="1"/>
          </p:cNvGraphicFramePr>
          <p:nvPr/>
        </p:nvGraphicFramePr>
        <p:xfrm>
          <a:off x="250825" y="4292600"/>
          <a:ext cx="8642350" cy="2333625"/>
        </p:xfrm>
        <a:graphic>
          <a:graphicData uri="http://schemas.openxmlformats.org/drawingml/2006/table">
            <a:tbl>
              <a:tblPr/>
              <a:tblGrid>
                <a:gridCol w="720725"/>
                <a:gridCol w="2520950"/>
                <a:gridCol w="2663825"/>
                <a:gridCol w="273685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=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$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$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1+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$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$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B6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1F8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649" name="Text Box 217"/>
          <p:cNvSpPr txBox="1">
            <a:spLocks noChangeArrowheads="1"/>
          </p:cNvSpPr>
          <p:nvPr/>
        </p:nvSpPr>
        <p:spPr bwMode="auto">
          <a:xfrm>
            <a:off x="250825" y="3716338"/>
            <a:ext cx="432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Абсолютная ссылка</a:t>
            </a:r>
          </a:p>
        </p:txBody>
      </p:sp>
      <p:sp>
        <p:nvSpPr>
          <p:cNvPr id="18650" name="Text Box 218"/>
          <p:cNvSpPr txBox="1">
            <a:spLocks noChangeArrowheads="1"/>
          </p:cNvSpPr>
          <p:nvPr/>
        </p:nvSpPr>
        <p:spPr bwMode="auto">
          <a:xfrm>
            <a:off x="250825" y="765175"/>
            <a:ext cx="4321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Относительная ссылка</a:t>
            </a:r>
          </a:p>
        </p:txBody>
      </p:sp>
      <p:sp>
        <p:nvSpPr>
          <p:cNvPr id="18651" name="Text Box 219"/>
          <p:cNvSpPr txBox="1">
            <a:spLocks noChangeArrowheads="1"/>
          </p:cNvSpPr>
          <p:nvPr/>
        </p:nvSpPr>
        <p:spPr bwMode="auto">
          <a:xfrm>
            <a:off x="3492500" y="27813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D1+C2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2" name="Text Box 220"/>
          <p:cNvSpPr txBox="1">
            <a:spLocks noChangeArrowheads="1"/>
          </p:cNvSpPr>
          <p:nvPr/>
        </p:nvSpPr>
        <p:spPr bwMode="auto">
          <a:xfrm>
            <a:off x="6156325" y="27813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E1+D2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3" name="Text Box 221"/>
          <p:cNvSpPr txBox="1">
            <a:spLocks noChangeArrowheads="1"/>
          </p:cNvSpPr>
          <p:nvPr/>
        </p:nvSpPr>
        <p:spPr bwMode="auto">
          <a:xfrm>
            <a:off x="900113" y="32004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C2+B3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4" name="Text Box 222"/>
          <p:cNvSpPr txBox="1">
            <a:spLocks noChangeArrowheads="1"/>
          </p:cNvSpPr>
          <p:nvPr/>
        </p:nvSpPr>
        <p:spPr bwMode="auto">
          <a:xfrm>
            <a:off x="3492500" y="32004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D2+C3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5" name="Text Box 223"/>
          <p:cNvSpPr txBox="1">
            <a:spLocks noChangeArrowheads="1"/>
          </p:cNvSpPr>
          <p:nvPr/>
        </p:nvSpPr>
        <p:spPr bwMode="auto">
          <a:xfrm>
            <a:off x="6156325" y="32004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E2+D3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6" name="Text Box 224"/>
          <p:cNvSpPr txBox="1">
            <a:spLocks noChangeArrowheads="1"/>
          </p:cNvSpPr>
          <p:nvPr/>
        </p:nvSpPr>
        <p:spPr bwMode="auto">
          <a:xfrm>
            <a:off x="3492500" y="567531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$C$1+$B$2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7" name="Text Box 225"/>
          <p:cNvSpPr txBox="1">
            <a:spLocks noChangeArrowheads="1"/>
          </p:cNvSpPr>
          <p:nvPr/>
        </p:nvSpPr>
        <p:spPr bwMode="auto">
          <a:xfrm>
            <a:off x="6170613" y="573405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$C$1+$B$2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8" name="Text Box 226"/>
          <p:cNvSpPr txBox="1">
            <a:spLocks noChangeArrowheads="1"/>
          </p:cNvSpPr>
          <p:nvPr/>
        </p:nvSpPr>
        <p:spPr bwMode="auto">
          <a:xfrm>
            <a:off x="900113" y="6154738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$C$1+$B$2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59" name="Text Box 227"/>
          <p:cNvSpPr txBox="1">
            <a:spLocks noChangeArrowheads="1"/>
          </p:cNvSpPr>
          <p:nvPr/>
        </p:nvSpPr>
        <p:spPr bwMode="auto">
          <a:xfrm>
            <a:off x="3492500" y="616585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$C$1+$B$2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660" name="Text Box 228"/>
          <p:cNvSpPr txBox="1">
            <a:spLocks noChangeArrowheads="1"/>
          </p:cNvSpPr>
          <p:nvPr/>
        </p:nvSpPr>
        <p:spPr bwMode="auto">
          <a:xfrm>
            <a:off x="6170613" y="616585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$C$1+$B$2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51" grpId="0"/>
      <p:bldP spid="18652" grpId="0"/>
      <p:bldP spid="18653" grpId="0"/>
      <p:bldP spid="18654" grpId="0"/>
      <p:bldP spid="18655" grpId="0"/>
      <p:bldP spid="18656" grpId="0"/>
      <p:bldP spid="18657" grpId="0"/>
      <p:bldP spid="18658" grpId="0"/>
      <p:bldP spid="18659" grpId="0"/>
      <p:bldP spid="186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A5FBD6-3339-486C-8192-A7BC1E0ECD61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19459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/>
              <a:t>Автор Флеонов В.В.</a:t>
            </a:r>
          </a:p>
        </p:txBody>
      </p:sp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2255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sz="2800" b="1" cap="none" dirty="0" smtClean="0">
                <a:solidFill>
                  <a:srgbClr val="7030A0"/>
                </a:solidFill>
                <a:latin typeface="Consolas" pitchFamily="49" charset="0"/>
              </a:rPr>
              <a:t>ОПРЕДЕЛИТЕ КАК БУДЕТ ВЫГЛЯДЕТЬ ФОРМУЛА, СКОПИРОВАННАЯ ИЗ ЯЧЕЙКИ В4, В ЯЧЕЙКАХ ГДЕ СТОЯТ ЗНАКИ ВОПРОСА? </a:t>
            </a:r>
          </a:p>
        </p:txBody>
      </p:sp>
      <p:pic>
        <p:nvPicPr>
          <p:cNvPr id="1946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132856"/>
            <a:ext cx="7100888" cy="4168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9F024BB-ED8E-48CF-9EED-CD8F42AF4C15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3555" name="Нижний колонтитул 9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/>
              <a:t>Автор Флеонов В.В.</a:t>
            </a:r>
          </a:p>
        </p:txBody>
      </p:sp>
      <p:sp>
        <p:nvSpPr>
          <p:cNvPr id="23556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sz="2800" b="1" cap="none" dirty="0" smtClean="0">
                <a:solidFill>
                  <a:srgbClr val="7030A0"/>
                </a:solidFill>
                <a:latin typeface="Consolas" pitchFamily="49" charset="0"/>
              </a:rPr>
              <a:t>КАК БУДЕТ ВЫГЛЯДЕТЬ ТЕПЕРЬ ФОРМУЛА, СКОПИРОВАННАЯ ИЗ ЯЧЕЙКИ В4, В ЯЧЕЙКАХ ГДЕ СТОЯТ ЗНАКИ ВОПРОСА?</a:t>
            </a:r>
          </a:p>
        </p:txBody>
      </p:sp>
      <p:pic>
        <p:nvPicPr>
          <p:cNvPr id="2355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2204864"/>
            <a:ext cx="7580312" cy="4143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706437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Закончите предложение: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844824"/>
            <a:ext cx="3024336" cy="504825"/>
          </a:xfrm>
        </p:spPr>
        <p:txBody>
          <a:bodyPr>
            <a:noAutofit/>
          </a:bodyPr>
          <a:lstStyle/>
          <a:p>
            <a:pPr marL="0" indent="0"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Электронные таблицы  -</a:t>
            </a: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это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571875" y="2357438"/>
            <a:ext cx="385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табличный редактор.</a:t>
            </a:r>
            <a:endParaRPr lang="ru-RU" sz="2600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23528" y="3429000"/>
            <a:ext cx="38576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 dirty="0">
                <a:solidFill>
                  <a:srgbClr val="7030A0"/>
                </a:solidFill>
                <a:latin typeface="Comic Sans MS" pitchFamily="66" charset="0"/>
              </a:rPr>
              <a:t>Где применяется табличный редактор?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71875" y="4143375"/>
            <a:ext cx="5715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Для решение вычислительных задач и обработки большого массива данных.</a:t>
            </a:r>
          </a:p>
        </p:txBody>
      </p:sp>
      <p:sp>
        <p:nvSpPr>
          <p:cNvPr id="5127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2" grpId="0"/>
      <p:bldP spid="9" grpId="0" build="p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Закончите предложение:</a:t>
            </a:r>
            <a:endParaRPr lang="ru-RU" dirty="0" smtClean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0" y="2428875"/>
            <a:ext cx="3071813" cy="7858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66FF"/>
                </a:solidFill>
                <a:latin typeface="Comic Sans MS" pitchFamily="66" charset="0"/>
              </a:rPr>
              <a:t>Ячейка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14313" y="2214563"/>
            <a:ext cx="6286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>
                <a:latin typeface="Comic Sans MS" pitchFamily="66" charset="0"/>
              </a:rPr>
              <a:t>Основной структурный элемент электронной таблицы?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0063" y="4143375"/>
            <a:ext cx="321468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600">
                <a:latin typeface="Comic Sans MS" pitchFamily="66" charset="0"/>
              </a:rPr>
              <a:t>Адрес ячейки состоит из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571875" y="4143375"/>
            <a:ext cx="53578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номера строки и названия столбца (буквы латинского</a:t>
            </a:r>
            <a:r>
              <a:rPr lang="en-US" sz="2800">
                <a:solidFill>
                  <a:srgbClr val="0066FF"/>
                </a:solidFill>
                <a:latin typeface="Comic Sans MS" pitchFamily="66" charset="0"/>
              </a:rPr>
              <a:t>)</a:t>
            </a:r>
            <a:endParaRPr lang="ru-RU" sz="2600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6151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Закончите предложение:</a:t>
            </a:r>
          </a:p>
        </p:txBody>
      </p:sp>
      <p:sp>
        <p:nvSpPr>
          <p:cNvPr id="23556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214313" y="2143125"/>
            <a:ext cx="2674937" cy="785813"/>
          </a:xfrm>
          <a:noFill/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sz="2800" smtClean="0">
                <a:latin typeface="Comic Sans MS" pitchFamily="66" charset="0"/>
              </a:rPr>
              <a:t>Формула – это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857500" y="2000250"/>
            <a:ext cx="6286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последовательность символов, начинающаяся со знака «=»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57188" y="4143375"/>
            <a:ext cx="33575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Для обозначение диапазона ячеек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143375" y="4143375"/>
            <a:ext cx="4143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в </a:t>
            </a:r>
            <a:r>
              <a:rPr lang="en-US" sz="2800">
                <a:solidFill>
                  <a:srgbClr val="0066FF"/>
                </a:solidFill>
                <a:latin typeface="Comic Sans MS" pitchFamily="66" charset="0"/>
              </a:rPr>
              <a:t> Excel </a:t>
            </a:r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используется символ «</a:t>
            </a:r>
            <a:r>
              <a:rPr lang="en-US" sz="2800">
                <a:solidFill>
                  <a:srgbClr val="0066FF"/>
                </a:solidFill>
                <a:latin typeface="Comic Sans MS" pitchFamily="66" charset="0"/>
              </a:rPr>
              <a:t>:</a:t>
            </a:r>
            <a:r>
              <a:rPr lang="ru-RU" sz="2800">
                <a:solidFill>
                  <a:srgbClr val="0066FF"/>
                </a:solidFill>
                <a:latin typeface="Comic Sans MS" pitchFamily="66" charset="0"/>
              </a:rPr>
              <a:t>»</a:t>
            </a:r>
            <a:endParaRPr lang="ru-RU" sz="2800" b="1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7175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8" grpId="0"/>
      <p:bldP spid="23562" grpId="0"/>
      <p:bldP spid="235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66357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Исключи лишнее слово: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584" y="1772816"/>
            <a:ext cx="4105275" cy="24114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000" dirty="0" smtClean="0">
                <a:latin typeface="Comic Sans MS" pitchFamily="66" charset="0"/>
              </a:rPr>
              <a:t>Ячейка электронной таблицы может содержать: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000" dirty="0" smtClean="0">
              <a:latin typeface="Comic Sans MS" pitchFamily="66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652120" y="1844824"/>
            <a:ext cx="3097213" cy="33909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Comic Sans MS" pitchFamily="66" charset="0"/>
                <a:hlinkClick r:id="rId2" action="ppaction://hlinksldjump"/>
              </a:rPr>
              <a:t>Число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Comic Sans MS" pitchFamily="66" charset="0"/>
                <a:hlinkClick r:id="rId3" action="ppaction://hlinksldjump"/>
              </a:rPr>
              <a:t>Формулу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Comic Sans MS" pitchFamily="66" charset="0"/>
                <a:hlinkClick r:id="rId4" action="ppaction://hlinksldjump"/>
              </a:rPr>
              <a:t>Рисунок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Comic Sans MS" pitchFamily="66" charset="0"/>
                <a:hlinkClick r:id="rId4" action="ppaction://hlinksldjump"/>
              </a:rPr>
              <a:t>Текст</a:t>
            </a:r>
            <a:endParaRPr lang="ru-RU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143000" y="4929188"/>
            <a:ext cx="39290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endParaRPr lang="ru-RU" sz="2800" u="sng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2868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Электронная таблица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– это программное приложение, которое работает в диалоговом режиме и позволяет хранить и обрабатывать числовые данные в таблицах.</a:t>
            </a:r>
          </a:p>
        </p:txBody>
      </p:sp>
      <p:pic>
        <p:nvPicPr>
          <p:cNvPr id="5" name="Picture 4" descr="C:\Documents and Settings\EVM\Рабочий стол\ЭТ\логотипopenoffw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17032"/>
            <a:ext cx="928694" cy="9286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04692" y="3933056"/>
            <a:ext cx="6839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OpenOffice.org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*.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ods</a:t>
            </a:r>
            <a:r>
              <a:rPr lang="en-US" sz="2800" dirty="0" smtClean="0"/>
              <a:t> – </a:t>
            </a:r>
            <a:r>
              <a:rPr lang="ru-RU" sz="2800" dirty="0" smtClean="0"/>
              <a:t>бесплатно</a:t>
            </a:r>
            <a:endParaRPr lang="ru-RU" sz="2600" b="1" dirty="0" smtClean="0">
              <a:latin typeface="Consolas" pitchFamily="49" charset="0"/>
            </a:endParaRPr>
          </a:p>
        </p:txBody>
      </p:sp>
      <p:pic>
        <p:nvPicPr>
          <p:cNvPr id="7" name="Picture 2" descr="C:\Documents and Settings\EVM\Рабочий стол\ЭТ\EXCEL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013176"/>
            <a:ext cx="1000132" cy="961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63888" y="5373216"/>
            <a:ext cx="3934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MS Excel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xls</a:t>
            </a:r>
            <a:r>
              <a:rPr lang="en-US" sz="2800" b="1" dirty="0" smtClean="0"/>
              <a:t>,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*.xlsx</a:t>
            </a:r>
            <a:endParaRPr lang="ru-RU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214554"/>
            <a:ext cx="83582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Программные приложения, используемые </a:t>
            </a:r>
          </a:p>
          <a:p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для создания электронных таблиц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3024188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7030A0"/>
                </a:solidFill>
                <a:latin typeface="Courier New" pitchFamily="49" charset="0"/>
              </a:rPr>
              <a:t>Если вычислений много, а времени мало, то доверьтесь электронным таблицам…</a:t>
            </a:r>
          </a:p>
        </p:txBody>
      </p:sp>
      <p:pic>
        <p:nvPicPr>
          <p:cNvPr id="14339" name="Picture 3" descr="0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3429000"/>
            <a:ext cx="3240087" cy="2968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3D8590-D8A5-4F65-B965-6AC88FE74AEF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3795" name="Line 2"/>
          <p:cNvSpPr>
            <a:spLocks noChangeShapeType="1"/>
          </p:cNvSpPr>
          <p:nvPr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8140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3000" b="1" dirty="0">
                <a:solidFill>
                  <a:srgbClr val="7030A0"/>
                </a:solidFill>
                <a:latin typeface="Consolas" pitchFamily="49" charset="0"/>
              </a:rPr>
              <a:t>Электронные таблицы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4650" y="815975"/>
            <a:ext cx="8424863" cy="408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  <a:defRPr/>
            </a:pPr>
            <a:r>
              <a:rPr lang="ru-RU" sz="2600" dirty="0">
                <a:solidFill>
                  <a:srgbClr val="3333FF"/>
                </a:solidFill>
              </a:rPr>
              <a:t>Основная задача </a:t>
            </a:r>
            <a:r>
              <a:rPr lang="ru-RU" sz="2600" b="0" dirty="0"/>
              <a:t>– </a:t>
            </a:r>
            <a:r>
              <a:rPr lang="ru-RU" sz="2600" b="1" dirty="0">
                <a:solidFill>
                  <a:srgbClr val="7030A0"/>
                </a:solidFill>
                <a:latin typeface="Consolas" pitchFamily="49" charset="0"/>
              </a:rPr>
              <a:t>автоматические вычисления с данными в таблицах.</a:t>
            </a:r>
          </a:p>
          <a:p>
            <a:pPr marL="174625" indent="-174625">
              <a:spcBef>
                <a:spcPts val="1200"/>
              </a:spcBef>
              <a:defRPr/>
            </a:pPr>
            <a:r>
              <a:rPr lang="ru-RU" sz="2600" dirty="0">
                <a:solidFill>
                  <a:srgbClr val="3333FF"/>
                </a:solidFill>
              </a:rPr>
              <a:t>Кроме того: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хранение данных в табличном виде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представление данных в виде диаграмм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анализ данных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составление прогнозов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поиск оптимальных решений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solidFill>
                  <a:srgbClr val="7030A0"/>
                </a:solidFill>
                <a:latin typeface="Consolas" pitchFamily="49" charset="0"/>
              </a:rPr>
              <a:t>подготовка и печать </a:t>
            </a:r>
            <a:r>
              <a:rPr lang="ru-RU" sz="2600" b="0" dirty="0" smtClean="0">
                <a:solidFill>
                  <a:srgbClr val="7030A0"/>
                </a:solidFill>
                <a:latin typeface="Consolas" pitchFamily="49" charset="0"/>
              </a:rPr>
              <a:t>отчетов</a:t>
            </a:r>
            <a:endParaRPr lang="ru-RU" sz="2600" b="0" dirty="0">
              <a:solidFill>
                <a:srgbClr val="7030A0"/>
              </a:solidFill>
              <a:latin typeface="Consolas" pitchFamily="49" charset="0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013176"/>
            <a:ext cx="6604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63" y="564038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468313" y="33337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287A28"/>
                </a:solidFill>
                <a:latin typeface="Arial Black" pitchFamily="34" charset="0"/>
              </a:rPr>
              <a:t>Возможности электронных таблиц</a:t>
            </a:r>
            <a:endParaRPr lang="ru-RU" sz="3200">
              <a:solidFill>
                <a:srgbClr val="287A28"/>
              </a:solidFill>
            </a:endParaRPr>
          </a:p>
        </p:txBody>
      </p:sp>
      <p:pic>
        <p:nvPicPr>
          <p:cNvPr id="4" name="Picture 2" descr="C:\Users\Константин\Desktop\набор первоклассн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25538"/>
            <a:ext cx="256540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1484313"/>
            <a:ext cx="23431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Object 1024"/>
          <p:cNvGraphicFramePr>
            <a:graphicFrameLocks/>
          </p:cNvGraphicFramePr>
          <p:nvPr/>
        </p:nvGraphicFramePr>
        <p:xfrm>
          <a:off x="3297238" y="785813"/>
          <a:ext cx="2478087" cy="175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4500563" y="3933825"/>
          <a:ext cx="4141787" cy="2735263"/>
        </p:xfrm>
        <a:graphic>
          <a:graphicData uri="http://schemas.openxmlformats.org/presentationml/2006/ole">
            <p:oleObj spid="_x0000_s1026" name="Диаграмма" r:id="rId6" imgW="10713600" imgH="5126400" progId="Excel.Sheet.8">
              <p:embed/>
            </p:oleObj>
          </a:graphicData>
        </a:graphic>
      </p:graphicFrame>
      <p:pic>
        <p:nvPicPr>
          <p:cNvPr id="12" name="Object 56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573016"/>
            <a:ext cx="36639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71546"/>
            <a:ext cx="8501122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Родоначальником электронных таблиц как отдельного класса ПО является Дэн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Бриклин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совместно с Бобом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Фрэнкстоном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разработавший программу табличный редактор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VisiCalc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в 1979 г.  для компьютера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Apple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II.</a:t>
            </a:r>
          </a:p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Это позволило превратить персональный компьютер из игрушки в инструмент для обработки больших объемов  числовой информации.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357166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История создания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4286256"/>
            <a:ext cx="721523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Впоследствии появились  —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SuperCalc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Microsoft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MultiPlan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Quattro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Pro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Lotus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1-2-3,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Microsoft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Excel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OpenOffice.org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</a:t>
            </a:r>
            <a:r>
              <a:rPr lang="ru-RU" sz="2600" b="1" dirty="0" err="1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Calc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, Spread32 (для КПК).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28604"/>
            <a:ext cx="3500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Рабочее поле</a:t>
            </a:r>
            <a:endParaRPr lang="ru-RU" sz="3000" b="1" dirty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r="50079" b="59664"/>
          <a:stretch>
            <a:fillRect/>
          </a:stretch>
        </p:blipFill>
        <p:spPr bwMode="auto">
          <a:xfrm>
            <a:off x="2285984" y="1785926"/>
            <a:ext cx="635928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000108"/>
            <a:ext cx="2441694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заголовка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785926"/>
            <a:ext cx="1357322" cy="707886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меню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1000108"/>
            <a:ext cx="2723823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Управляющие кнопки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14686"/>
            <a:ext cx="1736373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Листы книги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857628"/>
            <a:ext cx="1454244" cy="707886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состояния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t="78126" r="49463"/>
          <a:stretch>
            <a:fillRect/>
          </a:stretch>
        </p:blipFill>
        <p:spPr bwMode="auto">
          <a:xfrm>
            <a:off x="2285984" y="4786322"/>
            <a:ext cx="6429420" cy="192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rot="16200000" flipH="1">
            <a:off x="1953454" y="953330"/>
            <a:ext cx="385708" cy="1279483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3"/>
          </p:cNvCxnSpPr>
          <p:nvPr/>
        </p:nvCxnSpPr>
        <p:spPr>
          <a:xfrm>
            <a:off x="1643042" y="2139869"/>
            <a:ext cx="642942" cy="3247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964777" y="1750207"/>
            <a:ext cx="785818" cy="142876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1500166" y="3929065"/>
            <a:ext cx="2571767" cy="1571637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3"/>
          </p:cNvCxnSpPr>
          <p:nvPr/>
        </p:nvCxnSpPr>
        <p:spPr>
          <a:xfrm>
            <a:off x="1882840" y="4211571"/>
            <a:ext cx="1046089" cy="2074950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215074" y="1071546"/>
            <a:ext cx="2018501" cy="400110"/>
          </a:xfrm>
          <a:prstGeom prst="rect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Строка формул</a:t>
            </a:r>
          </a:p>
        </p:txBody>
      </p:sp>
      <p:cxnSp>
        <p:nvCxnSpPr>
          <p:cNvPr id="29" name="Прямая со стрелкой 28"/>
          <p:cNvCxnSpPr>
            <a:stCxn id="28" idx="2"/>
          </p:cNvCxnSpPr>
          <p:nvPr/>
        </p:nvCxnSpPr>
        <p:spPr>
          <a:xfrm rot="5400000">
            <a:off x="5521952" y="1236085"/>
            <a:ext cx="1466803" cy="1937944"/>
          </a:xfrm>
          <a:prstGeom prst="straightConnector1">
            <a:avLst/>
          </a:prstGeom>
          <a:ln w="3175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82868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Документ электронной таблицы  называется </a:t>
            </a:r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рабочей книгой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или </a:t>
            </a:r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книгой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.</a:t>
            </a: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Книга представляет собой набор рабочих листов.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3116"/>
            <a:ext cx="8286808" cy="123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В окне документа в приложении отображается текущий рабочий лист, с которым ведется работа.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429000"/>
            <a:ext cx="83582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Каждый лист представляет собой таблицу и имеет название, которое отображается на ярлычке листа.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88867" r="69852" b="3320"/>
          <a:stretch>
            <a:fillRect/>
          </a:stretch>
        </p:blipFill>
        <p:spPr bwMode="auto">
          <a:xfrm>
            <a:off x="1785918" y="4929198"/>
            <a:ext cx="690651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/>
          <p:cNvSpPr/>
          <p:nvPr/>
        </p:nvSpPr>
        <p:spPr>
          <a:xfrm rot="19488423">
            <a:off x="3339882" y="4190448"/>
            <a:ext cx="378047" cy="1124856"/>
          </a:xfrm>
          <a:prstGeom prst="downArrow">
            <a:avLst/>
          </a:prstGeom>
          <a:noFill/>
          <a:ln w="444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8604"/>
            <a:ext cx="850112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Таблица состоит из строк и столбцов.</a:t>
            </a:r>
          </a:p>
          <a:p>
            <a:pPr algn="just"/>
            <a:r>
              <a:rPr lang="ru-RU" sz="2600" b="1" u="sng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Столбцы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 озаглавлены прописными латинскими буквами или буквенными комбинациями (А, В, С, … 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Z, AA, AB, … AZ, BA, … IV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).</a:t>
            </a:r>
            <a:endParaRPr lang="en-US" sz="2600" b="1" dirty="0" smtClean="0">
              <a:solidFill>
                <a:schemeClr val="accent4">
                  <a:lumMod val="75000"/>
                </a:schemeClr>
              </a:solidFill>
              <a:latin typeface="Consolas" pitchFamily="49" charset="0"/>
            </a:endParaRPr>
          </a:p>
          <a:p>
            <a:pPr algn="just"/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onsolas" pitchFamily="49" charset="0"/>
              </a:rPr>
              <a:t>Строки нумеруются числами, от 1 до 65536 (максимально допустимый номер строки).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1719" r="43800" b="46289"/>
          <a:stretch>
            <a:fillRect/>
          </a:stretch>
        </p:blipFill>
        <p:spPr bwMode="auto">
          <a:xfrm>
            <a:off x="2143108" y="3000372"/>
            <a:ext cx="6643734" cy="37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933</Words>
  <Application>Microsoft Office PowerPoint</Application>
  <PresentationFormat>Экран (4:3)</PresentationFormat>
  <Paragraphs>183</Paragraphs>
  <Slides>30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Диаграмма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Можно выделить диапазон ячеек, который задается адресами ячеек верхней и нижней границ диапазона, например С2:С7 (строка или столбец)</vt:lpstr>
      <vt:lpstr>ИЛИ ПРЯМОУГОЛЬНЫЙ ДИАПАЗОН   В4:E6 И ?</vt:lpstr>
      <vt:lpstr>Слайд 15</vt:lpstr>
      <vt:lpstr>Назовите в каких ячейках представлен текст, в каких числа и формулы</vt:lpstr>
      <vt:lpstr>Числа. Для их представления могут использоваться несколько типов форматов:</vt:lpstr>
      <vt:lpstr>Слайд 18</vt:lpstr>
      <vt:lpstr>Определите форматы в которых записаны числа (дробный, денежный, процентный и т.п.)</vt:lpstr>
      <vt:lpstr>Слайд 20</vt:lpstr>
      <vt:lpstr>Слайд 21</vt:lpstr>
      <vt:lpstr>Слайд 22</vt:lpstr>
      <vt:lpstr>Примеры копирования формул</vt:lpstr>
      <vt:lpstr>ОПРЕДЕЛИТЕ КАК БУДЕТ ВЫГЛЯДЕТЬ ФОРМУЛА, СКОПИРОВАННАЯ ИЗ ЯЧЕЙКИ В4, В ЯЧЕЙКАХ ГДЕ СТОЯТ ЗНАКИ ВОПРОСА? </vt:lpstr>
      <vt:lpstr>КАК БУДЕТ ВЫГЛЯДЕТЬ ТЕПЕРЬ ФОРМУЛА, СКОПИРОВАННАЯ ИЗ ЯЧЕЙКИ В4, В ЯЧЕЙКАХ ГДЕ СТОЯТ ЗНАКИ ВОПРОСА?</vt:lpstr>
      <vt:lpstr>Закончите предложение:</vt:lpstr>
      <vt:lpstr>Закончите предложение:</vt:lpstr>
      <vt:lpstr>Закончите предложение:</vt:lpstr>
      <vt:lpstr>Исключи лишнее слово:</vt:lpstr>
      <vt:lpstr>Если вычислений много, а времени мало, то доверьтесь электронным таблицам…</vt:lpstr>
    </vt:vector>
  </TitlesOfParts>
  <Company>ГОУ гимназия №70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119</cp:revision>
  <dcterms:created xsi:type="dcterms:W3CDTF">2003-01-01T04:56:56Z</dcterms:created>
  <dcterms:modified xsi:type="dcterms:W3CDTF">2014-02-14T06:45:25Z</dcterms:modified>
</cp:coreProperties>
</file>