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4"/>
  </p:handoutMasterIdLst>
  <p:sldIdLst>
    <p:sldId id="283" r:id="rId2"/>
    <p:sldId id="291" r:id="rId3"/>
    <p:sldId id="293" r:id="rId4"/>
    <p:sldId id="292" r:id="rId5"/>
    <p:sldId id="294" r:id="rId6"/>
    <p:sldId id="288" r:id="rId7"/>
    <p:sldId id="290" r:id="rId8"/>
    <p:sldId id="289" r:id="rId9"/>
    <p:sldId id="296" r:id="rId10"/>
    <p:sldId id="300" r:id="rId11"/>
    <p:sldId id="301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94660"/>
  </p:normalViewPr>
  <p:slideViewPr>
    <p:cSldViewPr>
      <p:cViewPr varScale="1">
        <p:scale>
          <a:sx n="44" d="100"/>
          <a:sy n="44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BCA25-7CF4-4BB0-A23A-2AD8131503A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E058-19E4-44E3-B5E3-0A019AD08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Нетрадиционные логопедические технологии: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Изотонические упражнения- с сопротивлением и противодействием (особо значимо для детей  с мышечным </a:t>
            </a:r>
            <a:r>
              <a:rPr lang="ru-RU" dirty="0" err="1" smtClean="0"/>
              <a:t>гипотонусом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Аурикулотерапия</a:t>
            </a:r>
            <a:r>
              <a:rPr lang="ru-RU" dirty="0" smtClean="0"/>
              <a:t> (массаж  точек уха)</a:t>
            </a:r>
          </a:p>
          <a:p>
            <a:r>
              <a:rPr lang="ru-RU" dirty="0" smtClean="0"/>
              <a:t>Японская методика пальцевого массажа</a:t>
            </a:r>
          </a:p>
          <a:p>
            <a:r>
              <a:rPr lang="ru-RU" dirty="0" err="1" smtClean="0"/>
              <a:t>Биоэнергопластика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524000"/>
            <a:ext cx="4572032" cy="4476768"/>
          </a:xfrm>
        </p:spPr>
        <p:txBody>
          <a:bodyPr>
            <a:normAutofit fontScale="92500"/>
          </a:bodyPr>
          <a:lstStyle/>
          <a:p>
            <a:pPr lvl="0"/>
            <a:r>
              <a:rPr lang="ru-RU" sz="2100" b="1" i="1" dirty="0" smtClean="0"/>
              <a:t>Артикуляционный комплекс с трафаретами «Весёлых Язычков»;</a:t>
            </a:r>
            <a:endParaRPr lang="ru-RU" sz="2100" dirty="0" smtClean="0"/>
          </a:p>
          <a:p>
            <a:pPr lvl="0"/>
            <a:r>
              <a:rPr lang="ru-RU" sz="2100" b="1" i="1" dirty="0" smtClean="0"/>
              <a:t>Адаптированные сказки с движениями (</a:t>
            </a:r>
            <a:r>
              <a:rPr lang="ru-RU" sz="2100" b="1" i="1" dirty="0" err="1" smtClean="0"/>
              <a:t>мультимедийная</a:t>
            </a:r>
            <a:r>
              <a:rPr lang="ru-RU" sz="2100" b="1" i="1" dirty="0" smtClean="0"/>
              <a:t> презентация);</a:t>
            </a:r>
            <a:endParaRPr lang="ru-RU" sz="2100" dirty="0" smtClean="0"/>
          </a:p>
          <a:p>
            <a:pPr lvl="0"/>
            <a:r>
              <a:rPr lang="ru-RU" sz="2100" b="1" i="1" dirty="0" smtClean="0"/>
              <a:t>Сочинение историй из жизни Язычка с использованием картинок-образов «</a:t>
            </a:r>
            <a:r>
              <a:rPr lang="ru-RU" sz="2100" b="1" i="1" dirty="0" err="1" smtClean="0"/>
              <a:t>Звукознайкин</a:t>
            </a:r>
            <a:r>
              <a:rPr lang="ru-RU" sz="2100" b="1" i="1" dirty="0" smtClean="0"/>
              <a:t> и все-все-все» </a:t>
            </a:r>
            <a:endParaRPr lang="ru-RU" sz="2100" dirty="0" smtClean="0"/>
          </a:p>
          <a:p>
            <a:pPr lvl="0"/>
            <a:r>
              <a:rPr lang="ru-RU" sz="2100" b="1" i="1" dirty="0" smtClean="0"/>
              <a:t>Выполнение артикуляционных упражнений с  применением</a:t>
            </a:r>
          </a:p>
          <a:p>
            <a:pPr lvl="0"/>
            <a:r>
              <a:rPr lang="ru-RU" sz="2100" b="1" i="1" dirty="0" smtClean="0"/>
              <a:t>«волшебных  палочек—</a:t>
            </a:r>
            <a:r>
              <a:rPr lang="ru-RU" sz="2100" b="1" i="1" dirty="0" err="1" smtClean="0"/>
              <a:t>помогалочек</a:t>
            </a:r>
            <a:r>
              <a:rPr lang="ru-RU" sz="2100" b="1" i="1" dirty="0" smtClean="0"/>
              <a:t>»;</a:t>
            </a:r>
            <a:endParaRPr lang="ru-RU" sz="21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Зонды  массажные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1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32861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572140"/>
            <a:ext cx="2857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57325"/>
            <a:ext cx="28625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9058" y="3286125"/>
            <a:ext cx="4429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Зонд массажный-темпер (</a:t>
            </a:r>
            <a:r>
              <a:rPr lang="ru-RU" dirty="0" err="1" smtClean="0"/>
              <a:t>зондозаменитель</a:t>
            </a:r>
            <a:r>
              <a:rPr lang="ru-RU" dirty="0" smtClean="0"/>
              <a:t>).Логопедический массажный зонд, похожий на игрушку, не пугает малыша и используется для массажа верхней поверхности кончика и средней части языка, щек, мышц предплечья.  Нерабочий конец можно использовать для мягкого массажа всей поверхности языка. Материал: пищевая пластмасса Обрабатывается кипяченой водой и спиртом.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7186634" cy="3142132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Зондозаменитель</a:t>
            </a:r>
            <a:r>
              <a:rPr lang="ru-RU" sz="1800" b="1" dirty="0" smtClean="0"/>
              <a:t> массажный «Ложечка»</a:t>
            </a:r>
            <a:endParaRPr lang="ru-RU" sz="1800" dirty="0" smtClean="0"/>
          </a:p>
          <a:p>
            <a:r>
              <a:rPr lang="ru-RU" sz="1800" dirty="0" err="1" smtClean="0"/>
              <a:t>Зондозаменитель</a:t>
            </a:r>
            <a:r>
              <a:rPr lang="ru-RU" sz="1800" dirty="0" smtClean="0"/>
              <a:t> массажный «Ложечка».Может использоваться для массажа языка и щек как с наружной, так и внутренней стороны. Знакомый предмет не пугает ребенка. Это особенно актуально на первых сеансах массажа. Вторая сторона используется как шпатель для </a:t>
            </a:r>
            <a:r>
              <a:rPr lang="ru-RU" sz="1800" dirty="0" err="1" smtClean="0"/>
              <a:t>пошлепывания</a:t>
            </a:r>
            <a:r>
              <a:rPr lang="ru-RU" sz="1800" dirty="0" smtClean="0"/>
              <a:t> и потряхивания. А чтобы было веселее - можно зажечь огонек.</a:t>
            </a:r>
          </a:p>
          <a:p>
            <a:r>
              <a:rPr lang="ru-RU" sz="1800" dirty="0" smtClean="0"/>
              <a:t>Массажный «Дракончик»- еще один вид массажных шариков разного диаметра 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28625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61083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71480"/>
            <a:ext cx="7786742" cy="55245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последнее время мы  слышим все чаще: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«Ребенок хороший, но </a:t>
            </a:r>
            <a:r>
              <a:rPr lang="ru-RU" sz="2800" b="1" dirty="0" err="1" smtClean="0">
                <a:solidFill>
                  <a:srgbClr val="C00000"/>
                </a:solidFill>
              </a:rPr>
              <a:t>неговорящий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А этот, хоть скажет- но плохо, невнятно,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 что говорит- ничего не понятно.»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А мы для того и даны нашим детям: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Понять, разобраться и справиться с этим</a:t>
            </a:r>
            <a:r>
              <a:rPr lang="ru-RU" sz="2800" b="1" i="1" dirty="0" smtClean="0">
                <a:solidFill>
                  <a:srgbClr val="C00000"/>
                </a:solidFill>
              </a:rPr>
              <a:t>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43890" cy="134777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Коноваленко </a:t>
            </a:r>
            <a:r>
              <a:rPr lang="ru-RU" sz="2400" dirty="0" err="1" smtClean="0">
                <a:solidFill>
                  <a:srgbClr val="FF0000"/>
                </a:solidFill>
              </a:rPr>
              <a:t>В.В.,Коноваленко</a:t>
            </a:r>
            <a:r>
              <a:rPr lang="ru-RU" sz="2400" dirty="0" smtClean="0">
                <a:solidFill>
                  <a:srgbClr val="FF0000"/>
                </a:solidFill>
              </a:rPr>
              <a:t> С.В.  ХЛОП-ТОП: Нетрадиционные приемы коррекционной логопедической работы с детьми ( Хлоп-Топ-2)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59936" cy="452438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4400" dirty="0" smtClean="0"/>
              <a:t>СТАТИЧЕСКИЕ АРТИКУЛЯЦИОННЫЕ УПРАЖНЕНИЯ</a:t>
            </a: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Упражнения для губ без предмета </a:t>
            </a: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(на сопротивление</a:t>
            </a:r>
            <a:r>
              <a:rPr lang="ru-RU" sz="6400" i="1" dirty="0" smtClean="0"/>
              <a:t>)</a:t>
            </a:r>
            <a:endParaRPr lang="ru-RU" sz="6400" dirty="0" smtClean="0"/>
          </a:p>
          <a:p>
            <a:r>
              <a:rPr lang="ru-RU" sz="6400" i="1" u="sng" dirty="0" smtClean="0"/>
              <a:t>Упражнение «Упрямая улыбка».</a:t>
            </a:r>
            <a:r>
              <a:rPr lang="ru-RU" sz="6400" i="1" dirty="0" smtClean="0"/>
              <a:t> </a:t>
            </a:r>
          </a:p>
          <a:p>
            <a:r>
              <a:rPr lang="ru-RU" sz="6400" dirty="0" smtClean="0"/>
              <a:t>Ребенок растягивает губы в улыбке и удерживает их в таком положении, а </a:t>
            </a:r>
            <a:r>
              <a:rPr lang="ru-RU" sz="6400" dirty="0" smtClean="0">
                <a:solidFill>
                  <a:srgbClr val="0070C0"/>
                </a:solidFill>
              </a:rPr>
              <a:t>взрослый «мешает» ему улыбаться, сжимая губы рукой в «Трубочку», </a:t>
            </a:r>
            <a:r>
              <a:rPr lang="ru-RU" sz="6400" dirty="0" smtClean="0"/>
              <a:t>преодолевая сопротивление мышц ребенка. Выполняется 10—15 раз.</a:t>
            </a:r>
          </a:p>
          <a:p>
            <a:r>
              <a:rPr lang="ru-RU" sz="6400" i="1" u="sng" dirty="0" smtClean="0"/>
              <a:t>Упражнение «Упрямая трубочка».</a:t>
            </a:r>
            <a:r>
              <a:rPr lang="ru-RU" sz="6400" i="1" dirty="0" smtClean="0"/>
              <a:t> </a:t>
            </a:r>
          </a:p>
          <a:p>
            <a:r>
              <a:rPr lang="ru-RU" sz="6400" dirty="0" smtClean="0"/>
              <a:t>Ребенок вытягивает губы трубочкой и удерживает их в таком положении несколько секунд, затем </a:t>
            </a:r>
            <a:r>
              <a:rPr lang="ru-RU" sz="6400" dirty="0" smtClean="0">
                <a:solidFill>
                  <a:srgbClr val="0070C0"/>
                </a:solidFill>
              </a:rPr>
              <a:t>взрослый рукой пытается, преодолев сопротивление мышц, растянуть губы ребенка в улыбку. В</a:t>
            </a:r>
            <a:r>
              <a:rPr lang="ru-RU" sz="6400" dirty="0" smtClean="0"/>
              <a:t>ыполняется 10—15 раз</a:t>
            </a:r>
            <a:r>
              <a:rPr lang="ru-RU" sz="4400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59936" cy="468322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Упражнения для губ, языка и челюстей с бинтом</a:t>
            </a:r>
            <a:endParaRPr lang="ru-RU" sz="6400" b="1" dirty="0" smtClean="0">
              <a:solidFill>
                <a:srgbClr val="FF0000"/>
              </a:solidFill>
            </a:endParaRPr>
          </a:p>
          <a:p>
            <a:r>
              <a:rPr lang="ru-RU" sz="5600" i="1" u="sng" dirty="0" smtClean="0"/>
              <a:t> 1.</a:t>
            </a:r>
            <a:r>
              <a:rPr lang="ru-RU" sz="5600" i="1" dirty="0" smtClean="0"/>
              <a:t> </a:t>
            </a:r>
            <a:r>
              <a:rPr lang="ru-RU" sz="5600" dirty="0" smtClean="0"/>
              <a:t>Сомкнутые и растянутые в улыбку губы плотно сжимают бинт. Взрослый пытается вытащить бинт, преодолевая сопротивление мышц губ. Выполняется в течение 10 — 15 секунд.</a:t>
            </a:r>
          </a:p>
          <a:p>
            <a:r>
              <a:rPr lang="ru-RU" sz="5600" i="1" u="sng" dirty="0" smtClean="0"/>
              <a:t> 2.</a:t>
            </a:r>
            <a:r>
              <a:rPr lang="ru-RU" sz="5600" i="1" dirty="0" smtClean="0"/>
              <a:t> </a:t>
            </a:r>
            <a:r>
              <a:rPr lang="ru-RU" sz="5600" dirty="0" smtClean="0"/>
              <a:t>Выполняется по аналогии с упр. 1, но бинт зажимается губами то в левом, то в правом углу рта поочередно. Выполняется 10 раз.</a:t>
            </a:r>
          </a:p>
          <a:p>
            <a:r>
              <a:rPr lang="ru-RU" sz="5600" i="1" u="sng" dirty="0" smtClean="0"/>
              <a:t> 3.</a:t>
            </a:r>
            <a:r>
              <a:rPr lang="ru-RU" sz="5600" i="1" dirty="0" smtClean="0"/>
              <a:t> </a:t>
            </a:r>
            <a:r>
              <a:rPr lang="ru-RU" sz="5600" dirty="0" smtClean="0"/>
              <a:t>Зажатый губами в правом углу рта бинт без помощи рук перемещается в левый угол, затем, наоборот, из левого — в правый и т. д. Выполняется 10 раз.</a:t>
            </a:r>
          </a:p>
          <a:p>
            <a:r>
              <a:rPr lang="ru-RU" sz="5600" i="1" u="sng" dirty="0" smtClean="0"/>
              <a:t>4.</a:t>
            </a:r>
            <a:r>
              <a:rPr lang="ru-RU" sz="5600" i="1" dirty="0" smtClean="0"/>
              <a:t> </a:t>
            </a:r>
            <a:r>
              <a:rPr lang="ru-RU" sz="5600" dirty="0" smtClean="0"/>
              <a:t>В отличие от упр. 1 бинт закусывается, крепко зажимается не губами, а передними зубами и удерживаются в течение 10—15 секунд, зажим ослабляется на несколько секунд. Зажим — расслабление чередуются 10—15 раз.</a:t>
            </a:r>
          </a:p>
          <a:p>
            <a:endParaRPr lang="ru-RU" sz="4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59936" cy="5453082"/>
          </a:xfrm>
        </p:spPr>
        <p:txBody>
          <a:bodyPr>
            <a:normAutofit fontScale="55000" lnSpcReduction="20000"/>
          </a:bodyPr>
          <a:lstStyle/>
          <a:p>
            <a:r>
              <a:rPr lang="ru-RU" sz="2900" i="1" u="sng" dirty="0" smtClean="0"/>
              <a:t>5.</a:t>
            </a:r>
            <a:r>
              <a:rPr lang="ru-RU" sz="2900" i="1" dirty="0" smtClean="0"/>
              <a:t> </a:t>
            </a:r>
            <a:r>
              <a:rPr lang="ru-RU" sz="2900" dirty="0" smtClean="0"/>
              <a:t>Бинт закусывается и зажимается не резцами, а коренными зубами, попеременно то левыми, то правыми. Выполняется 10 раз.</a:t>
            </a:r>
          </a:p>
          <a:p>
            <a:r>
              <a:rPr lang="ru-RU" sz="2900" i="1" u="sng" dirty="0" smtClean="0"/>
              <a:t> 6.</a:t>
            </a:r>
            <a:r>
              <a:rPr lang="ru-RU" sz="2900" i="1" dirty="0" smtClean="0"/>
              <a:t> </a:t>
            </a:r>
            <a:r>
              <a:rPr lang="ru-RU" sz="2900" dirty="0" smtClean="0"/>
              <a:t>Бинт ко всей поверхности верхней губы плотно прижимает язык, поднятый вверх в форме широкого ковша или «лопатки» (блинчика). При этом рот широко раскрыт. Взрослый, как и в упражнении 1, пытается вытащить бинт, преодолевая сопротивление. Удерживать данную позицию 10—15 секунд. Повторяется до 10 раз.</a:t>
            </a:r>
          </a:p>
          <a:p>
            <a:r>
              <a:rPr lang="ru-RU" sz="2900" i="1" u="sng" dirty="0" smtClean="0"/>
              <a:t>7.</a:t>
            </a:r>
            <a:r>
              <a:rPr lang="ru-RU" sz="2900" i="1" dirty="0" smtClean="0"/>
              <a:t> </a:t>
            </a:r>
            <a:r>
              <a:rPr lang="ru-RU" sz="2900" dirty="0" smtClean="0"/>
              <a:t>В отличие от упражнения 6 бинт прижимается «языком-ковшом» («лопаткой», «блинчиком») не ко всей поверхности верхней губы, а то к левому, то к правому углу рта попеременно. Выполняется так же, как упр.1,6.</a:t>
            </a:r>
          </a:p>
          <a:p>
            <a:r>
              <a:rPr lang="ru-RU" sz="2900" i="1" u="sng" dirty="0" smtClean="0"/>
              <a:t>8.</a:t>
            </a:r>
            <a:r>
              <a:rPr lang="ru-RU" sz="2900" i="1" dirty="0" smtClean="0"/>
              <a:t> </a:t>
            </a:r>
            <a:r>
              <a:rPr lang="ru-RU" sz="2900" dirty="0" smtClean="0"/>
              <a:t>Бинт крепко прижимается ко всей поверхности нижней губы широким мягким языком в форме «лопатки» («блинчика»). Далее упражнение выполняется так же, как упр.1,6, 7.</a:t>
            </a:r>
          </a:p>
          <a:p>
            <a:endParaRPr lang="ru-RU" dirty="0"/>
          </a:p>
        </p:txBody>
      </p:sp>
      <p:pic>
        <p:nvPicPr>
          <p:cNvPr id="52226" name="Picture 2" descr="C:\Users\Лия\Pictures\terea01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34618" y="857231"/>
            <a:ext cx="3809347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УПРАЖНЕНИЯ, СОВЕРШЕНСТВУЮЩИЕ АРТИКУЛЯЦИОННУЮ МОТОРИКУ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186238" cy="571504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dirty="0" smtClean="0"/>
          </a:p>
          <a:p>
            <a:r>
              <a:rPr lang="ru-RU" sz="1400" b="1" i="1" dirty="0" smtClean="0"/>
              <a:t>Упражнения с шариком,</a:t>
            </a:r>
            <a:endParaRPr lang="ru-RU" sz="1400" dirty="0" smtClean="0"/>
          </a:p>
          <a:p>
            <a:r>
              <a:rPr lang="ru-RU" sz="1400" i="1" dirty="0" smtClean="0"/>
              <a:t>(</a:t>
            </a:r>
            <a:r>
              <a:rPr lang="en-US" sz="1400" i="1" dirty="0" smtClean="0"/>
              <a:t>d</a:t>
            </a:r>
            <a:r>
              <a:rPr lang="ru-RU" sz="1400" i="1" dirty="0" smtClean="0"/>
              <a:t> шарика 2</a:t>
            </a:r>
            <a:r>
              <a:rPr lang="ru-RU" sz="1400" dirty="0" smtClean="0"/>
              <a:t>—3</a:t>
            </a:r>
            <a:r>
              <a:rPr lang="ru-RU" sz="1400" i="1" dirty="0" smtClean="0"/>
              <a:t> см, длина веревки 60 см,</a:t>
            </a:r>
            <a:r>
              <a:rPr lang="en-US" sz="1400" i="1" dirty="0" smtClean="0"/>
              <a:t>)</a:t>
            </a:r>
            <a:endParaRPr lang="ru-RU" sz="1400" dirty="0" smtClean="0"/>
          </a:p>
          <a:p>
            <a:r>
              <a:rPr lang="ru-RU" sz="1600" dirty="0" smtClean="0"/>
              <a:t>Двигать шарик по горизонтально натянутой на пальцах обеих рук веревке языком вправо — влево.</a:t>
            </a:r>
          </a:p>
          <a:p>
            <a:pPr lvl="0"/>
            <a:r>
              <a:rPr lang="ru-RU" sz="1600" dirty="0" smtClean="0"/>
              <a:t>Двигать шарик по вертикально натянутой веревочке вверх (вниз шарик падает произвольно).</a:t>
            </a:r>
          </a:p>
          <a:p>
            <a:pPr lvl="0"/>
            <a:r>
              <a:rPr lang="ru-RU" sz="1600" dirty="0" smtClean="0"/>
              <a:t>Толкать языком шарик вверх-вниз, веревка натянута горизонтально</a:t>
            </a:r>
          </a:p>
          <a:p>
            <a:pPr lvl="0"/>
            <a:r>
              <a:rPr lang="ru-RU" sz="1600" dirty="0" smtClean="0"/>
              <a:t>Язык — «Чашечка», цель — поймать шарик в «Чашечку».</a:t>
            </a:r>
          </a:p>
          <a:p>
            <a:pPr lvl="0"/>
            <a:r>
              <a:rPr lang="ru-RU" sz="1600" dirty="0" smtClean="0"/>
              <a:t>Ловить шарик губами, с силой выталкивать, «выплевывая» его.</a:t>
            </a:r>
          </a:p>
          <a:p>
            <a:pPr lvl="0"/>
            <a:r>
              <a:rPr lang="ru-RU" sz="1600" dirty="0" smtClean="0"/>
              <a:t>Поймать шарик губами. Сомкнуть, насколько это можно, губы и покатать шарик от щеки к щеке.</a:t>
            </a:r>
          </a:p>
          <a:p>
            <a:pPr lvl="0"/>
            <a:r>
              <a:rPr lang="ru-RU" sz="1600" dirty="0" smtClean="0"/>
              <a:t>Рассказывать скороговорки с шариком во рту, держа руками веревочку. </a:t>
            </a:r>
          </a:p>
          <a:p>
            <a:endParaRPr lang="ru-RU" sz="1400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5120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4876" y="642918"/>
          <a:ext cx="4143404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r:id="rId3" imgW="12161905" imgH="8659434" progId="">
                  <p:embed/>
                </p:oleObj>
              </mc:Choice>
              <mc:Fallback>
                <p:oleObj r:id="rId3" imgW="12161905" imgH="8659434" progId="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642918"/>
                        <a:ext cx="4143404" cy="2357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57752" y="3071811"/>
            <a:ext cx="38576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400" b="1" i="1" dirty="0" smtClean="0"/>
              <a:t>Упражнения с двумя шариками</a:t>
            </a:r>
            <a:endParaRPr lang="en-US" sz="1400" b="1" i="1" dirty="0" smtClean="0"/>
          </a:p>
          <a:p>
            <a:r>
              <a:rPr lang="ru-RU" sz="1400" i="1" dirty="0" smtClean="0"/>
              <a:t>(</a:t>
            </a:r>
            <a:r>
              <a:rPr lang="en-US" sz="1400" i="1" dirty="0" smtClean="0"/>
              <a:t>d</a:t>
            </a:r>
            <a:r>
              <a:rPr lang="ru-RU" sz="1400" i="1" dirty="0" smtClean="0"/>
              <a:t> шариков не более 1,5 см, рис. 2)</a:t>
            </a:r>
            <a:endParaRPr lang="ru-RU" sz="1400" dirty="0" smtClean="0"/>
          </a:p>
          <a:p>
            <a:pPr lvl="0"/>
            <a:r>
              <a:rPr lang="ru-RU" sz="1400" dirty="0" smtClean="0"/>
              <a:t>Двигать поочередно шарики вправо и влево по горизонтально натянутой руками веревке.</a:t>
            </a:r>
          </a:p>
          <a:p>
            <a:pPr lvl="0"/>
            <a:r>
              <a:rPr lang="ru-RU" sz="1400" dirty="0" smtClean="0"/>
              <a:t>Веревка натянута горизонтально, шарики толкать поочередно вверх и вниз.</a:t>
            </a:r>
          </a:p>
          <a:p>
            <a:pPr lvl="0"/>
            <a:r>
              <a:rPr lang="ru-RU" sz="1400" dirty="0" smtClean="0"/>
              <a:t>Веревка натянута вертикально, быстро подталкивать нижний шарик вверх.</a:t>
            </a:r>
          </a:p>
          <a:p>
            <a:pPr lvl="0"/>
            <a:r>
              <a:rPr lang="ru-RU" sz="1400" dirty="0" smtClean="0"/>
              <a:t>Ловить оба шарика в « Чашечку ».</a:t>
            </a:r>
          </a:p>
          <a:p>
            <a:pPr lvl="0"/>
            <a:r>
              <a:rPr lang="ru-RU" sz="1400" dirty="0" smtClean="0"/>
              <a:t>Поймать шарики губами и расположить их во рту так, чтобы один оказался за правой щекой, а другой за левой. Напрягая щеки, толкать шарики.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7400948" cy="507209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000" dirty="0" smtClean="0"/>
              <a:t>Чайную ложку зажать в кулак и приставить к углу рта, толкать языком в вогнутую сторону ложки влево и вправо, соответственно поворачивая руку с ложкой.</a:t>
            </a:r>
          </a:p>
          <a:p>
            <a:pPr lvl="0"/>
            <a:r>
              <a:rPr lang="ru-RU" sz="3000" dirty="0" smtClean="0"/>
              <a:t>Толкать ложку в вогнутую часть вверх и вниз.</a:t>
            </a:r>
          </a:p>
          <a:p>
            <a:pPr lvl="0"/>
            <a:r>
              <a:rPr lang="ru-RU" sz="3000" dirty="0" smtClean="0"/>
              <a:t>То же, но подталкивать ложку в выпуклую часть.</a:t>
            </a:r>
          </a:p>
          <a:p>
            <a:pPr lvl="0"/>
            <a:r>
              <a:rPr lang="ru-RU" sz="3000" dirty="0" smtClean="0"/>
              <a:t>Язык— «Лопаточка». Похлопывать выпуклой частью чайной ложки по языку;</a:t>
            </a:r>
          </a:p>
          <a:p>
            <a:pPr lvl="0"/>
            <a:r>
              <a:rPr lang="ru-RU" sz="3000" dirty="0" smtClean="0"/>
              <a:t>Толчками надавливать краем ложки на расслабленный язык.</a:t>
            </a:r>
          </a:p>
          <a:p>
            <a:pPr lvl="0"/>
            <a:r>
              <a:rPr lang="ru-RU" sz="3000" dirty="0" smtClean="0"/>
              <a:t>Ложкой, плотной стороной плотно прижатой к губам, сложенным трубочкой, совершать круговые движения по часовой и против часовой стрелки.</a:t>
            </a:r>
          </a:p>
          <a:p>
            <a:pPr lvl="0"/>
            <a:r>
              <a:rPr lang="ru-RU" sz="3000" dirty="0" smtClean="0"/>
              <a:t>Губы растянуть в улыбку. Выпуклой частью чайной ложки совершать круговые движения вокруг губ по часовой стрелке и против.</a:t>
            </a:r>
          </a:p>
          <a:p>
            <a:pPr lvl="0"/>
            <a:r>
              <a:rPr lang="ru-RU" sz="3000" dirty="0" smtClean="0"/>
              <a:t>Взять по чайной ложечке в правую и левую руку и совершать легкие похлопывающие движения по щекам снизу вверх и сверху вниз.</a:t>
            </a:r>
          </a:p>
          <a:p>
            <a:pPr lvl="0"/>
            <a:r>
              <a:rPr lang="ru-RU" sz="3000" dirty="0" smtClean="0"/>
              <a:t>Круговые движения чайными ложками по щекам (от носа к ушам и обратно).</a:t>
            </a:r>
          </a:p>
          <a:p>
            <a:pPr lvl="0"/>
            <a:r>
              <a:rPr lang="ru-RU" sz="3000" dirty="0" smtClean="0"/>
              <a:t>Похлопывание чайными ложками по щекам обеими руками одновременно от углов растянутого в улыбке рта к вискам и обратно.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Упражнения с ложкой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О.И.Крупенчук</a:t>
            </a:r>
            <a:r>
              <a:rPr lang="ru-RU" dirty="0" smtClean="0">
                <a:solidFill>
                  <a:srgbClr val="FF0000"/>
                </a:solidFill>
              </a:rPr>
              <a:t>  Логопедический массаж ложками. </a:t>
            </a:r>
            <a:r>
              <a:rPr lang="ru-RU" dirty="0" err="1" smtClean="0">
                <a:solidFill>
                  <a:srgbClr val="FF0000"/>
                </a:solidFill>
              </a:rPr>
              <a:t>Самомассаж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3" name="Picture 3" descr="C:\Users\Лия\Pictures\IMG_20150207_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373819"/>
            <a:ext cx="3603820" cy="5236378"/>
          </a:xfrm>
          <a:prstGeom prst="rect">
            <a:avLst/>
          </a:prstGeom>
          <a:noFill/>
        </p:spPr>
      </p:pic>
      <p:pic>
        <p:nvPicPr>
          <p:cNvPr id="27650" name="Picture 2" descr="C:\Users\Лия\Pictures\IMG_20150208_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1484784"/>
            <a:ext cx="3904475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Самомассаж</a:t>
            </a:r>
            <a:r>
              <a:rPr lang="ru-RU" dirty="0" smtClean="0">
                <a:solidFill>
                  <a:srgbClr val="FF0000"/>
                </a:solidFill>
              </a:rPr>
              <a:t> языка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C:\Users\Лия\Pictures\IMG_20150208_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72" y="1268760"/>
            <a:ext cx="4120480" cy="5319414"/>
          </a:xfrm>
          <a:prstGeom prst="rect">
            <a:avLst/>
          </a:prstGeom>
          <a:noFill/>
        </p:spPr>
      </p:pic>
      <p:pic>
        <p:nvPicPr>
          <p:cNvPr id="30723" name="Picture 3" descr="C:\Users\Лия\Pictures\IMG_20150208_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831" y="1340768"/>
            <a:ext cx="4135883" cy="530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Лия\Pictures\IMG_20150208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143272" cy="4708721"/>
          </a:xfrm>
          <a:prstGeom prst="rect">
            <a:avLst/>
          </a:prstGeom>
          <a:noFill/>
        </p:spPr>
      </p:pic>
      <p:pic>
        <p:nvPicPr>
          <p:cNvPr id="31748" name="Picture 4" descr="C:\Users\Лия\Pictures\IMG_20150208_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38" y="928670"/>
            <a:ext cx="4014828" cy="501853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Упражнения с сопротивлением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Новые названия упражнений и поз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/>
              <a:t>Упражнение для языка и нижней челюсти «Копытца»</a:t>
            </a:r>
            <a:endParaRPr lang="ru-RU" sz="1200" dirty="0" smtClean="0"/>
          </a:p>
          <a:p>
            <a:r>
              <a:rPr lang="ru-RU" sz="1200" b="1" dirty="0" smtClean="0"/>
              <a:t>Упражнение для языка и нижней челюсти «Копытца» </a:t>
            </a:r>
            <a:endParaRPr lang="ru-RU" sz="1200" dirty="0" smtClean="0"/>
          </a:p>
          <a:p>
            <a:r>
              <a:rPr lang="ru-RU" sz="1200" dirty="0" smtClean="0"/>
              <a:t>На фотографии положение языка, как в упражнении «Грибок». Но «Грибок» – статическое упражнение, а «Копытца» - динамическое. Надо звонко «</a:t>
            </a:r>
            <a:r>
              <a:rPr lang="ru-RU" sz="1200" dirty="0" err="1" smtClean="0"/>
              <a:t>поцокать</a:t>
            </a:r>
            <a:r>
              <a:rPr lang="ru-RU" sz="1200" dirty="0" smtClean="0"/>
              <a:t>» языком о нёбо.</a:t>
            </a:r>
          </a:p>
          <a:p>
            <a:r>
              <a:rPr lang="ru-RU" sz="1200" dirty="0" smtClean="0"/>
              <a:t>Здесь – несколько вариантов:</a:t>
            </a:r>
          </a:p>
          <a:p>
            <a:r>
              <a:rPr lang="ru-RU" sz="1200" dirty="0" smtClean="0"/>
              <a:t>- цокать кончиком языка на альвеолах за верхними резцами;</a:t>
            </a:r>
          </a:p>
          <a:p>
            <a:r>
              <a:rPr lang="ru-RU" sz="1200" dirty="0" smtClean="0"/>
              <a:t>- цокать кончиком языка в углублении твёрдого нёба;</a:t>
            </a:r>
          </a:p>
          <a:p>
            <a:r>
              <a:rPr lang="ru-RU" sz="1200" dirty="0" smtClean="0"/>
              <a:t>- цокать кончиком языка на мягком нёбе (в глубине рта);</a:t>
            </a:r>
          </a:p>
          <a:p>
            <a:r>
              <a:rPr lang="ru-RU" sz="1200" dirty="0" smtClean="0"/>
              <a:t>- цокать с «оттяжкой» всей поверхностью языка;</a:t>
            </a:r>
          </a:p>
          <a:p>
            <a:r>
              <a:rPr lang="ru-RU" sz="1200" dirty="0" smtClean="0"/>
              <a:t>- цокать во всех этих положениях при неподвижной нижней челюсти;</a:t>
            </a:r>
          </a:p>
          <a:p>
            <a:r>
              <a:rPr lang="ru-RU" sz="1200" dirty="0" smtClean="0"/>
              <a:t>- цокать во всех этих положениях, активно двигая нижней челюстью.</a:t>
            </a:r>
          </a:p>
          <a:p>
            <a:r>
              <a:rPr lang="ru-RU" sz="1200" dirty="0" smtClean="0"/>
              <a:t>Ещё одно название этого упражнения – «Лошадка».</a:t>
            </a: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Классические артикуляционные упражнения.   </a:t>
            </a:r>
            <a:endParaRPr lang="ru-RU" sz="5600" dirty="0" smtClean="0"/>
          </a:p>
          <a:p>
            <a:r>
              <a:rPr lang="ru-RU" sz="5600" dirty="0" smtClean="0"/>
              <a:t>(Из книги Е.Г. Карельской «Растим говорунов». Изд. «Дрофа» М. 2007)</a:t>
            </a:r>
          </a:p>
          <a:p>
            <a:r>
              <a:rPr lang="ru-RU" sz="4800" b="1" dirty="0" smtClean="0"/>
              <a:t> Упражнение для языка и нижней челюсти «На море штиль» </a:t>
            </a:r>
            <a:endParaRPr lang="ru-RU" sz="4800" dirty="0" smtClean="0"/>
          </a:p>
          <a:p>
            <a:r>
              <a:rPr lang="ru-RU" sz="4800" dirty="0" smtClean="0"/>
              <a:t>Море бывает не только бурным, но и спокойным. А вот может ли быть какое-то время спокойным язык ребёнка?</a:t>
            </a:r>
          </a:p>
          <a:p>
            <a:r>
              <a:rPr lang="ru-RU" sz="4800" dirty="0" smtClean="0"/>
              <a:t>Рот открыт. Язык укладывается на дно ротовой полости и становится абсолютно неподвижным.</a:t>
            </a:r>
          </a:p>
          <a:p>
            <a:r>
              <a:rPr lang="ru-RU" sz="4800" dirty="0" smtClean="0"/>
              <a:t>При всей простоте, упражнение очень сложное! В этом родители и педагоги могут убедиться, заглянув в рот ребёнка. В мышцах языка – подёргивания и «зыбь»? Ведь так? Добиваемся полного «штиля»!</a:t>
            </a:r>
          </a:p>
          <a:p>
            <a:r>
              <a:rPr lang="ru-RU" sz="4800" dirty="0" smtClean="0"/>
              <a:t>Упражнение статическое. </a:t>
            </a:r>
          </a:p>
          <a:p>
            <a:r>
              <a:rPr lang="ru-RU" sz="4800" b="1" dirty="0" smtClean="0"/>
              <a:t> Упражнение для языка  «Доберёмся до вершины!»</a:t>
            </a:r>
            <a:endParaRPr lang="ru-RU" sz="4800" dirty="0" smtClean="0"/>
          </a:p>
          <a:p>
            <a:r>
              <a:rPr lang="ru-RU" sz="4800" dirty="0" smtClean="0"/>
              <a:t>Для постановки звуков очень важна «растяжка» языка. Как её добиться? Постоянными тренировками!</a:t>
            </a:r>
          </a:p>
          <a:p>
            <a:r>
              <a:rPr lang="ru-RU" sz="4800" dirty="0" smtClean="0"/>
              <a:t>Ребёнок растёт? Вот и язык должен «расти», вытягиваясь вверх, к носу. Трудно? Очень трудно! Губы каменеют, язык синеет… Но только так можно добраться до «вершины» (носа), пусть и не с первого, и даже не с сотого раза.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789</TotalTime>
  <Words>1049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Нетрадиционные логопедические технологии: </vt:lpstr>
      <vt:lpstr>Коноваленко В.В.,Коноваленко С.В.  ХЛОП-ТОП: Нетрадиционные приемы коррекционной логопедической работы с детьми ( Хлоп-Топ-2)</vt:lpstr>
      <vt:lpstr>Презентация PowerPoint</vt:lpstr>
      <vt:lpstr>УПРАЖНЕНИЯ, СОВЕРШЕНСТВУЮЩИЕ АРТИКУЛЯЦИОННУЮ МОТОРИКУ</vt:lpstr>
      <vt:lpstr>Упражнения с ложкой</vt:lpstr>
      <vt:lpstr>О.И.Крупенчук  Логопедический массаж ложками. Самомассаж</vt:lpstr>
      <vt:lpstr>Самомассаж языка</vt:lpstr>
      <vt:lpstr>Упражнения с сопротивлением</vt:lpstr>
      <vt:lpstr>Новые названия упражнений и поз</vt:lpstr>
      <vt:lpstr>Зонды  массажные</vt:lpstr>
      <vt:lpstr>Презентация PowerPoint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Лия</dc:creator>
  <cp:lastModifiedBy>Лия</cp:lastModifiedBy>
  <cp:revision>89</cp:revision>
  <dcterms:created xsi:type="dcterms:W3CDTF">2015-02-08T16:12:38Z</dcterms:created>
  <dcterms:modified xsi:type="dcterms:W3CDTF">2015-10-17T06:59:43Z</dcterms:modified>
</cp:coreProperties>
</file>