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8"/>
  </p:handoutMasterIdLst>
  <p:sldIdLst>
    <p:sldId id="271" r:id="rId2"/>
    <p:sldId id="273" r:id="rId3"/>
    <p:sldId id="297" r:id="rId4"/>
    <p:sldId id="275" r:id="rId5"/>
    <p:sldId id="303" r:id="rId6"/>
    <p:sldId id="30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58" autoAdjust="0"/>
    <p:restoredTop sz="94660"/>
  </p:normalViewPr>
  <p:slideViewPr>
    <p:cSldViewPr>
      <p:cViewPr varScale="1">
        <p:scale>
          <a:sx n="44" d="100"/>
          <a:sy n="44" d="100"/>
        </p:scale>
        <p:origin x="-1296" y="-102"/>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3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DBCA25-7CF4-4BB0-A23A-2AD8131503AB}" type="datetimeFigureOut">
              <a:rPr lang="ru-RU" smtClean="0"/>
              <a:pPr/>
              <a:t>17.10.2015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14E058-19E4-44E3-B5E3-0A019AD0808F}" type="slidenum">
              <a:rPr lang="ru-RU" smtClean="0"/>
              <a:pPr/>
              <a:t>‹#›</a:t>
            </a:fld>
            <a:endParaRPr lang="ru-RU"/>
          </a:p>
        </p:txBody>
      </p:sp>
    </p:spTree>
    <p:extLst>
      <p:ext uri="{BB962C8B-B14F-4D97-AF65-F5344CB8AC3E}">
        <p14:creationId xmlns:p14="http://schemas.microsoft.com/office/powerpoint/2010/main" val="2783743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16" name="Номер слайда 15"/>
          <p:cNvSpPr>
            <a:spLocks noGrp="1"/>
          </p:cNvSpPr>
          <p:nvPr>
            <p:ph type="sldNum" sz="quarter" idx="11"/>
          </p:nvPr>
        </p:nvSpPr>
        <p:spPr/>
        <p:txBody>
          <a:bodyPr/>
          <a:lstStyle/>
          <a:p>
            <a:fld id="{DA8DE960-8AD5-4E41-99E8-EFBF7ADD831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DE960-8AD5-4E41-99E8-EFBF7ADD83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DE960-8AD5-4E41-99E8-EFBF7ADD83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CCB9C20-9E01-4CDE-A841-6C5E0B965826}" type="datetimeFigureOut">
              <a:rPr lang="ru-RU" smtClean="0"/>
              <a:pPr/>
              <a:t>17.10.2015</a:t>
            </a:fld>
            <a:endParaRPr lang="ru-RU"/>
          </a:p>
        </p:txBody>
      </p:sp>
      <p:sp>
        <p:nvSpPr>
          <p:cNvPr id="15" name="Номер слайда 14"/>
          <p:cNvSpPr>
            <a:spLocks noGrp="1"/>
          </p:cNvSpPr>
          <p:nvPr>
            <p:ph type="sldNum" sz="quarter" idx="15"/>
          </p:nvPr>
        </p:nvSpPr>
        <p:spPr/>
        <p:txBody>
          <a:bodyPr/>
          <a:lstStyle>
            <a:lvl1pPr algn="ctr">
              <a:defRPr/>
            </a:lvl1pPr>
          </a:lstStyle>
          <a:p>
            <a:fld id="{DA8DE960-8AD5-4E41-99E8-EFBF7ADD831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8DE960-8AD5-4E41-99E8-EFBF7ADD831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8DE960-8AD5-4E41-99E8-EFBF7ADD831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A8DE960-8AD5-4E41-99E8-EFBF7ADD831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8DE960-8AD5-4E41-99E8-EFBF7ADD831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8DE960-8AD5-4E41-99E8-EFBF7ADD83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CCB9C20-9E01-4CDE-A841-6C5E0B965826}" type="datetimeFigureOut">
              <a:rPr lang="ru-RU" smtClean="0"/>
              <a:pPr/>
              <a:t>17.10.2015</a:t>
            </a:fld>
            <a:endParaRPr lang="ru-RU"/>
          </a:p>
        </p:txBody>
      </p:sp>
      <p:sp>
        <p:nvSpPr>
          <p:cNvPr id="9" name="Номер слайда 8"/>
          <p:cNvSpPr>
            <a:spLocks noGrp="1"/>
          </p:cNvSpPr>
          <p:nvPr>
            <p:ph type="sldNum" sz="quarter" idx="15"/>
          </p:nvPr>
        </p:nvSpPr>
        <p:spPr/>
        <p:txBody>
          <a:bodyPr/>
          <a:lstStyle/>
          <a:p>
            <a:fld id="{DA8DE960-8AD5-4E41-99E8-EFBF7ADD831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CCB9C20-9E01-4CDE-A841-6C5E0B965826}" type="datetimeFigureOut">
              <a:rPr lang="ru-RU" smtClean="0"/>
              <a:pPr/>
              <a:t>17.10.2015</a:t>
            </a:fld>
            <a:endParaRPr lang="ru-RU"/>
          </a:p>
        </p:txBody>
      </p:sp>
      <p:sp>
        <p:nvSpPr>
          <p:cNvPr id="9" name="Номер слайда 8"/>
          <p:cNvSpPr>
            <a:spLocks noGrp="1"/>
          </p:cNvSpPr>
          <p:nvPr>
            <p:ph type="sldNum" sz="quarter" idx="11"/>
          </p:nvPr>
        </p:nvSpPr>
        <p:spPr/>
        <p:txBody>
          <a:bodyPr/>
          <a:lstStyle/>
          <a:p>
            <a:fld id="{DA8DE960-8AD5-4E41-99E8-EFBF7ADD831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CB9C20-9E01-4CDE-A841-6C5E0B965826}" type="datetimeFigureOut">
              <a:rPr lang="ru-RU" smtClean="0"/>
              <a:pPr/>
              <a:t>17.10.2015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A8DE960-8AD5-4E41-99E8-EFBF7ADD831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hyperlink" Target="http://logozond.ru/index/shop/catalogue/logmassage/postanovka/postanovka_243.html" TargetMode="Externa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Артикуляционные помощники куклы</a:t>
            </a:r>
            <a:endParaRPr lang="ru-RU" dirty="0">
              <a:solidFill>
                <a:srgbClr val="FF0000"/>
              </a:solidFill>
            </a:endParaRPr>
          </a:p>
        </p:txBody>
      </p:sp>
      <p:pic>
        <p:nvPicPr>
          <p:cNvPr id="15362" name="Picture 2" descr="C:\Users\Лия\Desktop\Доклад\Артикуляционная моторика\222.jpg"/>
          <p:cNvPicPr>
            <a:picLocks noGrp="1" noChangeAspect="1" noChangeArrowheads="1"/>
          </p:cNvPicPr>
          <p:nvPr>
            <p:ph sz="half" idx="1"/>
          </p:nvPr>
        </p:nvPicPr>
        <p:blipFill>
          <a:blip r:embed="rId2"/>
          <a:stretch>
            <a:fillRect/>
          </a:stretch>
        </p:blipFill>
        <p:spPr bwMode="auto">
          <a:xfrm>
            <a:off x="214282" y="1357299"/>
            <a:ext cx="3524274" cy="2643206"/>
          </a:xfrm>
          <a:prstGeom prst="rect">
            <a:avLst/>
          </a:prstGeom>
          <a:noFill/>
        </p:spPr>
      </p:pic>
      <p:pic>
        <p:nvPicPr>
          <p:cNvPr id="15363" name="Picture 3" descr="C:\Users\Лия\Desktop\Доклад\Артикуляционная моторика\дид.кукла.jpg"/>
          <p:cNvPicPr>
            <a:picLocks noGrp="1" noChangeAspect="1" noChangeArrowheads="1"/>
          </p:cNvPicPr>
          <p:nvPr>
            <p:ph sz="half" idx="2"/>
          </p:nvPr>
        </p:nvPicPr>
        <p:blipFill>
          <a:blip r:embed="rId3"/>
          <a:stretch>
            <a:fillRect/>
          </a:stretch>
        </p:blipFill>
        <p:spPr bwMode="auto">
          <a:xfrm>
            <a:off x="3571868" y="1428736"/>
            <a:ext cx="2819649" cy="3000396"/>
          </a:xfrm>
          <a:prstGeom prst="rect">
            <a:avLst/>
          </a:prstGeom>
          <a:noFill/>
        </p:spPr>
      </p:pic>
      <p:pic>
        <p:nvPicPr>
          <p:cNvPr id="7" name="Picture 2" descr="C:\Users\Лия\Desktop\Доклад\Артикуляционная моторика\1447913_html_67fea5f1.jpg"/>
          <p:cNvPicPr>
            <a:picLocks noChangeAspect="1" noChangeArrowheads="1"/>
          </p:cNvPicPr>
          <p:nvPr/>
        </p:nvPicPr>
        <p:blipFill>
          <a:blip r:embed="rId4"/>
          <a:srcRect/>
          <a:stretch>
            <a:fillRect/>
          </a:stretch>
        </p:blipFill>
        <p:spPr bwMode="auto">
          <a:xfrm>
            <a:off x="214282" y="3786190"/>
            <a:ext cx="4150533" cy="2643206"/>
          </a:xfrm>
          <a:prstGeom prst="rect">
            <a:avLst/>
          </a:prstGeom>
          <a:noFill/>
        </p:spPr>
      </p:pic>
      <p:pic>
        <p:nvPicPr>
          <p:cNvPr id="8" name="Picture 4" descr="C:\Users\Лия\Desktop\Доклад\Артикуляционная моторика\макет органов артикуляции.jpg"/>
          <p:cNvPicPr>
            <a:picLocks noChangeAspect="1" noChangeArrowheads="1"/>
          </p:cNvPicPr>
          <p:nvPr/>
        </p:nvPicPr>
        <p:blipFill>
          <a:blip r:embed="rId5"/>
          <a:srcRect/>
          <a:stretch>
            <a:fillRect/>
          </a:stretch>
        </p:blipFill>
        <p:spPr bwMode="auto">
          <a:xfrm>
            <a:off x="5181716" y="4143356"/>
            <a:ext cx="3962284" cy="2714644"/>
          </a:xfrm>
          <a:prstGeom prst="rect">
            <a:avLst/>
          </a:prstGeom>
          <a:noFill/>
        </p:spPr>
      </p:pic>
      <p:pic>
        <p:nvPicPr>
          <p:cNvPr id="9" name="Рисунок 8"/>
          <p:cNvPicPr/>
          <p:nvPr/>
        </p:nvPicPr>
        <p:blipFill>
          <a:blip r:embed="rId6" cstate="print"/>
          <a:srcRect/>
          <a:stretch>
            <a:fillRect/>
          </a:stretch>
        </p:blipFill>
        <p:spPr bwMode="auto">
          <a:xfrm>
            <a:off x="6500826" y="1428736"/>
            <a:ext cx="2428892" cy="221457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9146"/>
          </a:xfrm>
        </p:spPr>
        <p:txBody>
          <a:bodyPr/>
          <a:lstStyle/>
          <a:p>
            <a:pPr algn="ctr"/>
            <a:r>
              <a:rPr lang="ru-RU" dirty="0" smtClean="0">
                <a:solidFill>
                  <a:srgbClr val="FF0000"/>
                </a:solidFill>
              </a:rPr>
              <a:t>КВАКА</a:t>
            </a:r>
            <a:endParaRPr lang="ru-RU" dirty="0">
              <a:solidFill>
                <a:srgbClr val="FF0000"/>
              </a:solidFill>
            </a:endParaRPr>
          </a:p>
        </p:txBody>
      </p:sp>
      <p:pic>
        <p:nvPicPr>
          <p:cNvPr id="17410" name="Picture 2" descr="C:\Users\Лия\Desktop\Доклад\Артикуляционная моторика\image042.jpg"/>
          <p:cNvPicPr>
            <a:picLocks noGrp="1" noChangeAspect="1" noChangeArrowheads="1"/>
          </p:cNvPicPr>
          <p:nvPr>
            <p:ph sz="half" idx="1"/>
          </p:nvPr>
        </p:nvPicPr>
        <p:blipFill>
          <a:blip r:embed="rId2"/>
          <a:stretch>
            <a:fillRect/>
          </a:stretch>
        </p:blipFill>
        <p:spPr bwMode="auto">
          <a:xfrm>
            <a:off x="6000760" y="428604"/>
            <a:ext cx="2714644" cy="3002372"/>
          </a:xfrm>
          <a:prstGeom prst="rect">
            <a:avLst/>
          </a:prstGeom>
          <a:noFill/>
        </p:spPr>
      </p:pic>
      <p:pic>
        <p:nvPicPr>
          <p:cNvPr id="17411" name="Picture 3" descr="C:\Users\Лия\Desktop\Доклад\Артикуляционная моторика\33708_large.jpg"/>
          <p:cNvPicPr>
            <a:picLocks noGrp="1" noChangeAspect="1" noChangeArrowheads="1"/>
          </p:cNvPicPr>
          <p:nvPr>
            <p:ph sz="half" idx="2"/>
          </p:nvPr>
        </p:nvPicPr>
        <p:blipFill>
          <a:blip r:embed="rId3" cstate="print"/>
          <a:stretch>
            <a:fillRect/>
          </a:stretch>
        </p:blipFill>
        <p:spPr bwMode="auto">
          <a:xfrm>
            <a:off x="428596" y="642918"/>
            <a:ext cx="2938022" cy="2928958"/>
          </a:xfrm>
          <a:prstGeom prst="rect">
            <a:avLst/>
          </a:prstGeom>
          <a:noFill/>
        </p:spPr>
      </p:pic>
      <p:pic>
        <p:nvPicPr>
          <p:cNvPr id="7" name="Picture 3" descr="C:\Users\Лия\Desktop\Доклад\Артикуляционная моторика\image040.jpg"/>
          <p:cNvPicPr>
            <a:picLocks noChangeAspect="1" noChangeArrowheads="1"/>
          </p:cNvPicPr>
          <p:nvPr/>
        </p:nvPicPr>
        <p:blipFill>
          <a:blip r:embed="rId4"/>
          <a:srcRect/>
          <a:stretch>
            <a:fillRect/>
          </a:stretch>
        </p:blipFill>
        <p:spPr bwMode="auto">
          <a:xfrm>
            <a:off x="6929455" y="3857628"/>
            <a:ext cx="2214546" cy="3000372"/>
          </a:xfrm>
          <a:prstGeom prst="rect">
            <a:avLst/>
          </a:prstGeom>
          <a:noFill/>
        </p:spPr>
      </p:pic>
      <p:pic>
        <p:nvPicPr>
          <p:cNvPr id="8" name="Picture 2" descr="C:\Users\Лия\Desktop\Доклад\Артикуляционная моторика\shinkarenko.jpg"/>
          <p:cNvPicPr>
            <a:picLocks noChangeAspect="1" noChangeArrowheads="1"/>
          </p:cNvPicPr>
          <p:nvPr/>
        </p:nvPicPr>
        <p:blipFill>
          <a:blip r:embed="rId5"/>
          <a:stretch>
            <a:fillRect/>
          </a:stretch>
        </p:blipFill>
        <p:spPr bwMode="auto">
          <a:xfrm>
            <a:off x="3357554" y="2643182"/>
            <a:ext cx="3503771" cy="2857520"/>
          </a:xfrm>
          <a:prstGeom prst="rect">
            <a:avLst/>
          </a:prstGeom>
          <a:noFill/>
        </p:spPr>
      </p:pic>
      <p:pic>
        <p:nvPicPr>
          <p:cNvPr id="17412" name="Picture 4" descr="C:\Users\236C~1\AppData\Local\Temp\Rar$DI21.136\33700_large.jpg"/>
          <p:cNvPicPr>
            <a:picLocks noChangeAspect="1" noChangeArrowheads="1"/>
          </p:cNvPicPr>
          <p:nvPr/>
        </p:nvPicPr>
        <p:blipFill>
          <a:blip r:embed="rId6"/>
          <a:srcRect/>
          <a:stretch>
            <a:fillRect/>
          </a:stretch>
        </p:blipFill>
        <p:spPr bwMode="auto">
          <a:xfrm>
            <a:off x="357158" y="3643314"/>
            <a:ext cx="2915892" cy="2929009"/>
          </a:xfrm>
          <a:prstGeom prst="rect">
            <a:avLst/>
          </a:prstGeom>
          <a:noFill/>
        </p:spPr>
      </p:pic>
      <p:pic>
        <p:nvPicPr>
          <p:cNvPr id="30722" name="Picture 2" descr="Тренажер «Язык логопедический»">
            <a:hlinkClick r:id="rId7"/>
          </p:cNvPr>
          <p:cNvPicPr>
            <a:picLocks noChangeAspect="1" noChangeArrowheads="1"/>
          </p:cNvPicPr>
          <p:nvPr/>
        </p:nvPicPr>
        <p:blipFill>
          <a:blip r:embed="rId8"/>
          <a:srcRect/>
          <a:stretch>
            <a:fillRect/>
          </a:stretch>
        </p:blipFill>
        <p:spPr bwMode="auto">
          <a:xfrm>
            <a:off x="4078938" y="1428736"/>
            <a:ext cx="1902212" cy="100013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9146"/>
          </a:xfrm>
        </p:spPr>
        <p:txBody>
          <a:bodyPr/>
          <a:lstStyle/>
          <a:p>
            <a:pPr algn="ctr"/>
            <a:r>
              <a:rPr lang="ru-RU" dirty="0" smtClean="0">
                <a:solidFill>
                  <a:srgbClr val="FF0000"/>
                </a:solidFill>
              </a:rPr>
              <a:t>Солнышко и кукла Алиса</a:t>
            </a:r>
            <a:endParaRPr lang="ru-RU" dirty="0">
              <a:solidFill>
                <a:srgbClr val="FF0000"/>
              </a:solidFill>
            </a:endParaRPr>
          </a:p>
        </p:txBody>
      </p:sp>
      <p:pic>
        <p:nvPicPr>
          <p:cNvPr id="6" name="Содержимое 5" descr="http://festival.1september.ru/articles/416546/img4.jpg"/>
          <p:cNvPicPr>
            <a:picLocks noGrp="1"/>
          </p:cNvPicPr>
          <p:nvPr>
            <p:ph sz="half" idx="2"/>
          </p:nvPr>
        </p:nvPicPr>
        <p:blipFill>
          <a:blip r:embed="rId2" cstate="print"/>
          <a:srcRect/>
          <a:stretch>
            <a:fillRect/>
          </a:stretch>
        </p:blipFill>
        <p:spPr bwMode="auto">
          <a:xfrm>
            <a:off x="5072066" y="4143380"/>
            <a:ext cx="2286015" cy="2286015"/>
          </a:xfrm>
          <a:prstGeom prst="rect">
            <a:avLst/>
          </a:prstGeom>
          <a:noFill/>
          <a:ln w="9525">
            <a:noFill/>
            <a:miter lim="800000"/>
            <a:headEnd/>
            <a:tailEnd/>
          </a:ln>
        </p:spPr>
      </p:pic>
      <p:pic>
        <p:nvPicPr>
          <p:cNvPr id="7" name="Рисунок 6" descr="http://festival.1september.ru/articles/416546/img6.jpg"/>
          <p:cNvPicPr/>
          <p:nvPr/>
        </p:nvPicPr>
        <p:blipFill>
          <a:blip r:embed="rId3" cstate="print"/>
          <a:srcRect/>
          <a:stretch>
            <a:fillRect/>
          </a:stretch>
        </p:blipFill>
        <p:spPr bwMode="auto">
          <a:xfrm>
            <a:off x="4429124" y="1571612"/>
            <a:ext cx="4305300" cy="2000264"/>
          </a:xfrm>
          <a:prstGeom prst="rect">
            <a:avLst/>
          </a:prstGeom>
          <a:noFill/>
          <a:ln w="9525">
            <a:noFill/>
            <a:miter lim="800000"/>
            <a:headEnd/>
            <a:tailEnd/>
          </a:ln>
        </p:spPr>
      </p:pic>
      <p:pic>
        <p:nvPicPr>
          <p:cNvPr id="9" name="Рисунок 8" descr="http://festival.1september.ru/articles/416546/img5.jpg"/>
          <p:cNvPicPr/>
          <p:nvPr/>
        </p:nvPicPr>
        <p:blipFill>
          <a:blip r:embed="rId4" cstate="print"/>
          <a:srcRect/>
          <a:stretch>
            <a:fillRect/>
          </a:stretch>
        </p:blipFill>
        <p:spPr bwMode="auto">
          <a:xfrm>
            <a:off x="1357290" y="4357694"/>
            <a:ext cx="2857520" cy="2000264"/>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a:off x="571472" y="1500174"/>
            <a:ext cx="2428892" cy="1500198"/>
          </a:xfrm>
          <a:prstGeom prst="rect">
            <a:avLst/>
          </a:prstGeom>
          <a:noFill/>
          <a:ln w="9525">
            <a:noFill/>
            <a:miter lim="800000"/>
            <a:headEnd/>
            <a:tailEnd/>
          </a:ln>
        </p:spPr>
      </p:pic>
      <p:sp>
        <p:nvSpPr>
          <p:cNvPr id="10" name="Содержимое 9"/>
          <p:cNvSpPr>
            <a:spLocks noGrp="1"/>
          </p:cNvSpPr>
          <p:nvPr>
            <p:ph sz="half" idx="1"/>
          </p:nvPr>
        </p:nvSpPr>
        <p:spPr/>
        <p:txBody>
          <a:bodyPr>
            <a:normAutofit/>
          </a:bodyPr>
          <a:lstStyle/>
          <a:p>
            <a:r>
              <a:rPr lang="ru-RU" sz="1800" dirty="0" smtClean="0"/>
              <a:t>.</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Лия\Desktop\Доклад\Артикуляционная моторика\artikulyacionnaya-formy1.png"/>
          <p:cNvPicPr>
            <a:picLocks noGrp="1" noChangeAspect="1" noChangeArrowheads="1"/>
          </p:cNvPicPr>
          <p:nvPr>
            <p:ph sz="half" idx="1"/>
          </p:nvPr>
        </p:nvPicPr>
        <p:blipFill>
          <a:blip r:embed="rId2"/>
          <a:stretch>
            <a:fillRect/>
          </a:stretch>
        </p:blipFill>
        <p:spPr bwMode="auto">
          <a:xfrm>
            <a:off x="642909" y="260648"/>
            <a:ext cx="5388435" cy="6120679"/>
          </a:xfrm>
          <a:prstGeom prst="rect">
            <a:avLst/>
          </a:prstGeom>
          <a:noFill/>
        </p:spPr>
      </p:pic>
      <p:sp>
        <p:nvSpPr>
          <p:cNvPr id="4" name="Содержимое 3"/>
          <p:cNvSpPr>
            <a:spLocks noGrp="1"/>
          </p:cNvSpPr>
          <p:nvPr>
            <p:ph sz="half" idx="2"/>
          </p:nvPr>
        </p:nvSpPr>
        <p:spPr>
          <a:xfrm>
            <a:off x="5868144" y="1628800"/>
            <a:ext cx="2978106" cy="3871870"/>
          </a:xfrm>
        </p:spPr>
        <p:txBody>
          <a:bodyPr>
            <a:normAutofit fontScale="85000" lnSpcReduction="20000"/>
          </a:bodyPr>
          <a:lstStyle/>
          <a:p>
            <a:r>
              <a:rPr lang="ru-RU" dirty="0" smtClean="0"/>
              <a:t>Все большее применение находит использование </a:t>
            </a:r>
            <a:r>
              <a:rPr lang="ru-RU" dirty="0" err="1" smtClean="0"/>
              <a:t>зондозаменителей</a:t>
            </a:r>
            <a:r>
              <a:rPr lang="ru-RU" dirty="0" smtClean="0"/>
              <a:t>- упражнения с бусинами, шариками, драже, жевательными конфетами, сладкими соломками, массаж ложкой и бинтом.</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rPr>
              <a:t>Биоэнергопластика</a:t>
            </a:r>
            <a:r>
              <a:rPr lang="ru-RU" dirty="0" smtClean="0"/>
              <a:t/>
            </a:r>
            <a:br>
              <a:rPr lang="ru-RU" dirty="0" smtClean="0"/>
            </a:br>
            <a:endParaRPr lang="ru-RU" dirty="0"/>
          </a:p>
        </p:txBody>
      </p:sp>
      <p:sp>
        <p:nvSpPr>
          <p:cNvPr id="3" name="Содержимое 2"/>
          <p:cNvSpPr>
            <a:spLocks noGrp="1"/>
          </p:cNvSpPr>
          <p:nvPr>
            <p:ph sz="half" idx="1"/>
          </p:nvPr>
        </p:nvSpPr>
        <p:spPr>
          <a:xfrm>
            <a:off x="457200" y="1524000"/>
            <a:ext cx="3114668" cy="4191016"/>
          </a:xfrm>
        </p:spPr>
        <p:txBody>
          <a:bodyPr>
            <a:normAutofit fontScale="77500" lnSpcReduction="20000"/>
          </a:bodyPr>
          <a:lstStyle/>
          <a:p>
            <a:r>
              <a:rPr lang="ru-RU" sz="2800" dirty="0" smtClean="0"/>
              <a:t>Тренажер "Язычок логопедический детский".Такая "рукавичка" как раз подойдет на детскую ручку.  С ней гораздо интереснее выполнять артикуляционную гимнастику, сопровождая эти движения рукой. Выпускается в двух цветах: </a:t>
            </a:r>
            <a:r>
              <a:rPr lang="ru-RU" sz="2800" dirty="0" err="1" smtClean="0"/>
              <a:t>розовый</a:t>
            </a:r>
            <a:r>
              <a:rPr lang="ru-RU" sz="2800" dirty="0" smtClean="0"/>
              <a:t> и красный</a:t>
            </a:r>
            <a:endParaRPr lang="ru-RU" dirty="0"/>
          </a:p>
        </p:txBody>
      </p:sp>
      <p:pic>
        <p:nvPicPr>
          <p:cNvPr id="5" name="Содержимое 4"/>
          <p:cNvPicPr>
            <a:picLocks noGrp="1"/>
          </p:cNvPicPr>
          <p:nvPr>
            <p:ph sz="half" idx="2"/>
          </p:nvPr>
        </p:nvPicPr>
        <p:blipFill>
          <a:blip r:embed="rId2" cstate="print"/>
          <a:srcRect/>
          <a:stretch>
            <a:fillRect/>
          </a:stretch>
        </p:blipFill>
        <p:spPr bwMode="auto">
          <a:xfrm>
            <a:off x="4211960" y="1844825"/>
            <a:ext cx="4495478" cy="3151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47708"/>
          </a:xfrm>
        </p:spPr>
        <p:txBody>
          <a:bodyPr/>
          <a:lstStyle/>
          <a:p>
            <a:pPr algn="ctr"/>
            <a:r>
              <a:rPr lang="ru-RU" dirty="0" smtClean="0">
                <a:solidFill>
                  <a:srgbClr val="FF0000"/>
                </a:solidFill>
              </a:rPr>
              <a:t>Логопедический массаж</a:t>
            </a:r>
            <a:endParaRPr lang="ru-RU" dirty="0">
              <a:solidFill>
                <a:srgbClr val="FF0000"/>
              </a:solidFill>
            </a:endParaRPr>
          </a:p>
        </p:txBody>
      </p:sp>
      <p:sp>
        <p:nvSpPr>
          <p:cNvPr id="4" name="Содержимое 3"/>
          <p:cNvSpPr>
            <a:spLocks noGrp="1"/>
          </p:cNvSpPr>
          <p:nvPr>
            <p:ph sz="half" idx="2"/>
          </p:nvPr>
        </p:nvSpPr>
        <p:spPr>
          <a:xfrm>
            <a:off x="2928926" y="1142984"/>
            <a:ext cx="5779210" cy="4953016"/>
          </a:xfrm>
        </p:spPr>
        <p:txBody>
          <a:bodyPr>
            <a:normAutofit fontScale="25000" lnSpcReduction="20000"/>
          </a:bodyPr>
          <a:lstStyle/>
          <a:p>
            <a:r>
              <a:rPr lang="ru-RU" sz="6400" b="1" dirty="0" smtClean="0"/>
              <a:t>ДОЛГОЖДАННАЯ НОВИНКА! DVD Логопедический массаж. Вводные положения и основные приемы. </a:t>
            </a:r>
            <a:r>
              <a:rPr lang="ru-RU" sz="6400" dirty="0" smtClean="0"/>
              <a:t>.  Фильм снят на базе речевого центра Логопед плюс. Автор фильма –Томилина Светлана.</a:t>
            </a:r>
          </a:p>
          <a:p>
            <a:r>
              <a:rPr lang="ru-RU" sz="6400" dirty="0" smtClean="0"/>
              <a:t>3 диска</a:t>
            </a:r>
          </a:p>
          <a:p>
            <a:r>
              <a:rPr lang="ru-RU" sz="6400" b="1" dirty="0" smtClean="0">
                <a:solidFill>
                  <a:srgbClr val="00B050"/>
                </a:solidFill>
              </a:rPr>
              <a:t>Активирующий</a:t>
            </a:r>
            <a:r>
              <a:rPr lang="ru-RU" sz="6400" dirty="0" smtClean="0">
                <a:solidFill>
                  <a:srgbClr val="00B050"/>
                </a:solidFill>
              </a:rPr>
              <a:t> (</a:t>
            </a:r>
            <a:r>
              <a:rPr lang="ru-RU" sz="6400" dirty="0" smtClean="0"/>
              <a:t>активизирующий) логопедический массаж выполняется при </a:t>
            </a:r>
            <a:r>
              <a:rPr lang="ru-RU" sz="6400" dirty="0" err="1" smtClean="0"/>
              <a:t>гипотонусе</a:t>
            </a:r>
            <a:r>
              <a:rPr lang="ru-RU" sz="6400" dirty="0" smtClean="0"/>
              <a:t> артикуляционной мускулатуры.</a:t>
            </a:r>
          </a:p>
          <a:p>
            <a:r>
              <a:rPr lang="ru-RU" sz="6400" b="1" dirty="0" smtClean="0">
                <a:solidFill>
                  <a:srgbClr val="00B050"/>
                </a:solidFill>
              </a:rPr>
              <a:t>Расслабляющий м</a:t>
            </a:r>
            <a:r>
              <a:rPr lang="ru-RU" sz="6400" dirty="0" smtClean="0"/>
              <a:t>ассаж выполняется при </a:t>
            </a:r>
            <a:r>
              <a:rPr lang="ru-RU" sz="6400" dirty="0" err="1" smtClean="0"/>
              <a:t>гипертонусе</a:t>
            </a:r>
            <a:r>
              <a:rPr lang="ru-RU" sz="6400" dirty="0" smtClean="0"/>
              <a:t> артикуляционной  мускулатуры, при заикании, при </a:t>
            </a:r>
            <a:r>
              <a:rPr lang="ru-RU" sz="6400" dirty="0" err="1" smtClean="0"/>
              <a:t>ринолалии</a:t>
            </a:r>
            <a:r>
              <a:rPr lang="ru-RU" sz="6400" dirty="0" smtClean="0"/>
              <a:t> в послеоперационном периоде. </a:t>
            </a:r>
          </a:p>
          <a:p>
            <a:r>
              <a:rPr lang="ru-RU" sz="6400" dirty="0" smtClean="0"/>
              <a:t>Логопедический массаж - это часть комплексной медико-логопедической  работы, направленная на коррекцию различных речевых расстройств. Логопедический  массаж может проводиться на всех этапах логопедической работы, но  особенно он эффективен на начальных этапах коррекционной работы.  Умея выполнять основные массажные движения: поглаживание, растирание,  разминание, вибрацию и ударные приемы, познакомившись с методикой  проведения расслабляющего и активирующего (активизирующего) массажа,  логопеды могут значительно быстрее подготовить органы артикуляции  ребенка к постановке звуков у ребенка с дизартрией, или улучшить  состояние речи ребенка с заиканием</a:t>
            </a:r>
            <a:r>
              <a:rPr lang="ru-RU" dirty="0" smtClean="0"/>
              <a:t>.</a:t>
            </a:r>
            <a:endParaRPr lang="ru-RU" dirty="0"/>
          </a:p>
        </p:txBody>
      </p:sp>
      <p:pic>
        <p:nvPicPr>
          <p:cNvPr id="5" name="Содержимое 4"/>
          <p:cNvPicPr>
            <a:picLocks noGrp="1"/>
          </p:cNvPicPr>
          <p:nvPr>
            <p:ph sz="half" idx="1"/>
          </p:nvPr>
        </p:nvPicPr>
        <p:blipFill>
          <a:blip r:embed="rId2" cstate="print"/>
          <a:srcRect/>
          <a:stretch>
            <a:fillRect/>
          </a:stretch>
        </p:blipFill>
        <p:spPr bwMode="auto">
          <a:xfrm>
            <a:off x="251520" y="1714488"/>
            <a:ext cx="2677406" cy="3874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789</TotalTime>
  <Words>224</Words>
  <Application>Microsoft Office PowerPoint</Application>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Бумажная</vt:lpstr>
      <vt:lpstr>Артикуляционные помощники куклы</vt:lpstr>
      <vt:lpstr>КВАКА</vt:lpstr>
      <vt:lpstr>Солнышко и кукла Алиса</vt:lpstr>
      <vt:lpstr>Презентация PowerPoint</vt:lpstr>
      <vt:lpstr>Биоэнергопластика </vt:lpstr>
      <vt:lpstr>Логопедический массаж</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Лия</dc:creator>
  <cp:lastModifiedBy>Лия</cp:lastModifiedBy>
  <cp:revision>88</cp:revision>
  <dcterms:created xsi:type="dcterms:W3CDTF">2015-02-08T16:12:38Z</dcterms:created>
  <dcterms:modified xsi:type="dcterms:W3CDTF">2015-10-17T06:57:44Z</dcterms:modified>
</cp:coreProperties>
</file>