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6" r:id="rId3"/>
    <p:sldId id="260" r:id="rId4"/>
    <p:sldId id="259" r:id="rId5"/>
    <p:sldId id="261" r:id="rId6"/>
    <p:sldId id="285" r:id="rId7"/>
    <p:sldId id="263" r:id="rId8"/>
    <p:sldId id="264" r:id="rId9"/>
    <p:sldId id="266" r:id="rId10"/>
    <p:sldId id="267" r:id="rId11"/>
    <p:sldId id="276" r:id="rId12"/>
    <p:sldId id="274" r:id="rId13"/>
    <p:sldId id="284" r:id="rId14"/>
    <p:sldId id="279" r:id="rId15"/>
    <p:sldId id="282" r:id="rId16"/>
    <p:sldId id="271" r:id="rId17"/>
    <p:sldId id="268" r:id="rId18"/>
    <p:sldId id="269" r:id="rId19"/>
    <p:sldId id="270" r:id="rId20"/>
    <p:sldId id="278" r:id="rId21"/>
    <p:sldId id="277" r:id="rId22"/>
    <p:sldId id="272" r:id="rId23"/>
    <p:sldId id="273" r:id="rId24"/>
    <p:sldId id="283" r:id="rId25"/>
    <p:sldId id="288" r:id="rId26"/>
    <p:sldId id="28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41" autoAdjust="0"/>
    <p:restoredTop sz="94660"/>
  </p:normalViewPr>
  <p:slideViewPr>
    <p:cSldViewPr>
      <p:cViewPr varScale="1">
        <p:scale>
          <a:sx n="90" d="100"/>
          <a:sy n="90" d="100"/>
        </p:scale>
        <p:origin x="-1136" y="-10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3600" b="1" dirty="0">
                <a:solidFill>
                  <a:schemeClr val="tx1"/>
                </a:solidFill>
              </a:rPr>
              <a:t>Y = x</a:t>
            </a:r>
            <a:r>
              <a:rPr lang="en-US" sz="3600" b="1" baseline="30000" dirty="0">
                <a:solidFill>
                  <a:schemeClr val="tx1"/>
                </a:solidFill>
              </a:rPr>
              <a:t>2</a:t>
            </a:r>
          </a:p>
        </c:rich>
      </c:tx>
      <c:spPr>
        <a:noFill/>
        <a:ln>
          <a:noFill/>
        </a:ln>
        <a:effectLst/>
      </c:spPr>
    </c:title>
    <c:plotArea>
      <c:layout/>
      <c:scatterChart>
        <c:scatterStyle val="smoothMarker"/>
        <c:ser>
          <c:idx val="0"/>
          <c:order val="0"/>
          <c:tx>
            <c:strRef>
              <c:f>Точечная!$C$2</c:f>
              <c:strCache>
                <c:ptCount val="1"/>
                <c:pt idx="0">
                  <c:v>Y = x2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7150">
                <a:solidFill>
                  <a:schemeClr val="accent1"/>
                </a:solidFill>
              </a:ln>
              <a:effectLst/>
            </c:spPr>
          </c:marker>
          <c:xVal>
            <c:numRef>
              <c:f>Точечная!$B$3:$B$21</c:f>
              <c:numCache>
                <c:formatCode>General</c:formatCode>
                <c:ptCount val="19"/>
                <c:pt idx="0">
                  <c:v>1</c:v>
                </c:pt>
                <c:pt idx="1">
                  <c:v>1.5</c:v>
                </c:pt>
                <c:pt idx="2">
                  <c:v>2</c:v>
                </c:pt>
                <c:pt idx="3">
                  <c:v>2.5</c:v>
                </c:pt>
                <c:pt idx="4">
                  <c:v>3</c:v>
                </c:pt>
                <c:pt idx="5">
                  <c:v>3.5</c:v>
                </c:pt>
                <c:pt idx="6">
                  <c:v>4</c:v>
                </c:pt>
                <c:pt idx="7">
                  <c:v>4.5</c:v>
                </c:pt>
                <c:pt idx="8">
                  <c:v>5</c:v>
                </c:pt>
                <c:pt idx="9">
                  <c:v>5.5</c:v>
                </c:pt>
                <c:pt idx="10">
                  <c:v>6</c:v>
                </c:pt>
                <c:pt idx="11">
                  <c:v>6.5</c:v>
                </c:pt>
                <c:pt idx="12">
                  <c:v>7</c:v>
                </c:pt>
                <c:pt idx="13">
                  <c:v>7.5</c:v>
                </c:pt>
                <c:pt idx="14">
                  <c:v>8</c:v>
                </c:pt>
                <c:pt idx="15">
                  <c:v>8.5</c:v>
                </c:pt>
                <c:pt idx="16">
                  <c:v>9</c:v>
                </c:pt>
                <c:pt idx="17">
                  <c:v>9.5</c:v>
                </c:pt>
                <c:pt idx="18">
                  <c:v>10</c:v>
                </c:pt>
              </c:numCache>
            </c:numRef>
          </c:xVal>
          <c:yVal>
            <c:numRef>
              <c:f>Точечная!$C$3:$C$21</c:f>
              <c:numCache>
                <c:formatCode>General</c:formatCode>
                <c:ptCount val="19"/>
                <c:pt idx="0">
                  <c:v>1</c:v>
                </c:pt>
                <c:pt idx="1">
                  <c:v>2.25</c:v>
                </c:pt>
                <c:pt idx="2">
                  <c:v>4</c:v>
                </c:pt>
                <c:pt idx="3">
                  <c:v>6.25</c:v>
                </c:pt>
                <c:pt idx="4">
                  <c:v>9</c:v>
                </c:pt>
                <c:pt idx="5">
                  <c:v>12.25</c:v>
                </c:pt>
                <c:pt idx="6">
                  <c:v>16</c:v>
                </c:pt>
                <c:pt idx="7">
                  <c:v>20.25</c:v>
                </c:pt>
                <c:pt idx="8">
                  <c:v>25</c:v>
                </c:pt>
                <c:pt idx="9">
                  <c:v>30.25</c:v>
                </c:pt>
                <c:pt idx="10">
                  <c:v>36</c:v>
                </c:pt>
                <c:pt idx="11">
                  <c:v>42.25</c:v>
                </c:pt>
                <c:pt idx="12">
                  <c:v>49</c:v>
                </c:pt>
                <c:pt idx="13">
                  <c:v>56.25</c:v>
                </c:pt>
                <c:pt idx="14">
                  <c:v>64</c:v>
                </c:pt>
                <c:pt idx="15">
                  <c:v>72.25</c:v>
                </c:pt>
                <c:pt idx="16">
                  <c:v>81</c:v>
                </c:pt>
                <c:pt idx="17">
                  <c:v>90.25</c:v>
                </c:pt>
                <c:pt idx="18">
                  <c:v>100</c:v>
                </c:pt>
              </c:numCache>
            </c:numRef>
          </c:yVal>
          <c:smooth val="1"/>
        </c:ser>
        <c:axId val="85583744"/>
        <c:axId val="85585920"/>
      </c:scatterChart>
      <c:valAx>
        <c:axId val="8558374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585920"/>
        <c:crosses val="autoZero"/>
        <c:crossBetween val="midCat"/>
      </c:valAx>
      <c:valAx>
        <c:axId val="8558592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5837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12" descr="Кроссворд2.bmp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b="3846"/>
          <a:stretch>
            <a:fillRect/>
          </a:stretch>
        </p:blipFill>
        <p:spPr>
          <a:xfrm>
            <a:off x="642910" y="1500174"/>
            <a:ext cx="7236799" cy="5357850"/>
          </a:xfrm>
        </p:spPr>
      </p:pic>
      <p:sp>
        <p:nvSpPr>
          <p:cNvPr id="26" name="TextBox 25"/>
          <p:cNvSpPr txBox="1"/>
          <p:nvPr/>
        </p:nvSpPr>
        <p:spPr>
          <a:xfrm>
            <a:off x="285720" y="428604"/>
            <a:ext cx="82798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Кроссворд</a:t>
            </a:r>
          </a:p>
          <a:p>
            <a:pPr algn="ctr"/>
            <a:r>
              <a:rPr lang="ru-RU" sz="2800" b="1" dirty="0" smtClean="0"/>
              <a:t>«Основные понятия электронных таблиц»</a:t>
            </a:r>
            <a:endParaRPr lang="ru-RU" sz="2800" b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0614" y="274638"/>
            <a:ext cx="7467600" cy="65403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Графики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Содержимое 3" descr="Лоскутное одеяло.bmp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1214414" cy="68580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1322439" y="928670"/>
            <a:ext cx="7429552" cy="2114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/>
              <a:t>Графики</a:t>
            </a:r>
            <a:r>
              <a:rPr lang="ru-RU" sz="3200" dirty="0" smtClean="0"/>
              <a:t> в </a:t>
            </a:r>
            <a:r>
              <a:rPr lang="en-US" sz="3200" dirty="0" smtClean="0"/>
              <a:t>Excel </a:t>
            </a:r>
            <a:r>
              <a:rPr lang="ru-RU" sz="3200" dirty="0" smtClean="0"/>
              <a:t>используют для того, чтобы показать развитие процесса во времени или по категориям.</a:t>
            </a:r>
            <a:endParaRPr lang="ru-RU" sz="3200" dirty="0"/>
          </a:p>
        </p:txBody>
      </p:sp>
      <p:pic>
        <p:nvPicPr>
          <p:cNvPr id="7" name="Рисунок 6" descr="Графики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3000372"/>
            <a:ext cx="4857784" cy="353583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142876"/>
            <a:ext cx="7920880" cy="107154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Скорость  боба олимпийских чемпионов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в бобслее-четверках (Россия), км/ч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1" name="Содержимое 3" descr="Лоскутное одеяло.bmp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1214414" cy="6858000"/>
          </a:xfrm>
          <a:prstGeom prst="rect">
            <a:avLst/>
          </a:prstGeom>
        </p:spPr>
      </p:pic>
      <p:graphicFrame>
        <p:nvGraphicFramePr>
          <p:cNvPr id="8" name="Содержимое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355077915"/>
              </p:ext>
            </p:extLst>
          </p:nvPr>
        </p:nvGraphicFramePr>
        <p:xfrm>
          <a:off x="1835696" y="1628800"/>
          <a:ext cx="6336706" cy="1876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792088"/>
                <a:gridCol w="936105"/>
                <a:gridCol w="990976"/>
                <a:gridCol w="1025249"/>
              </a:tblGrid>
              <a:tr h="3582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Время, с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с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с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с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с</a:t>
                      </a:r>
                    </a:p>
                  </a:txBody>
                  <a:tcPr marL="9525" marR="9525" marT="9525" marB="0" anchor="b"/>
                </a:tc>
              </a:tr>
              <a:tr h="358251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Первая попытка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143,2</a:t>
                      </a:r>
                    </a:p>
                  </a:txBody>
                  <a:tcPr marL="9525" marR="9525" marT="9525" marB="0" anchor="b"/>
                </a:tc>
              </a:tr>
              <a:tr h="358251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Вторая попытка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135,6</a:t>
                      </a:r>
                    </a:p>
                  </a:txBody>
                  <a:tcPr marL="9525" marR="9525" marT="9525" marB="0" anchor="b"/>
                </a:tc>
              </a:tr>
              <a:tr h="358251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Третья попытка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138,0</a:t>
                      </a:r>
                    </a:p>
                  </a:txBody>
                  <a:tcPr marL="9525" marR="9525" marT="9525" marB="0" anchor="b"/>
                </a:tc>
              </a:tr>
              <a:tr h="358251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Четвертая попытка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134,3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3861048"/>
            <a:ext cx="2823291" cy="26369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7769" y="3861048"/>
            <a:ext cx="3970695" cy="263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685927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708" y="0"/>
            <a:ext cx="7467600" cy="1143000"/>
          </a:xfrm>
        </p:spPr>
        <p:txBody>
          <a:bodyPr/>
          <a:lstStyle/>
          <a:p>
            <a:r>
              <a:rPr lang="ru-RU" b="1" dirty="0"/>
              <a:t>Точечные диаграммы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403648" y="1671822"/>
            <a:ext cx="7467600" cy="39174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/>
              <a:t>Точечные диаграммы</a:t>
            </a:r>
            <a:r>
              <a:rPr lang="ru-RU" sz="3600" dirty="0"/>
              <a:t> в </a:t>
            </a:r>
            <a:r>
              <a:rPr lang="en-US" sz="3600" dirty="0"/>
              <a:t>Excel </a:t>
            </a:r>
            <a:r>
              <a:rPr lang="ru-RU" sz="3600" dirty="0"/>
              <a:t>используют для сравнения пары значений и для </a:t>
            </a:r>
            <a:r>
              <a:rPr lang="ru-RU" sz="3600" dirty="0" smtClean="0"/>
              <a:t>построения</a:t>
            </a:r>
            <a:r>
              <a:rPr lang="en-US" sz="3600" dirty="0" smtClean="0"/>
              <a:t> </a:t>
            </a:r>
            <a:r>
              <a:rPr lang="ru-RU" sz="3600" dirty="0" smtClean="0"/>
              <a:t>графиков </a:t>
            </a:r>
            <a:r>
              <a:rPr lang="ru-RU" sz="3600" dirty="0"/>
              <a:t>математических функций</a:t>
            </a:r>
            <a:r>
              <a:rPr lang="ru-RU" sz="3600" dirty="0" smtClean="0"/>
              <a:t>.</a:t>
            </a:r>
          </a:p>
          <a:p>
            <a:pPr marL="0" indent="0">
              <a:buNone/>
            </a:pPr>
            <a:endParaRPr lang="ru-RU" sz="3600" dirty="0" smtClean="0"/>
          </a:p>
        </p:txBody>
      </p:sp>
      <p:pic>
        <p:nvPicPr>
          <p:cNvPr id="4" name="Содержимое 3" descr="Лоскутное одеяло.bmp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12144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248169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708" y="428604"/>
            <a:ext cx="7467600" cy="571496"/>
          </a:xfrm>
        </p:spPr>
        <p:txBody>
          <a:bodyPr/>
          <a:lstStyle/>
          <a:p>
            <a:r>
              <a:rPr lang="ru-RU" b="1" dirty="0"/>
              <a:t>Точечные </a:t>
            </a:r>
            <a:r>
              <a:rPr lang="ru-RU" b="1" dirty="0" smtClean="0"/>
              <a:t>диаграммы (график функции)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14480" y="1214422"/>
            <a:ext cx="5382930" cy="5715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 smtClean="0"/>
              <a:t>Y = x</a:t>
            </a:r>
            <a:r>
              <a:rPr lang="en-US" sz="2800" b="1" baseline="30000" dirty="0" smtClean="0"/>
              <a:t>2</a:t>
            </a:r>
            <a:r>
              <a:rPr lang="ru-RU" sz="2800" b="1" dirty="0" smtClean="0"/>
              <a:t>, </a:t>
            </a:r>
            <a:r>
              <a:rPr lang="en-US" sz="2800" b="1" dirty="0" smtClean="0"/>
              <a:t>x </a:t>
            </a:r>
            <a:r>
              <a:rPr lang="en-US" sz="2800" b="1" dirty="0" smtClean="0">
                <a:sym typeface="Symbol" panose="05050102010706020507" pitchFamily="18" charset="2"/>
              </a:rPr>
              <a:t>[1;10]</a:t>
            </a:r>
            <a:r>
              <a:rPr lang="ru-RU" sz="2800" b="1" dirty="0" smtClean="0">
                <a:sym typeface="Symbol" panose="05050102010706020507" pitchFamily="18" charset="2"/>
              </a:rPr>
              <a:t>, шаг 1</a:t>
            </a:r>
            <a:endParaRPr lang="ru-RU" sz="2800" b="1" dirty="0" smtClean="0"/>
          </a:p>
          <a:p>
            <a:pPr marL="0" indent="0">
              <a:buNone/>
            </a:pPr>
            <a:endParaRPr lang="ru-RU" sz="2800" dirty="0" smtClean="0"/>
          </a:p>
        </p:txBody>
      </p:sp>
      <p:pic>
        <p:nvPicPr>
          <p:cNvPr id="4" name="Содержимое 3" descr="Лоскутное одеяло.bmp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1214414" cy="685800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00166" y="1857364"/>
          <a:ext cx="6096000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Y = x</a:t>
                      </a:r>
                      <a:r>
                        <a:rPr lang="en-US" sz="3200" b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9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16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5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25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36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49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64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9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81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100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2248169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7804" y="260648"/>
            <a:ext cx="7467600" cy="882336"/>
          </a:xfrm>
        </p:spPr>
        <p:txBody>
          <a:bodyPr/>
          <a:lstStyle/>
          <a:p>
            <a:pPr algn="ctr"/>
            <a:r>
              <a:rPr lang="ru-RU" sz="3200" b="1" dirty="0" smtClean="0"/>
              <a:t>График функции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643953642"/>
              </p:ext>
            </p:extLst>
          </p:nvPr>
        </p:nvGraphicFramePr>
        <p:xfrm>
          <a:off x="1547664" y="1438201"/>
          <a:ext cx="6881192" cy="4412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Содержимое 3" descr="Лоскутное одеяло.bmp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0" y="0"/>
            <a:ext cx="12144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241583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708" y="0"/>
            <a:ext cx="7467600" cy="1143000"/>
          </a:xfrm>
        </p:spPr>
        <p:txBody>
          <a:bodyPr/>
          <a:lstStyle/>
          <a:p>
            <a:r>
              <a:rPr lang="ru-RU" b="1" dirty="0" smtClean="0"/>
              <a:t>Подведение итогов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285852" y="1500174"/>
            <a:ext cx="7467600" cy="3917418"/>
          </a:xfrm>
        </p:spPr>
        <p:txBody>
          <a:bodyPr>
            <a:noAutofit/>
          </a:bodyPr>
          <a:lstStyle/>
          <a:p>
            <a:r>
              <a:rPr lang="ru-RU" sz="2800" dirty="0" smtClean="0"/>
              <a:t>Что такое диаграмма?</a:t>
            </a:r>
          </a:p>
          <a:p>
            <a:r>
              <a:rPr lang="ru-RU" sz="2800" dirty="0" smtClean="0"/>
              <a:t>Для чего строят диаграммы?</a:t>
            </a:r>
          </a:p>
          <a:p>
            <a:r>
              <a:rPr lang="ru-RU" sz="2800" dirty="0" smtClean="0"/>
              <a:t>Из каких элементов состоит диаграмма?</a:t>
            </a:r>
          </a:p>
          <a:p>
            <a:r>
              <a:rPr lang="ru-RU" sz="2800" dirty="0" smtClean="0"/>
              <a:t>Перечислите основные типы диаграмм.</a:t>
            </a:r>
          </a:p>
          <a:p>
            <a:r>
              <a:rPr lang="ru-RU" sz="2800" dirty="0" smtClean="0"/>
              <a:t>Перечислите основные этапы построения диаграмм.</a:t>
            </a:r>
            <a:endParaRPr lang="ru-RU" sz="2800" dirty="0"/>
          </a:p>
        </p:txBody>
      </p:sp>
      <p:pic>
        <p:nvPicPr>
          <p:cNvPr id="4" name="Содержимое 3" descr="Лоскутное одеяло.bmp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12144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2481698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357298"/>
            <a:ext cx="7467600" cy="2854662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ТЕСТ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2334922947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836712"/>
            <a:ext cx="7467600" cy="1735032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Средство </a:t>
            </a:r>
            <a:r>
              <a:rPr lang="ru-RU" sz="3200" dirty="0"/>
              <a:t>наглядного графического представления количественных </a:t>
            </a:r>
            <a:r>
              <a:rPr lang="ru-RU" sz="3200" dirty="0" smtClean="0"/>
              <a:t>данных</a:t>
            </a:r>
            <a:r>
              <a:rPr lang="ru-RU" sz="3200" dirty="0"/>
              <a:t> </a:t>
            </a:r>
            <a:r>
              <a:rPr lang="ru-RU" sz="3200" dirty="0" smtClean="0"/>
              <a:t>– это …</a:t>
            </a:r>
          </a:p>
          <a:p>
            <a:pPr marL="0" indent="0">
              <a:buNone/>
            </a:pPr>
            <a:endParaRPr lang="ru-RU" sz="800" dirty="0"/>
          </a:p>
          <a:p>
            <a:pPr marL="0" indent="0" algn="ctr">
              <a:buNone/>
            </a:pPr>
            <a:endParaRPr lang="ru-RU" sz="3200" dirty="0"/>
          </a:p>
          <a:p>
            <a:endParaRPr lang="ru-RU" dirty="0"/>
          </a:p>
        </p:txBody>
      </p:sp>
      <p:pic>
        <p:nvPicPr>
          <p:cNvPr id="4" name="Рисунок 3" descr="1253640024_contactsheet-001.jpg"/>
          <p:cNvPicPr>
            <a:picLocks noChangeAspect="1"/>
          </p:cNvPicPr>
          <p:nvPr/>
        </p:nvPicPr>
        <p:blipFill>
          <a:blip r:embed="rId2"/>
          <a:srcRect t="58750"/>
          <a:stretch>
            <a:fillRect/>
          </a:stretch>
        </p:blipFill>
        <p:spPr>
          <a:xfrm>
            <a:off x="2090986" y="3645024"/>
            <a:ext cx="4076700" cy="23574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43174" y="2714620"/>
            <a:ext cx="321471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Диаграмма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6071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764704"/>
            <a:ext cx="7467600" cy="11640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/>
              <a:t>Диаграммы </a:t>
            </a:r>
            <a:r>
              <a:rPr lang="ru-RU" sz="3600" dirty="0"/>
              <a:t>строят по </a:t>
            </a:r>
            <a:r>
              <a:rPr lang="ru-RU" sz="3600" dirty="0" smtClean="0"/>
              <a:t>данным, оформленным в виде …</a:t>
            </a:r>
            <a:endParaRPr lang="ru-RU" sz="3600" dirty="0"/>
          </a:p>
          <a:p>
            <a:pPr marL="0" indent="0" algn="ctr">
              <a:buNone/>
            </a:pPr>
            <a:r>
              <a:rPr lang="ru-RU" sz="3600" dirty="0" smtClean="0"/>
              <a:t> </a:t>
            </a:r>
            <a:endParaRPr lang="ru-RU" sz="4400" b="1" dirty="0"/>
          </a:p>
        </p:txBody>
      </p:sp>
      <p:graphicFrame>
        <p:nvGraphicFramePr>
          <p:cNvPr id="4" name="Содержимое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68732787"/>
              </p:ext>
            </p:extLst>
          </p:nvPr>
        </p:nvGraphicFramePr>
        <p:xfrm>
          <a:off x="1285852" y="3571876"/>
          <a:ext cx="6447091" cy="1432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077"/>
                <a:gridCol w="1193906"/>
                <a:gridCol w="1432687"/>
                <a:gridCol w="1185290"/>
                <a:gridCol w="1083131"/>
              </a:tblGrid>
              <a:tr h="338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latin typeface="+mn-lt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золото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серебро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бронза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64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Россия</a:t>
                      </a:r>
                      <a:endParaRPr lang="ru-RU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64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Норвегия</a:t>
                      </a:r>
                      <a:endParaRPr lang="ru-RU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64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Канада</a:t>
                      </a:r>
                      <a:endParaRPr lang="ru-RU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00364" y="2285992"/>
            <a:ext cx="2800767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400" b="1" dirty="0" smtClean="0"/>
              <a:t>таблицы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137690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5"/>
            <a:ext cx="7467600" cy="1008112"/>
          </a:xfrm>
        </p:spPr>
        <p:txBody>
          <a:bodyPr>
            <a:noAutofit/>
          </a:bodyPr>
          <a:lstStyle/>
          <a:p>
            <a:r>
              <a:rPr lang="ru-RU" sz="32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выделенный элемент диаграммы?</a:t>
            </a:r>
            <a:endParaRPr lang="ru-RU" sz="3200" b="1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0333" y="2712466"/>
            <a:ext cx="6986043" cy="3956894"/>
          </a:xfrm>
        </p:spPr>
      </p:pic>
      <p:sp>
        <p:nvSpPr>
          <p:cNvPr id="7" name="Прямоугольник 6"/>
          <p:cNvSpPr/>
          <p:nvPr/>
        </p:nvSpPr>
        <p:spPr>
          <a:xfrm>
            <a:off x="2339752" y="2922662"/>
            <a:ext cx="3816424" cy="4565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 1 (без границы) 7"/>
          <p:cNvSpPr/>
          <p:nvPr/>
        </p:nvSpPr>
        <p:spPr>
          <a:xfrm>
            <a:off x="6270830" y="2274590"/>
            <a:ext cx="571847" cy="648072"/>
          </a:xfrm>
          <a:prstGeom prst="callout1">
            <a:avLst>
              <a:gd name="adj1" fmla="val 65047"/>
              <a:gd name="adj2" fmla="val 16652"/>
              <a:gd name="adj3" fmla="val 112500"/>
              <a:gd name="adj4" fmla="val -3833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?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4480" y="1714488"/>
            <a:ext cx="55995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диаграммы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816967865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1736" y="3571876"/>
            <a:ext cx="6072230" cy="144668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Построение диаграмм и графиков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98" y="5646264"/>
            <a:ext cx="4929206" cy="49738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/>
              <a:t>ГКОУ РО школа-интернат </a:t>
            </a:r>
            <a:r>
              <a:rPr lang="en-US" dirty="0" smtClean="0"/>
              <a:t>V</a:t>
            </a:r>
            <a:r>
              <a:rPr lang="ru-RU" dirty="0" smtClean="0"/>
              <a:t> вида г. Зернограда Учитель информатики Ялтанцева В.В.</a:t>
            </a:r>
            <a:endParaRPr lang="ru-RU" dirty="0"/>
          </a:p>
        </p:txBody>
      </p:sp>
      <p:pic>
        <p:nvPicPr>
          <p:cNvPr id="4" name="Рисунок 3" descr="1296609184_45593497-kopiya-kopi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137" y="285728"/>
            <a:ext cx="2462705" cy="2571768"/>
          </a:xfrm>
          <a:prstGeom prst="rect">
            <a:avLst/>
          </a:prstGeom>
        </p:spPr>
      </p:pic>
      <p:pic>
        <p:nvPicPr>
          <p:cNvPr id="5" name="Рисунок 4" descr="exc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571480"/>
            <a:ext cx="2143140" cy="203108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5"/>
            <a:ext cx="7467600" cy="1008112"/>
          </a:xfrm>
        </p:spPr>
        <p:txBody>
          <a:bodyPr>
            <a:noAutofit/>
          </a:bodyPr>
          <a:lstStyle/>
          <a:p>
            <a:r>
              <a:rPr lang="ru-RU" sz="32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выделенный элемент диаграммы?</a:t>
            </a:r>
            <a:endParaRPr lang="ru-RU" sz="3200" b="1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3575" y="2684462"/>
            <a:ext cx="4514850" cy="2705100"/>
          </a:xfrm>
        </p:spPr>
      </p:pic>
      <p:sp>
        <p:nvSpPr>
          <p:cNvPr id="7" name="Прямоугольник 6"/>
          <p:cNvSpPr/>
          <p:nvPr/>
        </p:nvSpPr>
        <p:spPr>
          <a:xfrm>
            <a:off x="5580112" y="3573016"/>
            <a:ext cx="1008112" cy="11521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 1 (без границы) 7"/>
          <p:cNvSpPr/>
          <p:nvPr/>
        </p:nvSpPr>
        <p:spPr>
          <a:xfrm>
            <a:off x="6448425" y="2924944"/>
            <a:ext cx="571847" cy="648072"/>
          </a:xfrm>
          <a:prstGeom prst="callout1">
            <a:avLst>
              <a:gd name="adj1" fmla="val 65047"/>
              <a:gd name="adj2" fmla="val 16652"/>
              <a:gd name="adj3" fmla="val 112500"/>
              <a:gd name="adj4" fmla="val -3833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?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4678" y="1785926"/>
            <a:ext cx="198682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Легенда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706922431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5"/>
            <a:ext cx="7467600" cy="1008112"/>
          </a:xfrm>
        </p:spPr>
        <p:txBody>
          <a:bodyPr>
            <a:noAutofit/>
          </a:bodyPr>
          <a:lstStyle/>
          <a:p>
            <a:r>
              <a:rPr lang="ru-RU" sz="32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выделенный элемент диаграммы?</a:t>
            </a:r>
            <a:endParaRPr lang="ru-RU" sz="3200" b="1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4274" y="2696466"/>
            <a:ext cx="6270267" cy="3756869"/>
          </a:xfrm>
        </p:spPr>
      </p:pic>
      <p:sp>
        <p:nvSpPr>
          <p:cNvPr id="8" name="Выноска 1 (без границы) 7"/>
          <p:cNvSpPr/>
          <p:nvPr/>
        </p:nvSpPr>
        <p:spPr>
          <a:xfrm>
            <a:off x="6163602" y="3020503"/>
            <a:ext cx="571847" cy="648072"/>
          </a:xfrm>
          <a:prstGeom prst="callout1">
            <a:avLst>
              <a:gd name="adj1" fmla="val 65047"/>
              <a:gd name="adj2" fmla="val 16652"/>
              <a:gd name="adj3" fmla="val 112500"/>
              <a:gd name="adj4" fmla="val -3833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?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3344539"/>
            <a:ext cx="4680520" cy="29647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57158" y="1785926"/>
            <a:ext cx="756084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построения диаграммы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138136998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332656"/>
            <a:ext cx="7467600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Как называется тип диаграммы,  используемой для </a:t>
            </a:r>
            <a:r>
              <a:rPr lang="ru-RU" sz="3200" dirty="0"/>
              <a:t>отображения величины частей некоторого </a:t>
            </a:r>
            <a:r>
              <a:rPr lang="ru-RU" sz="3200" dirty="0" smtClean="0"/>
              <a:t>целого</a:t>
            </a:r>
            <a:r>
              <a:rPr lang="ru-RU" sz="3200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4348" y="3571876"/>
            <a:ext cx="249940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/>
              <a:t>Круговая</a:t>
            </a:r>
            <a:endParaRPr lang="ru-RU" sz="3600" b="1" dirty="0"/>
          </a:p>
        </p:txBody>
      </p:sp>
      <p:pic>
        <p:nvPicPr>
          <p:cNvPr id="5" name="Рисунок 4" descr="1253640024_contactsheet-001.jpg"/>
          <p:cNvPicPr>
            <a:picLocks noChangeAspect="1"/>
          </p:cNvPicPr>
          <p:nvPr/>
        </p:nvPicPr>
        <p:blipFill rotWithShape="1">
          <a:blip r:embed="rId2"/>
          <a:srcRect t="60176" r="61021" b="19830"/>
          <a:stretch/>
        </p:blipFill>
        <p:spPr>
          <a:xfrm>
            <a:off x="3995936" y="3194086"/>
            <a:ext cx="2808312" cy="201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6055153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332656"/>
            <a:ext cx="7467600" cy="2160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Как называется тип диаграммы, в которой величины </a:t>
            </a:r>
            <a:r>
              <a:rPr lang="ru-RU" sz="3200" dirty="0"/>
              <a:t>отображаются в виде вертикальных или горизонтальных </a:t>
            </a:r>
            <a:r>
              <a:rPr lang="ru-RU" sz="3200" dirty="0" smtClean="0"/>
              <a:t>столбцов?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3714752"/>
            <a:ext cx="344677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/>
              <a:t>Гистограмма</a:t>
            </a:r>
            <a:endParaRPr lang="ru-RU" sz="3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3429000"/>
            <a:ext cx="30480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6565221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332656"/>
            <a:ext cx="7467600" cy="2160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Как называется тип диаграммы, который показывает развитие процесса во времени или по категориям?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3500438"/>
            <a:ext cx="188551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/>
              <a:t>График</a:t>
            </a:r>
            <a:endParaRPr lang="ru-RU" sz="3600" b="1" dirty="0"/>
          </a:p>
        </p:txBody>
      </p:sp>
      <p:pic>
        <p:nvPicPr>
          <p:cNvPr id="5" name="Рисунок 4" descr="Графики0.png"/>
          <p:cNvPicPr>
            <a:picLocks noChangeAspect="1"/>
          </p:cNvPicPr>
          <p:nvPr/>
        </p:nvPicPr>
        <p:blipFill>
          <a:blip r:embed="rId2"/>
          <a:srcRect l="13235" t="26265" r="7353" b="7061"/>
          <a:stretch>
            <a:fillRect/>
          </a:stretch>
        </p:blipFill>
        <p:spPr>
          <a:xfrm>
            <a:off x="3714744" y="2571744"/>
            <a:ext cx="4442145" cy="271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6565221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708" y="0"/>
            <a:ext cx="7467600" cy="1143000"/>
          </a:xfrm>
        </p:spPr>
        <p:txBody>
          <a:bodyPr/>
          <a:lstStyle/>
          <a:p>
            <a:r>
              <a:rPr lang="ru-RU" b="1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403648" y="1671822"/>
            <a:ext cx="7467600" cy="3917418"/>
          </a:xfrm>
        </p:spPr>
        <p:txBody>
          <a:bodyPr>
            <a:noAutofit/>
          </a:bodyPr>
          <a:lstStyle/>
          <a:p>
            <a:pPr lvl="0"/>
            <a:r>
              <a:rPr lang="ru-RU" sz="3200" dirty="0" smtClean="0"/>
              <a:t>Учебник, § 5.3.</a:t>
            </a:r>
          </a:p>
          <a:p>
            <a:pPr lvl="0"/>
            <a:r>
              <a:rPr lang="ru-RU" sz="3200" dirty="0" smtClean="0"/>
              <a:t> Стр. 30, ответы на вопросы.</a:t>
            </a:r>
          </a:p>
          <a:p>
            <a:pPr lvl="0"/>
            <a:r>
              <a:rPr lang="ru-RU" sz="3200" dirty="0" smtClean="0"/>
              <a:t>Построить график своей успеваемости по информатике (по четвертям) за прошлый учебный год.</a:t>
            </a:r>
          </a:p>
          <a:p>
            <a:pPr lvl="0">
              <a:buNone/>
            </a:pPr>
            <a:endParaRPr lang="ru-RU" sz="3200" dirty="0" smtClean="0"/>
          </a:p>
          <a:p>
            <a:pPr marL="0" indent="0">
              <a:buNone/>
            </a:pPr>
            <a:endParaRPr lang="ru-RU" sz="3200" dirty="0" smtClean="0"/>
          </a:p>
        </p:txBody>
      </p:sp>
      <p:pic>
        <p:nvPicPr>
          <p:cNvPr id="4" name="Содержимое 3" descr="Лоскутное одеяло.bmp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12144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248169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2000240"/>
            <a:ext cx="6072230" cy="1643074"/>
          </a:xfrm>
        </p:spPr>
        <p:txBody>
          <a:bodyPr>
            <a:noAutofit/>
          </a:bodyPr>
          <a:lstStyle/>
          <a:p>
            <a:pPr algn="ctr"/>
            <a:r>
              <a:rPr lang="ru-RU" sz="4400" cap="all" dirty="0" smtClean="0">
                <a:solidFill>
                  <a:srgbClr val="FF0000"/>
                </a:solidFill>
              </a:rPr>
              <a:t>Спасибо за урок. </a:t>
            </a:r>
            <a:br>
              <a:rPr lang="ru-RU" sz="4400" cap="all" dirty="0" smtClean="0">
                <a:solidFill>
                  <a:srgbClr val="FF0000"/>
                </a:solidFill>
              </a:rPr>
            </a:br>
            <a:r>
              <a:rPr lang="ru-RU" sz="4400" cap="all" dirty="0" smtClean="0">
                <a:solidFill>
                  <a:srgbClr val="FF0000"/>
                </a:solidFill>
              </a:rPr>
              <a:t>Молодцы!</a:t>
            </a:r>
            <a:endParaRPr lang="ru-RU" sz="4400" cap="all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1296609184_45593497-kopiya-kop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285728"/>
            <a:ext cx="1571636" cy="1641238"/>
          </a:xfrm>
          <a:prstGeom prst="rect">
            <a:avLst/>
          </a:prstGeom>
        </p:spPr>
      </p:pic>
      <p:pic>
        <p:nvPicPr>
          <p:cNvPr id="5" name="Рисунок 4" descr="exc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4643446"/>
            <a:ext cx="1615484" cy="1531014"/>
          </a:xfrm>
          <a:prstGeom prst="rect">
            <a:avLst/>
          </a:prstGeom>
        </p:spPr>
      </p:pic>
      <p:pic>
        <p:nvPicPr>
          <p:cNvPr id="1026" name="Picture 2" descr="http://u.jimdo.com/www38/o/s5eb6e7d85100f67a/img/i4ab72d9c5e9e4dc1/1412616711/std/imag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3714752"/>
            <a:ext cx="1143008" cy="129049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Диаграмма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Содержимое 3" descr="Лоскутное одеяло.bmp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1214414" cy="68580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1285852" y="1571612"/>
            <a:ext cx="7358114" cy="242889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Диаграмма</a:t>
            </a:r>
            <a:r>
              <a:rPr lang="ru-RU" sz="3200" dirty="0" smtClean="0"/>
              <a:t> – это средство наглядного графического представления числовых данных.</a:t>
            </a:r>
          </a:p>
          <a:p>
            <a:pPr>
              <a:buNone/>
            </a:pPr>
            <a:endParaRPr lang="ru-RU" sz="3200" dirty="0"/>
          </a:p>
        </p:txBody>
      </p:sp>
      <p:pic>
        <p:nvPicPr>
          <p:cNvPr id="7" name="Рисунок 6" descr="1253640024_contactsheet-001.jpg"/>
          <p:cNvPicPr>
            <a:picLocks noChangeAspect="1"/>
          </p:cNvPicPr>
          <p:nvPr/>
        </p:nvPicPr>
        <p:blipFill>
          <a:blip r:embed="rId3"/>
          <a:srcRect t="58750"/>
          <a:stretch>
            <a:fillRect/>
          </a:stretch>
        </p:blipFill>
        <p:spPr>
          <a:xfrm>
            <a:off x="2533650" y="3929066"/>
            <a:ext cx="4076700" cy="235743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Элементы диаграммы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Элементы диаграммы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-32" y="714356"/>
            <a:ext cx="9144032" cy="6143643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0614" y="274638"/>
            <a:ext cx="7467600" cy="108266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Основные этапы построения диаграмм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Содержимое 3" descr="Лоскутное одеяло.bmp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1214414" cy="68580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1285852" y="1600200"/>
            <a:ext cx="7429552" cy="4829196"/>
          </a:xfrm>
        </p:spPr>
        <p:txBody>
          <a:bodyPr>
            <a:noAutofit/>
          </a:bodyPr>
          <a:lstStyle/>
          <a:p>
            <a:pPr marL="514350" lvl="1" indent="-514350">
              <a:buFont typeface="+mj-lt"/>
              <a:buAutoNum type="arabicPeriod"/>
            </a:pPr>
            <a:r>
              <a:rPr lang="ru-RU" sz="2800" dirty="0" smtClean="0"/>
              <a:t>Представить данные в виде </a:t>
            </a:r>
            <a:r>
              <a:rPr lang="ru-RU" sz="2800" b="1" dirty="0" smtClean="0"/>
              <a:t>таблиц.</a:t>
            </a:r>
          </a:p>
          <a:p>
            <a:pPr marL="514350" lvl="1" indent="-514350">
              <a:buFont typeface="+mj-lt"/>
              <a:buAutoNum type="arabicPeriod"/>
            </a:pPr>
            <a:r>
              <a:rPr lang="ru-RU" sz="2800" dirty="0" smtClean="0"/>
              <a:t>Выделить необходимые данные (однотипные, одного порядка, итоговые данные не выделять, одинаковое количество ячеек в строке или столбце)</a:t>
            </a:r>
          </a:p>
          <a:p>
            <a:pPr marL="514350" lvl="1" indent="-514350">
              <a:buFont typeface="+mj-lt"/>
              <a:buAutoNum type="arabicPeriod"/>
            </a:pPr>
            <a:r>
              <a:rPr lang="ru-RU" sz="2800" dirty="0" smtClean="0"/>
              <a:t>Выполнить команду </a:t>
            </a:r>
            <a:r>
              <a:rPr lang="ru-RU" sz="2800" b="1" dirty="0" smtClean="0"/>
              <a:t>Вставка</a:t>
            </a:r>
            <a:r>
              <a:rPr lang="ru-RU" sz="2800" dirty="0" smtClean="0"/>
              <a:t> и выбрать диаграмму определенного типа из группы Диаграммы.</a:t>
            </a:r>
          </a:p>
          <a:p>
            <a:pPr marL="514350" lvl="1" indent="-514350">
              <a:buFont typeface="+mj-lt"/>
              <a:buAutoNum type="arabicPeriod"/>
            </a:pPr>
            <a:r>
              <a:rPr lang="ru-RU" sz="2800" dirty="0" smtClean="0"/>
              <a:t>Применить необходимое форматирование.</a:t>
            </a:r>
            <a:endParaRPr lang="en-US" sz="2800" dirty="0" smtClean="0"/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0614" y="274638"/>
            <a:ext cx="7467600" cy="65403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Основные типы диаграмм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Содержимое 3" descr="Лоскутное одеяло.bmp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1214414" cy="68580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1928794" y="1600200"/>
            <a:ext cx="5996006" cy="304324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Круговая диаграмма</a:t>
            </a:r>
            <a:endParaRPr lang="en-US" sz="4000" dirty="0" smtClean="0"/>
          </a:p>
          <a:p>
            <a:r>
              <a:rPr lang="ru-RU" sz="4000" dirty="0" smtClean="0"/>
              <a:t>Гистограмма</a:t>
            </a:r>
            <a:endParaRPr lang="en-US" sz="4000" dirty="0" smtClean="0"/>
          </a:p>
          <a:p>
            <a:r>
              <a:rPr lang="ru-RU" sz="4000" dirty="0" smtClean="0"/>
              <a:t>График</a:t>
            </a:r>
          </a:p>
          <a:p>
            <a:r>
              <a:rPr lang="ru-RU" sz="4000" dirty="0" smtClean="0"/>
              <a:t>Точечная диаграмма</a:t>
            </a:r>
            <a:endParaRPr lang="en-US" sz="4000" dirty="0" smtClean="0"/>
          </a:p>
          <a:p>
            <a:pPr>
              <a:buNone/>
            </a:pPr>
            <a:endParaRPr lang="ru-RU" sz="40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0614" y="274638"/>
            <a:ext cx="7467600" cy="65403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Круговые диаграммы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Содержимое 3" descr="Лоскутное одеяло.bmp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1214414" cy="68580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1357290" y="1285860"/>
            <a:ext cx="7429552" cy="211455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Круговые</a:t>
            </a:r>
            <a:r>
              <a:rPr lang="ru-RU" sz="3200" dirty="0" smtClean="0"/>
              <a:t> </a:t>
            </a:r>
            <a:r>
              <a:rPr lang="ru-RU" sz="3200" b="1" dirty="0" smtClean="0"/>
              <a:t>диаграммы</a:t>
            </a:r>
            <a:r>
              <a:rPr lang="ru-RU" sz="3200" dirty="0" smtClean="0"/>
              <a:t> используются для отображения величины частей некоторого целого. </a:t>
            </a:r>
          </a:p>
        </p:txBody>
      </p:sp>
      <p:pic>
        <p:nvPicPr>
          <p:cNvPr id="7" name="Содержимое 9" descr="Круговая Медали России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2916915"/>
            <a:ext cx="5143536" cy="357323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57224" y="0"/>
            <a:ext cx="7467600" cy="136838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Итоговый медальный зачет </a:t>
            </a:r>
            <a:r>
              <a:rPr lang="en-US" sz="3200" b="1" dirty="0" smtClean="0"/>
              <a:t>XXII</a:t>
            </a:r>
            <a:r>
              <a:rPr lang="ru-RU" sz="3200" b="1" dirty="0" smtClean="0"/>
              <a:t> Олимпиады (фрагмент)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Содержимое 3" descr="Лоскутное одеяло.bmp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1214414" cy="6858000"/>
          </a:xfrm>
          <a:prstGeom prst="rect">
            <a:avLst/>
          </a:prstGeom>
        </p:spPr>
      </p:pic>
      <p:graphicFrame>
        <p:nvGraphicFramePr>
          <p:cNvPr id="8" name="Содержимое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541237853"/>
              </p:ext>
            </p:extLst>
          </p:nvPr>
        </p:nvGraphicFramePr>
        <p:xfrm>
          <a:off x="1043608" y="1844824"/>
          <a:ext cx="7715303" cy="1927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7"/>
                <a:gridCol w="1428760"/>
                <a:gridCol w="1714512"/>
                <a:gridCol w="1418449"/>
                <a:gridCol w="1296195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600" dirty="0">
                        <a:latin typeface="+mn-lt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золото</a:t>
                      </a:r>
                      <a:endParaRPr lang="ru-RU" sz="2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серебро</a:t>
                      </a:r>
                      <a:endParaRPr lang="ru-RU" sz="2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бронза</a:t>
                      </a:r>
                      <a:endParaRPr lang="ru-RU" sz="2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2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Россия</a:t>
                      </a:r>
                      <a:endParaRPr lang="ru-RU" sz="2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</a:t>
                      </a:r>
                      <a:endParaRPr lang="ru-RU" sz="2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  <a:endParaRPr lang="ru-RU" sz="2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endParaRPr lang="ru-RU" sz="2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33</a:t>
                      </a:r>
                      <a:endParaRPr lang="ru-RU" sz="2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Норвегия</a:t>
                      </a:r>
                      <a:endParaRPr lang="ru-RU" sz="2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  <a:endParaRPr lang="ru-RU" sz="2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2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26</a:t>
                      </a:r>
                      <a:endParaRPr lang="ru-RU" sz="2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Канада</a:t>
                      </a:r>
                      <a:endParaRPr lang="ru-RU" sz="2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2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25</a:t>
                      </a:r>
                      <a:endParaRPr lang="ru-RU" sz="2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3" y="4149081"/>
            <a:ext cx="4271943" cy="239228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0614" y="274638"/>
            <a:ext cx="7467600" cy="65403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Гистограммы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Содержимое 3" descr="Лоскутное одеяло.bmp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1214414" cy="68580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1285852" y="1000108"/>
            <a:ext cx="7429552" cy="264320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Гистограммы</a:t>
            </a:r>
            <a:r>
              <a:rPr lang="ru-RU" sz="2800" dirty="0" smtClean="0"/>
              <a:t> используют </a:t>
            </a:r>
            <a:r>
              <a:rPr lang="ru-RU" sz="2800" dirty="0"/>
              <a:t>для сравнения нескольких величин. </a:t>
            </a:r>
            <a:endParaRPr lang="ru-RU" sz="2800" dirty="0" smtClean="0"/>
          </a:p>
          <a:p>
            <a:pPr marL="0" indent="0">
              <a:buNone/>
            </a:pPr>
            <a:r>
              <a:rPr lang="ru-RU" sz="2600" dirty="0" smtClean="0"/>
              <a:t>В </a:t>
            </a:r>
            <a:r>
              <a:rPr lang="ru-RU" sz="2600" dirty="0"/>
              <a:t>них величины отображаются в виде вертикальных </a:t>
            </a:r>
            <a:r>
              <a:rPr lang="ru-RU" sz="2600" dirty="0" smtClean="0"/>
              <a:t>столбцов</a:t>
            </a:r>
            <a:r>
              <a:rPr lang="ru-RU" sz="2600" dirty="0"/>
              <a:t>. Высота столбца соответствует отображаемым значениям величин.</a:t>
            </a:r>
          </a:p>
          <a:p>
            <a:pPr marL="0" indent="0">
              <a:buNone/>
            </a:pPr>
            <a:endParaRPr lang="ru-RU" sz="2600" dirty="0" smtClean="0">
              <a:solidFill>
                <a:srgbClr val="FF0000"/>
              </a:solidFill>
            </a:endParaRPr>
          </a:p>
        </p:txBody>
      </p:sp>
      <p:pic>
        <p:nvPicPr>
          <p:cNvPr id="8" name="Содержимое 8" descr="Гистограмма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3571876"/>
            <a:ext cx="4847988" cy="3036734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1093</TotalTime>
  <Words>457</Words>
  <Application>Microsoft Office PowerPoint</Application>
  <PresentationFormat>Экран (4:3)</PresentationFormat>
  <Paragraphs>150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Эркер</vt:lpstr>
      <vt:lpstr>Слайд 1</vt:lpstr>
      <vt:lpstr>Построение диаграмм и графиков</vt:lpstr>
      <vt:lpstr>Диаграмма</vt:lpstr>
      <vt:lpstr>Элементы диаграммы</vt:lpstr>
      <vt:lpstr>Основные этапы построения диаграмм</vt:lpstr>
      <vt:lpstr>Основные типы диаграмм</vt:lpstr>
      <vt:lpstr>Круговые диаграммы</vt:lpstr>
      <vt:lpstr>Итоговый медальный зачет XXII Олимпиады (фрагмент)</vt:lpstr>
      <vt:lpstr>Гистограммы</vt:lpstr>
      <vt:lpstr>Графики</vt:lpstr>
      <vt:lpstr>Скорость  боба олимпийских чемпионов в бобслее-четверках (Россия), км/ч</vt:lpstr>
      <vt:lpstr>Точечные диаграммы </vt:lpstr>
      <vt:lpstr>Точечные диаграммы (график функции) </vt:lpstr>
      <vt:lpstr>График функции</vt:lpstr>
      <vt:lpstr>Подведение итогов</vt:lpstr>
      <vt:lpstr>ТЕСТ </vt:lpstr>
      <vt:lpstr>Слайд 17</vt:lpstr>
      <vt:lpstr>Слайд 18</vt:lpstr>
      <vt:lpstr>Как называется выделенный элемент диаграммы?</vt:lpstr>
      <vt:lpstr>Как называется выделенный элемент диаграммы?</vt:lpstr>
      <vt:lpstr>Как называется выделенный элемент диаграммы?</vt:lpstr>
      <vt:lpstr>Слайд 22</vt:lpstr>
      <vt:lpstr>Слайд 23</vt:lpstr>
      <vt:lpstr>Слайд 24</vt:lpstr>
      <vt:lpstr>Домашнее задание</vt:lpstr>
      <vt:lpstr>Спасибо за урок.  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Виктория</dc:creator>
  <cp:lastModifiedBy>Виктория</cp:lastModifiedBy>
  <cp:revision>137</cp:revision>
  <dcterms:modified xsi:type="dcterms:W3CDTF">2015-11-06T20:06:20Z</dcterms:modified>
</cp:coreProperties>
</file>