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999F-0118-4450-9BA3-BB2BD06076CF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D516-F6A8-4A2D-9442-92DE0BF318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999F-0118-4450-9BA3-BB2BD06076CF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D516-F6A8-4A2D-9442-92DE0BF318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999F-0118-4450-9BA3-BB2BD06076CF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D516-F6A8-4A2D-9442-92DE0BF318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999F-0118-4450-9BA3-BB2BD06076CF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D516-F6A8-4A2D-9442-92DE0BF318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999F-0118-4450-9BA3-BB2BD06076CF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D516-F6A8-4A2D-9442-92DE0BF318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999F-0118-4450-9BA3-BB2BD06076CF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D516-F6A8-4A2D-9442-92DE0BF318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999F-0118-4450-9BA3-BB2BD06076CF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D516-F6A8-4A2D-9442-92DE0BF318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999F-0118-4450-9BA3-BB2BD06076CF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D516-F6A8-4A2D-9442-92DE0BF318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999F-0118-4450-9BA3-BB2BD06076CF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D516-F6A8-4A2D-9442-92DE0BF318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999F-0118-4450-9BA3-BB2BD06076CF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D516-F6A8-4A2D-9442-92DE0BF318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999F-0118-4450-9BA3-BB2BD06076CF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D516-F6A8-4A2D-9442-92DE0BF318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4999F-0118-4450-9BA3-BB2BD06076CF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9D516-F6A8-4A2D-9442-92DE0BF318E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Тест по Visual Basic,Display Only,A,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Ольга\Desktop\images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134672" cy="2882751"/>
          </a:xfrm>
        </p:spPr>
        <p:txBody>
          <a:bodyPr>
            <a:normAutofit/>
          </a:bodyPr>
          <a:lstStyle/>
          <a:p>
            <a:r>
              <a:rPr lang="en-US" sz="8800" dirty="0" smtClean="0">
                <a:solidFill>
                  <a:schemeClr val="bg1"/>
                </a:solidFill>
              </a:rPr>
              <a:t>Visual Basic</a:t>
            </a:r>
            <a:endParaRPr lang="ru-RU" sz="8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9,4 Answers,C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Ольга\Desktop\images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51520" y="836712"/>
            <a:ext cx="91440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dirty="0">
                <a:solidFill>
                  <a:schemeClr val="bg1"/>
                </a:solidFill>
              </a:rPr>
              <a:t>Цикл – это:</a:t>
            </a:r>
          </a:p>
          <a:p>
            <a:pPr marL="1200150" lvl="1" indent="-742950">
              <a:buFont typeface="+mj-lt"/>
              <a:buAutoNum type="alphaUcPeriod"/>
            </a:pPr>
            <a:r>
              <a:rPr lang="ru-RU" sz="3600" dirty="0">
                <a:solidFill>
                  <a:schemeClr val="bg1"/>
                </a:solidFill>
              </a:rPr>
              <a:t>Строгая последовательность действий, ведущая к конечному результату</a:t>
            </a:r>
          </a:p>
          <a:p>
            <a:pPr marL="1200150" lvl="1" indent="-742950">
              <a:buFont typeface="+mj-lt"/>
              <a:buAutoNum type="alphaUcPeriod"/>
            </a:pPr>
            <a:r>
              <a:rPr lang="ru-RU" sz="3600" dirty="0">
                <a:solidFill>
                  <a:schemeClr val="bg1"/>
                </a:solidFill>
              </a:rPr>
              <a:t>Неповторяемая последовательность действий</a:t>
            </a:r>
          </a:p>
          <a:p>
            <a:pPr marL="1200150" lvl="1" indent="-742950">
              <a:buFont typeface="+mj-lt"/>
              <a:buAutoNum type="alphaUcPeriod"/>
            </a:pPr>
            <a:r>
              <a:rPr lang="ru-RU" sz="3600" dirty="0">
                <a:solidFill>
                  <a:schemeClr val="bg1"/>
                </a:solidFill>
              </a:rPr>
              <a:t>Повторяемая последовательность действий</a:t>
            </a:r>
          </a:p>
          <a:p>
            <a:pPr marL="1200150" lvl="1" indent="-742950">
              <a:buFont typeface="+mj-lt"/>
              <a:buAutoNum type="alphaUcPeriod"/>
            </a:pPr>
            <a:r>
              <a:rPr lang="ru-RU" sz="3600" dirty="0">
                <a:solidFill>
                  <a:schemeClr val="bg1"/>
                </a:solidFill>
              </a:rPr>
              <a:t>Последовательность разных действий</a:t>
            </a:r>
          </a:p>
          <a:p>
            <a:pPr marL="1200150" lvl="1" indent="-742950">
              <a:buFont typeface="+mj-lt"/>
              <a:buAutoNum type="alphaUcPeriod"/>
            </a:pPr>
            <a:endParaRPr 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10,4 Answers,B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Ольга\Desktop\images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83568" y="476672"/>
            <a:ext cx="799288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dirty="0">
                <a:solidFill>
                  <a:schemeClr val="bg1"/>
                </a:solidFill>
              </a:rPr>
              <a:t>Каким знаком препинания разделяются объект и метод в записи программного кода:</a:t>
            </a:r>
          </a:p>
          <a:p>
            <a:pPr marL="1200150" lvl="1" indent="-742950">
              <a:buFont typeface="+mj-lt"/>
              <a:buAutoNum type="alphaUcPeriod"/>
            </a:pPr>
            <a:r>
              <a:rPr lang="ru-RU" sz="4400" dirty="0">
                <a:solidFill>
                  <a:schemeClr val="bg1"/>
                </a:solidFill>
              </a:rPr>
              <a:t>Двоеточие</a:t>
            </a:r>
          </a:p>
          <a:p>
            <a:pPr marL="1200150" lvl="1" indent="-742950">
              <a:buFont typeface="+mj-lt"/>
              <a:buAutoNum type="alphaUcPeriod"/>
            </a:pPr>
            <a:r>
              <a:rPr lang="ru-RU" sz="4400" dirty="0">
                <a:solidFill>
                  <a:schemeClr val="bg1"/>
                </a:solidFill>
              </a:rPr>
              <a:t>Точка</a:t>
            </a:r>
          </a:p>
          <a:p>
            <a:pPr marL="1200150" lvl="1" indent="-742950">
              <a:buFont typeface="+mj-lt"/>
              <a:buAutoNum type="alphaUcPeriod"/>
            </a:pPr>
            <a:r>
              <a:rPr lang="ru-RU" sz="4400" dirty="0">
                <a:solidFill>
                  <a:schemeClr val="bg1"/>
                </a:solidFill>
              </a:rPr>
              <a:t>Запятая</a:t>
            </a:r>
          </a:p>
          <a:p>
            <a:pPr marL="1200150" lvl="1" indent="-742950">
              <a:buFont typeface="+mj-lt"/>
              <a:buAutoNum type="alphaUcPeriod"/>
            </a:pPr>
            <a:r>
              <a:rPr lang="ru-RU" sz="4400" dirty="0">
                <a:solidFill>
                  <a:schemeClr val="bg1"/>
                </a:solidFill>
              </a:rPr>
              <a:t>Точка с запятой</a:t>
            </a:r>
          </a:p>
          <a:p>
            <a:pPr marL="1200150" lvl="1" indent="-742950">
              <a:buFont typeface="+mj-lt"/>
              <a:buAutoNum type="alphaUcPeriod"/>
            </a:pPr>
            <a:endParaRPr 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11,4 Answers,A,60,61,41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Ольга\Desktop\images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83568" y="1052736"/>
            <a:ext cx="799288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dirty="0">
                <a:solidFill>
                  <a:schemeClr val="bg1"/>
                </a:solidFill>
              </a:rPr>
              <a:t>Какой метод устанавливает фон объекта:</a:t>
            </a:r>
          </a:p>
          <a:p>
            <a:pPr marL="1200150" lvl="1" indent="-742950">
              <a:buFont typeface="+mj-lt"/>
              <a:buAutoNum type="alphaUcPeriod"/>
            </a:pPr>
            <a:r>
              <a:rPr lang="en-US" sz="4400" dirty="0" err="1">
                <a:solidFill>
                  <a:schemeClr val="bg1"/>
                </a:solidFill>
              </a:rPr>
              <a:t>BackColor</a:t>
            </a:r>
            <a:endParaRPr lang="ru-RU" sz="44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lphaUcPeriod"/>
            </a:pPr>
            <a:r>
              <a:rPr lang="en-US" sz="4400" dirty="0" err="1">
                <a:solidFill>
                  <a:schemeClr val="bg1"/>
                </a:solidFill>
              </a:rPr>
              <a:t>Fon</a:t>
            </a:r>
            <a:endParaRPr lang="ru-RU" sz="44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lphaUcPeriod"/>
            </a:pPr>
            <a:r>
              <a:rPr lang="en-US" sz="4400" dirty="0">
                <a:solidFill>
                  <a:schemeClr val="bg1"/>
                </a:solidFill>
              </a:rPr>
              <a:t>Font</a:t>
            </a:r>
            <a:endParaRPr lang="ru-RU" sz="44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lphaUcPeriod"/>
            </a:pPr>
            <a:r>
              <a:rPr lang="en-US" sz="4400" dirty="0">
                <a:solidFill>
                  <a:schemeClr val="bg1"/>
                </a:solidFill>
              </a:rPr>
              <a:t>Color</a:t>
            </a:r>
            <a:endParaRPr lang="ru-RU" sz="44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lphaUcPeriod"/>
            </a:pPr>
            <a:endParaRPr 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12,4 Answers,B,60,67,25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Ольга\Desktop\images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83568" y="1052736"/>
            <a:ext cx="79928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dirty="0">
                <a:solidFill>
                  <a:schemeClr val="bg1"/>
                </a:solidFill>
              </a:rPr>
              <a:t>Форма записи цикла:</a:t>
            </a:r>
          </a:p>
          <a:p>
            <a:pPr marL="1200150" lvl="1" indent="-742950">
              <a:buFont typeface="+mj-lt"/>
              <a:buAutoNum type="alphaUcPeriod"/>
            </a:pPr>
            <a:r>
              <a:rPr lang="en-US" sz="4400" dirty="0">
                <a:solidFill>
                  <a:schemeClr val="bg1"/>
                </a:solidFill>
              </a:rPr>
              <a:t>For…… To……..Next</a:t>
            </a:r>
            <a:endParaRPr lang="ru-RU" sz="44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lphaUcPeriod"/>
            </a:pPr>
            <a:r>
              <a:rPr lang="en-US" sz="4400" dirty="0">
                <a:solidFill>
                  <a:schemeClr val="bg1"/>
                </a:solidFill>
              </a:rPr>
              <a:t>For…….To…….Do</a:t>
            </a:r>
            <a:endParaRPr lang="ru-RU" sz="44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lphaUcPeriod"/>
            </a:pPr>
            <a:r>
              <a:rPr lang="en-US" sz="4400" dirty="0">
                <a:solidFill>
                  <a:schemeClr val="bg1"/>
                </a:solidFill>
              </a:rPr>
              <a:t>For:…….. To</a:t>
            </a:r>
            <a:endParaRPr lang="ru-RU" sz="44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lphaUcPeriod"/>
            </a:pPr>
            <a:r>
              <a:rPr lang="en-US" sz="4400" dirty="0">
                <a:solidFill>
                  <a:schemeClr val="bg1"/>
                </a:solidFill>
              </a:rPr>
              <a:t>For…....To……..For </a:t>
            </a:r>
            <a:endParaRPr lang="ru-RU" sz="44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lphaUcPeriod"/>
            </a:pPr>
            <a:endParaRPr 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13,4 Answers,C,60,71,25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Ольга\Desktop\images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55576" y="332656"/>
            <a:ext cx="799288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dirty="0">
                <a:solidFill>
                  <a:schemeClr val="bg1"/>
                </a:solidFill>
              </a:rPr>
              <a:t>Цикл с условием выполняется до тех пор, пока…..</a:t>
            </a:r>
          </a:p>
          <a:p>
            <a:pPr marL="1200150" lvl="1" indent="-742950">
              <a:buFont typeface="+mj-lt"/>
              <a:buAutoNum type="alphaUcPeriod"/>
            </a:pPr>
            <a:r>
              <a:rPr lang="ru-RU" sz="4400" dirty="0">
                <a:solidFill>
                  <a:schemeClr val="bg1"/>
                </a:solidFill>
              </a:rPr>
              <a:t>Переменная пройдет все значения</a:t>
            </a:r>
          </a:p>
          <a:p>
            <a:pPr marL="1200150" lvl="1" indent="-742950">
              <a:buFont typeface="+mj-lt"/>
              <a:buAutoNum type="alphaUcPeriod"/>
            </a:pPr>
            <a:r>
              <a:rPr lang="ru-RU" sz="4400" dirty="0">
                <a:solidFill>
                  <a:schemeClr val="bg1"/>
                </a:solidFill>
              </a:rPr>
              <a:t>Условие ложно</a:t>
            </a:r>
          </a:p>
          <a:p>
            <a:pPr marL="1200150" lvl="1" indent="-742950">
              <a:buFont typeface="+mj-lt"/>
              <a:buAutoNum type="alphaUcPeriod"/>
            </a:pPr>
            <a:r>
              <a:rPr lang="ru-RU" sz="4400" dirty="0">
                <a:solidFill>
                  <a:schemeClr val="bg1"/>
                </a:solidFill>
              </a:rPr>
              <a:t>Условие истинно</a:t>
            </a:r>
          </a:p>
          <a:p>
            <a:pPr marL="1200150" lvl="1" indent="-742950">
              <a:buFont typeface="+mj-lt"/>
              <a:buAutoNum type="alphaUcPeriod"/>
            </a:pPr>
            <a:r>
              <a:rPr lang="ru-RU" sz="4400" dirty="0">
                <a:solidFill>
                  <a:schemeClr val="bg1"/>
                </a:solidFill>
              </a:rPr>
              <a:t>Переменная не прошла все значения</a:t>
            </a:r>
          </a:p>
          <a:p>
            <a:pPr marL="1200150" lvl="1" indent="-742950">
              <a:buFont typeface="+mj-lt"/>
              <a:buAutoNum type="alphaUcPeriod"/>
            </a:pPr>
            <a:endParaRPr 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1,4 Answers,B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Ольга\Desktop\images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51520" y="1124744"/>
            <a:ext cx="85689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dirty="0">
                <a:solidFill>
                  <a:schemeClr val="bg1"/>
                </a:solidFill>
              </a:rPr>
              <a:t>С какого слова должна начинаться программа на </a:t>
            </a:r>
            <a:r>
              <a:rPr lang="en-US" sz="4400" dirty="0">
                <a:solidFill>
                  <a:schemeClr val="bg1"/>
                </a:solidFill>
              </a:rPr>
              <a:t>Visual Basic</a:t>
            </a:r>
            <a:r>
              <a:rPr lang="ru-RU" sz="4400" dirty="0">
                <a:solidFill>
                  <a:schemeClr val="bg1"/>
                </a:solidFill>
              </a:rPr>
              <a:t>?</a:t>
            </a:r>
          </a:p>
          <a:p>
            <a:pPr marL="1200150" lvl="1" indent="-742950">
              <a:buFont typeface="+mj-lt"/>
              <a:buAutoNum type="alphaUcPeriod"/>
            </a:pPr>
            <a:r>
              <a:rPr lang="ru-RU" sz="4400" dirty="0">
                <a:solidFill>
                  <a:schemeClr val="bg1"/>
                </a:solidFill>
              </a:rPr>
              <a:t>Начало</a:t>
            </a:r>
          </a:p>
          <a:p>
            <a:pPr marL="1200150" lvl="1" indent="-742950">
              <a:buFont typeface="+mj-lt"/>
              <a:buAutoNum type="alphaUcPeriod"/>
            </a:pPr>
            <a:r>
              <a:rPr lang="en-US" sz="4400" dirty="0">
                <a:solidFill>
                  <a:schemeClr val="bg1"/>
                </a:solidFill>
              </a:rPr>
              <a:t>Private Sub</a:t>
            </a:r>
            <a:endParaRPr lang="ru-RU" sz="44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lphaUcPeriod"/>
            </a:pPr>
            <a:r>
              <a:rPr lang="en-US" sz="4400" dirty="0">
                <a:solidFill>
                  <a:schemeClr val="bg1"/>
                </a:solidFill>
              </a:rPr>
              <a:t>Program</a:t>
            </a:r>
            <a:endParaRPr lang="ru-RU" sz="44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lphaUcPeriod"/>
            </a:pPr>
            <a:r>
              <a:rPr lang="en-US" sz="4400" dirty="0">
                <a:solidFill>
                  <a:schemeClr val="bg1"/>
                </a:solidFill>
              </a:rPr>
              <a:t>CRT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2,4 Answers,A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Ольга\Desktop\images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39552" y="692696"/>
            <a:ext cx="802838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dirty="0">
                <a:solidFill>
                  <a:schemeClr val="bg1"/>
                </a:solidFill>
              </a:rPr>
              <a:t>Переменная, используемая для ввода текста:</a:t>
            </a:r>
          </a:p>
          <a:p>
            <a:pPr marL="1200150" lvl="1" indent="-742950">
              <a:buFont typeface="+mj-lt"/>
              <a:buAutoNum type="alphaUcPeriod"/>
            </a:pPr>
            <a:r>
              <a:rPr lang="en-US" sz="4400" dirty="0">
                <a:solidFill>
                  <a:schemeClr val="bg1"/>
                </a:solidFill>
              </a:rPr>
              <a:t>String</a:t>
            </a:r>
            <a:endParaRPr lang="ru-RU" sz="44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lphaUcPeriod"/>
            </a:pPr>
            <a:r>
              <a:rPr lang="en-US" sz="4400" dirty="0">
                <a:solidFill>
                  <a:schemeClr val="bg1"/>
                </a:solidFill>
              </a:rPr>
              <a:t>Integer</a:t>
            </a:r>
            <a:endParaRPr lang="ru-RU" sz="44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lphaUcPeriod"/>
            </a:pPr>
            <a:r>
              <a:rPr lang="en-US" sz="4400" dirty="0">
                <a:solidFill>
                  <a:schemeClr val="bg1"/>
                </a:solidFill>
              </a:rPr>
              <a:t>Byte</a:t>
            </a:r>
            <a:endParaRPr lang="ru-RU" sz="44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lphaUcPeriod"/>
            </a:pPr>
            <a:r>
              <a:rPr lang="en-US" sz="4400" dirty="0">
                <a:solidFill>
                  <a:schemeClr val="bg1"/>
                </a:solidFill>
              </a:rPr>
              <a:t>Loop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3,4 Answers,C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Ольга\Desktop\images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39552" y="692696"/>
            <a:ext cx="802838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dirty="0">
                <a:solidFill>
                  <a:schemeClr val="bg1"/>
                </a:solidFill>
              </a:rPr>
              <a:t>Переменная, используемая для ввода целых неотрицательных чисел от 0 до 255</a:t>
            </a:r>
          </a:p>
          <a:p>
            <a:pPr marL="1200150" lvl="1" indent="-742950">
              <a:buFont typeface="+mj-lt"/>
              <a:buAutoNum type="alphaUcPeriod"/>
            </a:pPr>
            <a:r>
              <a:rPr lang="en-US" sz="4400" dirty="0">
                <a:solidFill>
                  <a:schemeClr val="bg1"/>
                </a:solidFill>
              </a:rPr>
              <a:t>String</a:t>
            </a:r>
            <a:endParaRPr lang="ru-RU" sz="44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lphaUcPeriod"/>
            </a:pPr>
            <a:r>
              <a:rPr lang="en-US" sz="4400" dirty="0">
                <a:solidFill>
                  <a:schemeClr val="bg1"/>
                </a:solidFill>
              </a:rPr>
              <a:t>Integer</a:t>
            </a:r>
            <a:endParaRPr lang="ru-RU" sz="44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lphaUcPeriod"/>
            </a:pPr>
            <a:r>
              <a:rPr lang="en-US" sz="4400" dirty="0">
                <a:solidFill>
                  <a:schemeClr val="bg1"/>
                </a:solidFill>
              </a:rPr>
              <a:t>Byte</a:t>
            </a:r>
            <a:endParaRPr lang="ru-RU" sz="44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lphaUcPeriod"/>
            </a:pPr>
            <a:r>
              <a:rPr lang="en-US" sz="4400" dirty="0">
                <a:solidFill>
                  <a:schemeClr val="bg1"/>
                </a:solidFill>
              </a:rPr>
              <a:t>Loop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4,4 Answers,D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Ольга\Desktop\images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35088" y="1124744"/>
            <a:ext cx="820891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dirty="0">
                <a:solidFill>
                  <a:schemeClr val="bg1"/>
                </a:solidFill>
              </a:rPr>
              <a:t>Оператор для назначения переменной:</a:t>
            </a:r>
          </a:p>
          <a:p>
            <a:pPr marL="1200150" lvl="1" indent="-742950">
              <a:buFont typeface="+mj-lt"/>
              <a:buAutoNum type="alphaUcPeriod"/>
            </a:pPr>
            <a:r>
              <a:rPr lang="en-US" sz="4400" dirty="0">
                <a:solidFill>
                  <a:schemeClr val="bg1"/>
                </a:solidFill>
              </a:rPr>
              <a:t>For</a:t>
            </a:r>
            <a:endParaRPr lang="ru-RU" sz="44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lphaUcPeriod"/>
            </a:pPr>
            <a:r>
              <a:rPr lang="en-US" sz="4400" dirty="0">
                <a:solidFill>
                  <a:schemeClr val="bg1"/>
                </a:solidFill>
              </a:rPr>
              <a:t>Else</a:t>
            </a:r>
            <a:endParaRPr lang="ru-RU" sz="44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lphaUcPeriod"/>
            </a:pPr>
            <a:r>
              <a:rPr lang="en-US" sz="4400" dirty="0">
                <a:solidFill>
                  <a:schemeClr val="bg1"/>
                </a:solidFill>
              </a:rPr>
              <a:t>Do</a:t>
            </a:r>
            <a:endParaRPr lang="ru-RU" sz="44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lphaUcPeriod"/>
            </a:pPr>
            <a:r>
              <a:rPr lang="en-US" sz="4400" dirty="0">
                <a:solidFill>
                  <a:schemeClr val="bg1"/>
                </a:solidFill>
              </a:rPr>
              <a:t>Dim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5,4 Answers,C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Ольга\Desktop\images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35088" y="1124744"/>
            <a:ext cx="820891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dirty="0">
                <a:solidFill>
                  <a:schemeClr val="bg1"/>
                </a:solidFill>
              </a:rPr>
              <a:t>Какое свойство нужно изменить для кнопки, чтоб изменить надпись на ней?</a:t>
            </a:r>
          </a:p>
          <a:p>
            <a:pPr marL="1200150" lvl="1" indent="-742950">
              <a:buFont typeface="+mj-lt"/>
              <a:buAutoNum type="alphaUcPeriod"/>
            </a:pPr>
            <a:r>
              <a:rPr lang="en-US" sz="4400" dirty="0">
                <a:solidFill>
                  <a:schemeClr val="bg1"/>
                </a:solidFill>
              </a:rPr>
              <a:t>Text</a:t>
            </a:r>
            <a:endParaRPr lang="ru-RU" sz="44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lphaUcPeriod"/>
            </a:pPr>
            <a:r>
              <a:rPr lang="en-US" sz="4400" dirty="0">
                <a:solidFill>
                  <a:schemeClr val="bg1"/>
                </a:solidFill>
              </a:rPr>
              <a:t>Name</a:t>
            </a:r>
            <a:endParaRPr lang="ru-RU" sz="44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lphaUcPeriod"/>
            </a:pPr>
            <a:r>
              <a:rPr lang="en-US" sz="4400" dirty="0">
                <a:solidFill>
                  <a:schemeClr val="bg1"/>
                </a:solidFill>
              </a:rPr>
              <a:t>Caption</a:t>
            </a:r>
            <a:endParaRPr lang="ru-RU" sz="44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lphaUcPeriod"/>
            </a:pPr>
            <a:r>
              <a:rPr lang="en-US" sz="4400" dirty="0" err="1">
                <a:solidFill>
                  <a:schemeClr val="bg1"/>
                </a:solidFill>
              </a:rPr>
              <a:t>BackColor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6,4 Answers,D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Ольга\Desktop\images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1124744"/>
            <a:ext cx="93245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dirty="0">
                <a:solidFill>
                  <a:schemeClr val="bg1"/>
                </a:solidFill>
              </a:rPr>
              <a:t>Что такое линейный алгоритм?</a:t>
            </a:r>
          </a:p>
          <a:p>
            <a:pPr marL="1200150" lvl="1" indent="-742950">
              <a:buFont typeface="+mj-lt"/>
              <a:buAutoNum type="alphaUcPeriod"/>
            </a:pPr>
            <a:r>
              <a:rPr lang="ru-RU" sz="3600" dirty="0">
                <a:solidFill>
                  <a:schemeClr val="bg1"/>
                </a:solidFill>
              </a:rPr>
              <a:t>Алгоритм, в котором все строки одинаковой длины</a:t>
            </a:r>
          </a:p>
          <a:p>
            <a:pPr marL="1200150" lvl="1" indent="-742950">
              <a:buFont typeface="+mj-lt"/>
              <a:buAutoNum type="alphaUcPeriod"/>
            </a:pPr>
            <a:r>
              <a:rPr lang="ru-RU" sz="3600" dirty="0">
                <a:solidFill>
                  <a:schemeClr val="bg1"/>
                </a:solidFill>
              </a:rPr>
              <a:t>Алгоритм, который выводит правильный ответ</a:t>
            </a:r>
          </a:p>
          <a:p>
            <a:pPr marL="1200150" lvl="1" indent="-742950">
              <a:buFont typeface="+mj-lt"/>
              <a:buAutoNum type="alphaUcPeriod"/>
            </a:pPr>
            <a:r>
              <a:rPr lang="ru-RU" sz="3600" dirty="0">
                <a:solidFill>
                  <a:schemeClr val="bg1"/>
                </a:solidFill>
              </a:rPr>
              <a:t>Алгоритм, в котором нет ошибок</a:t>
            </a:r>
          </a:p>
          <a:p>
            <a:pPr marL="1200150" lvl="1" indent="-742950">
              <a:buFont typeface="+mj-lt"/>
              <a:buAutoNum type="alphaUcPeriod"/>
            </a:pPr>
            <a:r>
              <a:rPr lang="ru-RU" sz="3600" dirty="0">
                <a:solidFill>
                  <a:schemeClr val="bg1"/>
                </a:solidFill>
              </a:rPr>
              <a:t>Алгоритм, в котором от начала до конца можно пройти только одним путем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7,4 Answers,A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Ольга\Desktop\images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39552" y="1124744"/>
            <a:ext cx="93245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dirty="0">
                <a:solidFill>
                  <a:schemeClr val="bg1"/>
                </a:solidFill>
              </a:rPr>
              <a:t>Полная форма записи условного оператора:</a:t>
            </a:r>
          </a:p>
          <a:p>
            <a:pPr marL="1200150" lvl="1" indent="-742950">
              <a:buFont typeface="+mj-lt"/>
              <a:buAutoNum type="alphaUcPeriod"/>
            </a:pPr>
            <a:r>
              <a:rPr lang="en-US" sz="4400" dirty="0">
                <a:solidFill>
                  <a:schemeClr val="bg1"/>
                </a:solidFill>
              </a:rPr>
              <a:t>If ……….. Then……… Else</a:t>
            </a:r>
            <a:endParaRPr lang="ru-RU" sz="44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lphaUcPeriod"/>
            </a:pPr>
            <a:r>
              <a:rPr lang="en-US" sz="4400" dirty="0">
                <a:solidFill>
                  <a:schemeClr val="bg1"/>
                </a:solidFill>
              </a:rPr>
              <a:t>If ……….. Else………..Then</a:t>
            </a:r>
            <a:endParaRPr lang="ru-RU" sz="44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lphaUcPeriod"/>
            </a:pPr>
            <a:r>
              <a:rPr lang="en-US" sz="4400" dirty="0">
                <a:solidFill>
                  <a:schemeClr val="bg1"/>
                </a:solidFill>
              </a:rPr>
              <a:t>If ………..Then………..End</a:t>
            </a:r>
            <a:endParaRPr lang="ru-RU" sz="4400" dirty="0">
              <a:solidFill>
                <a:schemeClr val="bg1"/>
              </a:solidFill>
            </a:endParaRPr>
          </a:p>
          <a:p>
            <a:pPr marL="1200150" lvl="1" indent="-742950">
              <a:buFont typeface="+mj-lt"/>
              <a:buAutoNum type="alphaUcPeriod"/>
            </a:pPr>
            <a:r>
              <a:rPr lang="en-US" sz="4400" dirty="0">
                <a:solidFill>
                  <a:schemeClr val="bg1"/>
                </a:solidFill>
              </a:rPr>
              <a:t>If ………..Else…………End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8,4 Answers,C,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Ольга\Desktop\images.jp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476672"/>
            <a:ext cx="91440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dirty="0">
                <a:solidFill>
                  <a:schemeClr val="bg1"/>
                </a:solidFill>
              </a:rPr>
              <a:t>Разветвляющийся алгоритм – это:</a:t>
            </a:r>
          </a:p>
          <a:p>
            <a:pPr marL="1200150" lvl="1" indent="-742950">
              <a:buFont typeface="+mj-lt"/>
              <a:buAutoNum type="alphaUcPeriod"/>
            </a:pPr>
            <a:r>
              <a:rPr lang="ru-RU" sz="3600" dirty="0">
                <a:solidFill>
                  <a:schemeClr val="bg1"/>
                </a:solidFill>
              </a:rPr>
              <a:t>Алгоритм, в котором от начала до конца можно пройти только одним путем</a:t>
            </a:r>
          </a:p>
          <a:p>
            <a:pPr marL="1200150" lvl="1" indent="-742950">
              <a:buFont typeface="+mj-lt"/>
              <a:buAutoNum type="alphaUcPeriod"/>
            </a:pPr>
            <a:r>
              <a:rPr lang="ru-RU" sz="3600" dirty="0">
                <a:solidFill>
                  <a:schemeClr val="bg1"/>
                </a:solidFill>
              </a:rPr>
              <a:t>Алгоритм, который выводит правильный ответ</a:t>
            </a:r>
          </a:p>
          <a:p>
            <a:pPr marL="1200150" lvl="1" indent="-742950">
              <a:buFont typeface="+mj-lt"/>
              <a:buAutoNum type="alphaUcPeriod"/>
            </a:pPr>
            <a:r>
              <a:rPr lang="ru-RU" sz="3600" dirty="0">
                <a:solidFill>
                  <a:schemeClr val="bg1"/>
                </a:solidFill>
              </a:rPr>
              <a:t>Алгоритм, в котором в зависимости от условия выполняется та или иная серия команд</a:t>
            </a:r>
          </a:p>
          <a:p>
            <a:pPr marL="1200150" lvl="1" indent="-742950">
              <a:buFont typeface="+mj-lt"/>
              <a:buAutoNum type="alphaUcPeriod"/>
            </a:pPr>
            <a:r>
              <a:rPr lang="ru-RU" sz="3600" dirty="0">
                <a:solidFill>
                  <a:schemeClr val="bg1"/>
                </a:solidFill>
              </a:rPr>
              <a:t>Алгоритм, в котором есть повторения</a:t>
            </a:r>
          </a:p>
          <a:p>
            <a:pPr marL="1200150" lvl="1" indent="-742950">
              <a:buFont typeface="+mj-lt"/>
              <a:buAutoNum type="alphaUcPeriod"/>
            </a:pPr>
            <a:endParaRPr 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272</Words>
  <Application>Microsoft Office PowerPoint</Application>
  <PresentationFormat>Экран (4:3)</PresentationFormat>
  <Paragraphs>66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Visual Basic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школа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Basic</dc:title>
  <dc:creator>Ольга</dc:creator>
  <cp:lastModifiedBy>user</cp:lastModifiedBy>
  <cp:revision>16</cp:revision>
  <dcterms:created xsi:type="dcterms:W3CDTF">2015-01-24T17:21:10Z</dcterms:created>
  <dcterms:modified xsi:type="dcterms:W3CDTF">2015-02-25T10:04:12Z</dcterms:modified>
</cp:coreProperties>
</file>