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720263" cy="64801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86" y="-90"/>
      </p:cViewPr>
      <p:guideLst>
        <p:guide orient="horz" pos="2041"/>
        <p:guide pos="30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34B5AC-B07B-4D91-A4E2-851FCAD97B90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A427E6F-0230-4D9D-BFDE-3C2757CDB5FE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4889" y="1027108"/>
            <a:ext cx="5549895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4889" y="1027108"/>
            <a:ext cx="5549895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4889" y="1027108"/>
            <a:ext cx="5549895" cy="370045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922" y="1027081"/>
            <a:ext cx="4934157" cy="370079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28667" y="2012951"/>
            <a:ext cx="8262939" cy="138906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457325" y="3671892"/>
            <a:ext cx="6805614" cy="1655758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F785C5-1600-4348-9F9F-E59A88A1CE1B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01B81C-453D-4B22-9166-2DA390B3C564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046915" y="258766"/>
            <a:ext cx="2185982" cy="553402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85775" y="258766"/>
            <a:ext cx="6408736" cy="553402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3DD1F4-11BB-4F09-9F8E-780CB528D239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28667" y="2012951"/>
            <a:ext cx="8262939" cy="138906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457325" y="3671892"/>
            <a:ext cx="6805614" cy="1655758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68352" y="4164013"/>
            <a:ext cx="8261347" cy="1287466"/>
          </a:xfrm>
        </p:spPr>
        <p:txBody>
          <a:bodyPr anchor="t"/>
          <a:lstStyle>
            <a:lvl1pPr>
              <a:defRPr sz="4000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68352" y="2746372"/>
            <a:ext cx="8261347" cy="14176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714375" y="1682752"/>
            <a:ext cx="4152903" cy="4232272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5019671" y="1682752"/>
            <a:ext cx="4154484" cy="4232272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5775" y="258766"/>
            <a:ext cx="8748714" cy="108108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85775" y="1450979"/>
            <a:ext cx="4295778" cy="60483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85775" y="2055808"/>
            <a:ext cx="4295778" cy="3732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937129" y="1450979"/>
            <a:ext cx="4297359" cy="60483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937129" y="2055808"/>
            <a:ext cx="4297359" cy="3732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5775" y="258766"/>
            <a:ext cx="3198808" cy="1096959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800475" y="258766"/>
            <a:ext cx="5434014" cy="55292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85775" y="1355726"/>
            <a:ext cx="3198808" cy="443229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3DC8A5-4737-47D9-87FC-021FC3C7C7FD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04996" y="4535488"/>
            <a:ext cx="5832472" cy="536579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04996" y="579436"/>
            <a:ext cx="5832472" cy="3887791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04996" y="5072067"/>
            <a:ext cx="5832472" cy="76041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059616" y="241301"/>
            <a:ext cx="2114549" cy="567372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714375" y="241301"/>
            <a:ext cx="6192838" cy="567372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28667" y="2012951"/>
            <a:ext cx="8262939" cy="138906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457325" y="3671892"/>
            <a:ext cx="6805614" cy="1655758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68352" y="4164013"/>
            <a:ext cx="8261347" cy="1287466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68352" y="2746372"/>
            <a:ext cx="8261347" cy="14176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714375" y="1801816"/>
            <a:ext cx="4073523" cy="4081460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940302" y="1801816"/>
            <a:ext cx="4075115" cy="4081460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5775" y="258766"/>
            <a:ext cx="8748714" cy="108108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85775" y="1450979"/>
            <a:ext cx="4295778" cy="60483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85775" y="2055808"/>
            <a:ext cx="4295778" cy="3732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937129" y="1450979"/>
            <a:ext cx="4297359" cy="60483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937129" y="2055808"/>
            <a:ext cx="4297359" cy="3732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68352" y="4164013"/>
            <a:ext cx="8261347" cy="1287466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68352" y="2746372"/>
            <a:ext cx="8261347" cy="14176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705B20-6659-415C-9B59-79A1F9B87B31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5775" y="258766"/>
            <a:ext cx="3198808" cy="1096959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800475" y="258766"/>
            <a:ext cx="5434014" cy="55292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85775" y="1355726"/>
            <a:ext cx="3198808" cy="443229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04996" y="4535488"/>
            <a:ext cx="5832472" cy="536579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04996" y="579436"/>
            <a:ext cx="5832472" cy="3887791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04996" y="5072067"/>
            <a:ext cx="5832472" cy="76041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940552" y="476246"/>
            <a:ext cx="2074865" cy="540702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714375" y="476246"/>
            <a:ext cx="6073773" cy="54070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28667" y="2012951"/>
            <a:ext cx="8262939" cy="138906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457325" y="3671892"/>
            <a:ext cx="6805614" cy="1655758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68352" y="4164013"/>
            <a:ext cx="8261347" cy="1287466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68352" y="2746372"/>
            <a:ext cx="8261347" cy="14176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714375" y="1801816"/>
            <a:ext cx="4073523" cy="4081460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940302" y="1801816"/>
            <a:ext cx="4075115" cy="4081460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5775" y="258766"/>
            <a:ext cx="8748714" cy="108108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85775" y="1450979"/>
            <a:ext cx="4295778" cy="60483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85775" y="2055808"/>
            <a:ext cx="4295778" cy="3732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937129" y="1450979"/>
            <a:ext cx="4297359" cy="60483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937129" y="2055808"/>
            <a:ext cx="4297359" cy="3732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85775" y="1516066"/>
            <a:ext cx="4297359" cy="4276721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935538" y="1516066"/>
            <a:ext cx="4297359" cy="4276721"/>
          </a:xfrm>
        </p:spPr>
        <p:txBody>
          <a:bodyPr/>
          <a:lstStyle>
            <a:lvl1pPr>
              <a:defRPr sz="2800"/>
            </a:lvl1pPr>
            <a:lvl2pPr>
              <a:defRPr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31EDE3-33C5-4837-ADB8-B2730BFC8B18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5775" y="258766"/>
            <a:ext cx="3198808" cy="1096959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800475" y="258766"/>
            <a:ext cx="5434014" cy="55292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85775" y="1355726"/>
            <a:ext cx="3198808" cy="443229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04996" y="4535488"/>
            <a:ext cx="5832472" cy="536579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04996" y="579436"/>
            <a:ext cx="5832472" cy="3887791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04996" y="5072067"/>
            <a:ext cx="5832472" cy="76041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940552" y="476246"/>
            <a:ext cx="2074865" cy="540702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714375" y="476246"/>
            <a:ext cx="6073773" cy="54070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5775" y="258766"/>
            <a:ext cx="8748714" cy="108108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85775" y="1450979"/>
            <a:ext cx="4295778" cy="60483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85775" y="2055808"/>
            <a:ext cx="4295778" cy="3732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937129" y="1450979"/>
            <a:ext cx="4297359" cy="60483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937129" y="2055808"/>
            <a:ext cx="4297359" cy="37322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20BD94-E829-4F3B-9955-D9A398DD3DB5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79DE90-780A-43A5-81CB-8263759999AE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594033-81A4-40D1-8E4A-D5E5F739B9EA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5775" y="258766"/>
            <a:ext cx="3198808" cy="109695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800475" y="258766"/>
            <a:ext cx="5434014" cy="55292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85775" y="1355726"/>
            <a:ext cx="3198808" cy="4432297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F13ECA-7012-4104-9D66-AEFA2FC1E0C9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04996" y="4535488"/>
            <a:ext cx="5832472" cy="53657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04996" y="579436"/>
            <a:ext cx="5832472" cy="3887791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04996" y="5072067"/>
            <a:ext cx="5832472" cy="76041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980867-0F81-41EA-BAD5-945680A58C04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6003" y="258116"/>
            <a:ext cx="8747644" cy="10817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86003" y="1516322"/>
            <a:ext cx="8747644" cy="42764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86003" y="5903284"/>
            <a:ext cx="2264401" cy="4467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324237" y="5903284"/>
            <a:ext cx="3080878" cy="4467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969236" y="5903284"/>
            <a:ext cx="2264401" cy="44675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B407FFB-9617-4215-871E-EE9BB18D2618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ru-RU" sz="206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215"/>
        </a:spcAft>
        <a:buSzPct val="45000"/>
        <a:buFont typeface="StarSymbol"/>
        <a:buChar char="●"/>
        <a:tabLst/>
        <a:defRPr lang="ru-RU" sz="274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970"/>
        </a:spcAft>
        <a:buSzPct val="75000"/>
        <a:buFont typeface="StarSymbol"/>
        <a:buChar char="–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730"/>
        </a:spcAft>
        <a:buSzPct val="45000"/>
        <a:buFont typeface="StarSymbol"/>
        <a:buChar char="●"/>
        <a:tabLst/>
        <a:defRPr lang="ru-RU" sz="206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485"/>
        </a:spcAft>
        <a:buSzPct val="75000"/>
        <a:buFont typeface="StarSymbol"/>
        <a:buChar char="–"/>
        <a:tabLst/>
        <a:defRPr lang="ru-RU" sz="171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40"/>
        </a:spcAft>
        <a:buSzPct val="45000"/>
        <a:buFont typeface="StarSymbol"/>
        <a:buChar char="●"/>
        <a:tabLst/>
        <a:defRPr lang="ru-RU" sz="171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14237" y="241922"/>
            <a:ext cx="8300877" cy="108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14237" y="1682642"/>
            <a:ext cx="8459635" cy="42321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9122" y="6065635"/>
            <a:ext cx="9021241" cy="83155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6637" y="6247802"/>
            <a:ext cx="7803361" cy="83155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ru-RU" sz="2060" b="1" i="1" u="none" strike="noStrike" kern="0" cap="none" spc="0" baseline="0">
          <a:solidFill>
            <a:srgbClr val="FF9966"/>
          </a:solidFill>
          <a:uFillTx/>
          <a:latin typeface="Albany" pitchFamily="34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ru-RU" sz="206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75000"/>
        <a:buFont typeface="StarSymbol"/>
        <a:buChar char="–"/>
        <a:tabLst/>
        <a:defRPr lang="ru-RU" sz="240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ru-RU" sz="206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75000"/>
        <a:buFont typeface="StarSymbol"/>
        <a:buChar char="–"/>
        <a:tabLst/>
        <a:defRPr lang="ru-RU" sz="172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E6E6E6"/>
        </a:buClr>
        <a:buSzPct val="45000"/>
        <a:buFont typeface="StarSymbol"/>
        <a:buChar char="●"/>
        <a:tabLst/>
        <a:defRPr lang="ru-RU" sz="1720" b="0" i="0" u="none" strike="noStrike" kern="0" cap="none" spc="0" baseline="0">
          <a:solidFill>
            <a:srgbClr val="E6E6E6"/>
          </a:solidFill>
          <a:uFillTx/>
          <a:latin typeface="Thorndale" pitchFamily="18"/>
          <a:ea typeface="Lucida Sans Unicode" pitchFamily="2"/>
          <a:cs typeface="Tahoma" pitchFamily="2"/>
        </a:defRPr>
      </a:lvl5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604" y="1623242"/>
            <a:ext cx="9329403" cy="4856762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14237" y="475917"/>
            <a:ext cx="8300877" cy="108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714237" y="1801441"/>
            <a:ext cx="8300877" cy="408240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" y="356"/>
            <a:ext cx="175317" cy="787316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" y="2041196"/>
            <a:ext cx="175317" cy="787316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" y="1001524"/>
            <a:ext cx="175317" cy="787316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ru-RU" sz="2060" b="1" i="0" u="none" strike="noStrike" kern="0" cap="none" spc="0" baseline="0">
          <a:solidFill>
            <a:srgbClr val="333333"/>
          </a:solidFill>
          <a:uFillTx/>
          <a:latin typeface="Albany" pitchFamily="34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E594D"/>
        </a:buClr>
        <a:buSzPct val="45000"/>
        <a:buFont typeface="StarSymbol"/>
        <a:buChar char="●"/>
        <a:tabLst/>
        <a:defRPr lang="ru-RU" sz="206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StarSymbol"/>
        <a:buChar char="–"/>
        <a:tabLst/>
        <a:defRPr lang="ru-RU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●"/>
        <a:tabLst/>
        <a:defRPr lang="ru-RU" sz="206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StarSymbol"/>
        <a:buChar char="–"/>
        <a:tabLst/>
        <a:defRPr lang="ru-RU" sz="172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●"/>
        <a:tabLst/>
        <a:defRPr lang="ru-RU" sz="172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5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604" y="1623242"/>
            <a:ext cx="9329403" cy="4856762"/>
          </a:xfrm>
          <a:prstGeom prst="rect">
            <a:avLst/>
          </a:prstGeom>
          <a:solidFill>
            <a:srgbClr val="DDDDDD"/>
          </a:solidFill>
          <a:ln w="25402">
            <a:solidFill>
              <a:srgbClr val="C0C0C0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14237" y="475917"/>
            <a:ext cx="8300877" cy="108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714237" y="1801441"/>
            <a:ext cx="8300877" cy="408240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" y="356"/>
            <a:ext cx="175317" cy="787316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" y="2041196"/>
            <a:ext cx="175317" cy="787316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" y="1001524"/>
            <a:ext cx="175317" cy="787316"/>
          </a:xfrm>
          <a:prstGeom prst="rect">
            <a:avLst/>
          </a:prstGeom>
          <a:solidFill>
            <a:srgbClr val="125C8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0" tIns="0" rIns="0" bIns="0" anchor="ctr" anchorCtr="1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"/>
        <a:tabLst/>
        <a:defRPr lang="ru-RU" sz="2060" b="1" i="0" u="none" strike="noStrike" kern="0" cap="none" spc="0" baseline="0">
          <a:solidFill>
            <a:srgbClr val="333333"/>
          </a:solidFill>
          <a:uFillTx/>
          <a:latin typeface="Albany" pitchFamily="34"/>
          <a:cs typeface="Tahoma" pitchFamily="2"/>
        </a:defRPr>
      </a:lvl1pPr>
    </p:titleStyle>
    <p:bodyStyle>
      <a:lvl1pPr marL="431999" marR="0" lvl="0" indent="-323999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Clr>
          <a:srgbClr val="0E594D"/>
        </a:buClr>
        <a:buSzPct val="45000"/>
        <a:buFont typeface="StarSymbol"/>
        <a:buChar char="●"/>
        <a:tabLst/>
        <a:defRPr lang="ru-RU" sz="206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1pPr>
      <a:lvl2pPr marL="863998" marR="0" lvl="1" indent="-287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StarSymbol"/>
        <a:buChar char="–"/>
        <a:tabLst/>
        <a:defRPr lang="ru-RU" sz="240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2pPr>
      <a:lvl3pPr marL="1295997" marR="0" lvl="2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●"/>
        <a:tabLst/>
        <a:defRPr lang="ru-RU" sz="206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StarSymbol"/>
        <a:buChar char="–"/>
        <a:tabLst/>
        <a:defRPr lang="ru-RU" sz="172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StarSymbol"/>
        <a:buChar char="●"/>
        <a:tabLst/>
        <a:defRPr lang="ru-RU" sz="1720" b="0" i="0" u="none" strike="noStrike" kern="0" cap="none" spc="0" baseline="0">
          <a:solidFill>
            <a:srgbClr val="000000"/>
          </a:solidFill>
          <a:uFillTx/>
          <a:latin typeface="Albany" pitchFamily="34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>
            <a:spAutoFit/>
          </a:bodyPr>
          <a:lstStyle/>
          <a:p>
            <a:pPr marL="0" lvl="0" indent="-215999" algn="ctr">
              <a:buNone/>
            </a:pPr>
            <a:r>
              <a:rPr lang="ru-RU" sz="7200" b="1" i="1">
                <a:latin typeface="Thorndale" pitchFamily="18"/>
              </a:rPr>
              <a:t>Готов к труду и обороне (ГТО)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19998" y="213841"/>
            <a:ext cx="8300877" cy="1082155"/>
          </a:xfrm>
        </p:spPr>
        <p:txBody>
          <a:bodyPr/>
          <a:lstStyle/>
          <a:p>
            <a:pPr lvl="0">
              <a:buNone/>
            </a:pPr>
            <a:r>
              <a:rPr lang="ru-RU"/>
              <a:t>Определение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843122" y="1749594"/>
            <a:ext cx="8300877" cy="4082402"/>
          </a:xfrm>
        </p:spPr>
        <p:txBody>
          <a:bodyPr/>
          <a:lstStyle/>
          <a:p>
            <a:pPr lvl="0"/>
            <a:r>
              <a:rPr lang="ru-RU"/>
              <a:t>Готов к труду и обороне (ГТО) — разрабатываемая программная и нормативная основа физического воспитания населения России. Регулируется «Положением о Всероссийском физкультурно-спортивном комплексе „Готов к труду и обороне“</a:t>
            </a:r>
          </a:p>
          <a:p>
            <a:pPr lvl="0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>
              <a:buNone/>
            </a:pPr>
            <a:r>
              <a:rPr lang="ru-RU"/>
              <a:t>Испытания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ru-RU" sz="2600"/>
              <a:t>бег 3×10 м</a:t>
            </a:r>
          </a:p>
          <a:p>
            <a:pPr lvl="0"/>
            <a:r>
              <a:rPr lang="ru-RU" sz="2600"/>
              <a:t>Бег 30, 60, 100 м</a:t>
            </a:r>
          </a:p>
          <a:p>
            <a:pPr lvl="0"/>
            <a:r>
              <a:rPr lang="ru-RU" sz="2600"/>
              <a:t>Бег 1000; 1500; 2000; 2500; 3000 м</a:t>
            </a:r>
          </a:p>
          <a:p>
            <a:pPr lvl="0"/>
            <a:r>
              <a:rPr lang="ru-RU" sz="2600"/>
              <a:t>Прыжок в длину с места, тройной прыжок в длину с места и прыжок в длину с разбега</a:t>
            </a:r>
          </a:p>
          <a:p>
            <a:pPr lvl="0"/>
            <a:r>
              <a:rPr lang="ru-RU" sz="2600"/>
              <a:t>Подтягивания на низкой (из виса лежа) и высокой (из виса) перекладинах</a:t>
            </a:r>
          </a:p>
          <a:p>
            <a:pPr lvl="0"/>
            <a:r>
              <a:rPr lang="ru-RU" sz="2600"/>
              <a:t>Сгибание и разгибание рук в упоре лежа</a:t>
            </a:r>
          </a:p>
          <a:p>
            <a:pPr lvl="0"/>
            <a:r>
              <a:rPr lang="ru-RU" sz="2600"/>
              <a:t>Поднимание туловища из положения лежа на спине за 1 минут</a:t>
            </a:r>
            <a:r>
              <a:rPr lang="ru-RU" sz="2800"/>
              <a:t>у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55678" y="0"/>
            <a:ext cx="8300877" cy="1082155"/>
          </a:xfrm>
        </p:spPr>
        <p:txBody>
          <a:bodyPr/>
          <a:lstStyle/>
          <a:p>
            <a:pPr lvl="0">
              <a:buNone/>
            </a:pPr>
            <a:r>
              <a:rPr lang="ru-RU"/>
              <a:t>Испытания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827687" y="935833"/>
            <a:ext cx="8300877" cy="4797363"/>
          </a:xfrm>
        </p:spPr>
        <p:txBody>
          <a:bodyPr/>
          <a:lstStyle/>
          <a:p>
            <a:pPr lvl="0"/>
            <a:r>
              <a:rPr lang="ru-RU" sz="2600"/>
              <a:t>Наклон вперёд из положения стоя на полу или гимнастической скамье Челночный</a:t>
            </a:r>
          </a:p>
          <a:p>
            <a:pPr lvl="0"/>
            <a:r>
              <a:rPr lang="ru-RU" sz="2600"/>
              <a:t>Метание спортивного снаряда в цель и на дальность</a:t>
            </a:r>
          </a:p>
          <a:p>
            <a:pPr lvl="0"/>
            <a:r>
              <a:rPr lang="ru-RU" sz="2600"/>
              <a:t>Рывок гири 16 кг</a:t>
            </a:r>
          </a:p>
          <a:p>
            <a:pPr lvl="0"/>
            <a:r>
              <a:rPr lang="ru-RU" sz="2600"/>
              <a:t>Плавание 10, 15, 25, 50 м</a:t>
            </a:r>
          </a:p>
          <a:p>
            <a:pPr lvl="0"/>
            <a:r>
              <a:rPr lang="ru-RU" sz="2600"/>
              <a:t>Бег на лыжах или кросс по пересеченной местности 1, 2, 3, 5, 10 км</a:t>
            </a:r>
          </a:p>
          <a:p>
            <a:pPr lvl="0"/>
            <a:r>
              <a:rPr lang="ru-RU" sz="2600"/>
              <a:t>Стрельба из пневматической винтовки или электронного оружия из положения сидя и положения стоя</a:t>
            </a:r>
          </a:p>
          <a:p>
            <a:pPr lvl="0"/>
            <a:r>
              <a:rPr lang="ru-RU" sz="2600"/>
              <a:t>Туристический поход с проверкой туристических навыков.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>
              <a:buNone/>
            </a:pPr>
            <a:r>
              <a:rPr lang="ru-RU"/>
              <a:t>Нормативы ГТО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797" y="1752840"/>
            <a:ext cx="8053203" cy="3935156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Комплекс будет содержать 11 ступеней.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Для каждой ступени предлагаются собственные названия.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I ступень: 1—2 классы (6—8 лет);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II ступень: 3—4 классы (9—10 лет);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III ступень: 5—6 классы (11—12 лет);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IV ступень: 7—9 классы (13—15 лет);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V ступень: 10—11 классы, среднее профессиональное образование (16—17 лет);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VI ступень: 18—29 лет;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VII ступень: 30—39 лет;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VIII ступень: 40—49 лет;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IX ступень: 50—59 лет;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X ступень: 60—69 лет;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rPr>
              <a:t>XI ступень: 70 лет и старше.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31999" y="215999"/>
            <a:ext cx="8928000" cy="6047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 darkblu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yt co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бычный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287</Words>
  <Application>Microsoft Office PowerPoint</Application>
  <PresentationFormat>Экран (4:3)</PresentationFormat>
  <Paragraphs>34</Paragraphs>
  <Slides>6</Slides>
  <Notes>6</Notes>
  <HiddenSlides>1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Обычный</vt:lpstr>
      <vt:lpstr>lyt darkblue</vt:lpstr>
      <vt:lpstr>lyt cool</vt:lpstr>
      <vt:lpstr>Обычный2</vt:lpstr>
      <vt:lpstr>Слайд 1</vt:lpstr>
      <vt:lpstr>Определение</vt:lpstr>
      <vt:lpstr>Испытания</vt:lpstr>
      <vt:lpstr>Испытания</vt:lpstr>
      <vt:lpstr>Нормативы ГТО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Валентина</cp:lastModifiedBy>
  <cp:revision>2</cp:revision>
  <dcterms:created xsi:type="dcterms:W3CDTF">2015-09-28T18:48:40Z</dcterms:created>
  <dcterms:modified xsi:type="dcterms:W3CDTF">2015-11-12T09:58:55Z</dcterms:modified>
</cp:coreProperties>
</file>