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5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5C8-C363-4515-A695-0ECA9764583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58CD-F51B-4819-9C10-DE356BCF37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5C8-C363-4515-A695-0ECA9764583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58CD-F51B-4819-9C10-DE356BCF37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5C8-C363-4515-A695-0ECA9764583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58CD-F51B-4819-9C10-DE356BCF37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5C8-C363-4515-A695-0ECA9764583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58CD-F51B-4819-9C10-DE356BCF37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5C8-C363-4515-A695-0ECA9764583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58CD-F51B-4819-9C10-DE356BCF37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5C8-C363-4515-A695-0ECA9764583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58CD-F51B-4819-9C10-DE356BCF37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5C8-C363-4515-A695-0ECA9764583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58CD-F51B-4819-9C10-DE356BCF37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5C8-C363-4515-A695-0ECA9764583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58CD-F51B-4819-9C10-DE356BCF37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5C8-C363-4515-A695-0ECA9764583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58CD-F51B-4819-9C10-DE356BCF37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5C8-C363-4515-A695-0ECA9764583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58CD-F51B-4819-9C10-DE356BCF37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5C8-C363-4515-A695-0ECA9764583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58CD-F51B-4819-9C10-DE356BCF37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6F75C8-C363-4515-A695-0ECA9764583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A558CD-F51B-4819-9C10-DE356BCF37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372168"/>
            <a:ext cx="769424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Юный спасатель</a:t>
            </a:r>
            <a:endParaRPr lang="ru-RU" sz="2400" dirty="0"/>
          </a:p>
        </p:txBody>
      </p:sp>
      <p:pic>
        <p:nvPicPr>
          <p:cNvPr id="1026" name="Picture 2" descr="C:\Documents and Settings\Компьютер\Рабочий стол\Юный спасатель\DSCN18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980728"/>
            <a:ext cx="3887999" cy="29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76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07678"/>
          </a:xfrm>
        </p:spPr>
        <p:txBody>
          <a:bodyPr>
            <a:normAutofit fontScale="90000"/>
          </a:bodyPr>
          <a:lstStyle/>
          <a:p>
            <a:pPr marL="0" lvl="0" indent="0" algn="ctr">
              <a:spcAft>
                <a:spcPts val="0"/>
              </a:spcAft>
              <a:buClr>
                <a:srgbClr val="000000"/>
              </a:buClr>
              <a:buSzPts val="1400"/>
              <a:buNone/>
              <a:tabLst>
                <a:tab pos="221615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Переноска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пострадавшего через чащу.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9218" name="Picture 2" descr="C:\Documents and Settings\Компьютер\Рабочий стол\Юный спасатель\DSCN1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225" y="1672012"/>
            <a:ext cx="335818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1556792"/>
            <a:ext cx="3388660" cy="792088"/>
          </a:xfrm>
        </p:spPr>
        <p:txBody>
          <a:bodyPr/>
          <a:lstStyle/>
          <a:p>
            <a:pPr indent="482600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Команда преодолевает чащу с пострадавшим.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0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07678"/>
          </a:xfrm>
        </p:spPr>
        <p:txBody>
          <a:bodyPr>
            <a:normAutofit/>
          </a:bodyPr>
          <a:lstStyle/>
          <a:p>
            <a:pPr marL="0" lvl="0" indent="0" algn="ctr">
              <a:lnSpc>
                <a:spcPts val="1400"/>
              </a:lnSpc>
              <a:spcAft>
                <a:spcPts val="1525"/>
              </a:spcAft>
              <a:buClr>
                <a:srgbClr val="000000"/>
              </a:buClr>
              <a:buSzPts val="1400"/>
              <a:buNone/>
              <a:tabLst>
                <a:tab pos="241935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Подъем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пострадавшего с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воды.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  <a:cs typeface="Times New Roman"/>
              </a:rPr>
            </a:br>
            <a:endParaRPr lang="ru-RU" sz="2400" dirty="0"/>
          </a:p>
        </p:txBody>
      </p:sp>
      <p:pic>
        <p:nvPicPr>
          <p:cNvPr id="10242" name="Picture 2" descr="C:\Documents and Settings\Компьютер\Рабочий стол\Юный спасатель\DSCN18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225" y="1672012"/>
            <a:ext cx="3789946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1700808"/>
            <a:ext cx="3388660" cy="1584176"/>
          </a:xfrm>
        </p:spPr>
        <p:txBody>
          <a:bodyPr>
            <a:normAutofit lnSpcReduction="10000"/>
          </a:bodyPr>
          <a:lstStyle/>
          <a:p>
            <a:pPr indent="482600">
              <a:spcAft>
                <a:spcPts val="1650"/>
              </a:spcAft>
            </a:pPr>
            <a:r>
              <a:rPr lang="ru-RU" sz="1800" dirty="0">
                <a:latin typeface="Times New Roman"/>
                <a:ea typeface="Times New Roman"/>
              </a:rPr>
              <a:t>Команда бросает спасательный конец Александрова в квадрат. Даётся 3 попытки. Непопадание в квадрат 3 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9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Преодоление заболоченного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участка</a:t>
            </a:r>
            <a:endParaRPr lang="ru-RU" dirty="0"/>
          </a:p>
        </p:txBody>
      </p:sp>
      <p:pic>
        <p:nvPicPr>
          <p:cNvPr id="4" name="Picture 2" descr="C:\Documents and Settings\Компьютер\Рабочий стол\Юный спасатель\DSCN18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1268760"/>
            <a:ext cx="3345873" cy="25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95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7" y="476672"/>
            <a:ext cx="3005524" cy="50405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ts val="1400"/>
              </a:lnSpc>
              <a:spcAft>
                <a:spcPts val="0"/>
              </a:spcAft>
              <a:buClr>
                <a:srgbClr val="000000"/>
              </a:buClr>
              <a:buSzPts val="1400"/>
              <a:buNone/>
              <a:tabLst>
                <a:tab pos="321945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Разведение костра.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279455"/>
            <a:ext cx="1512168" cy="20775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1279455"/>
            <a:ext cx="2776155" cy="1357457"/>
          </a:xfrm>
        </p:spPr>
        <p:txBody>
          <a:bodyPr/>
          <a:lstStyle/>
          <a:p>
            <a:pPr indent="46990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Команда разжигает костёр и пережигает судейскую нить.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25" y="1279455"/>
            <a:ext cx="229589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Переправа по бревну (сухой овраг).</a:t>
            </a:r>
            <a:b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</a:br>
            <a:endParaRPr lang="ru-RU" sz="2400" dirty="0"/>
          </a:p>
        </p:txBody>
      </p:sp>
      <p:pic>
        <p:nvPicPr>
          <p:cNvPr id="4" name="Picture 2" descr="C:\Documents and Settings\Компьютер\Рабочий стол\Юный спасатель\DSCN18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52" y="908720"/>
            <a:ext cx="299338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marL="0" lvl="0" indent="0" algn="ctr">
              <a:lnSpc>
                <a:spcPts val="1565"/>
              </a:lnSpc>
              <a:spcAft>
                <a:spcPts val="0"/>
              </a:spcAft>
              <a:buClr>
                <a:srgbClr val="000000"/>
              </a:buClr>
              <a:buSzPts val="1400"/>
              <a:buNone/>
              <a:tabLst>
                <a:tab pos="241935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Изготовление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носилок.</a:t>
            </a:r>
            <a:br>
              <a:rPr lang="ru-RU" sz="2400" dirty="0">
                <a:latin typeface="Times New Roman"/>
                <a:ea typeface="Times New Roman"/>
                <a:cs typeface="Times New Roman"/>
              </a:rPr>
            </a:br>
            <a:endParaRPr lang="ru-RU" sz="2400" dirty="0"/>
          </a:p>
        </p:txBody>
      </p:sp>
      <p:pic>
        <p:nvPicPr>
          <p:cNvPr id="3074" name="Picture 2" descr="C:\Documents and Settings\Компьютер\Рабочий стол\Юный спасатель\DSCN1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225" y="1672012"/>
            <a:ext cx="335818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1268760"/>
            <a:ext cx="3388660" cy="2520280"/>
          </a:xfrm>
        </p:spPr>
        <p:txBody>
          <a:bodyPr>
            <a:normAutofit/>
          </a:bodyPr>
          <a:lstStyle/>
          <a:p>
            <a:pPr indent="482600">
              <a:lnSpc>
                <a:spcPts val="1565"/>
              </a:lnSpc>
              <a:spcAft>
                <a:spcPts val="1635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 indent="482600">
              <a:spcAft>
                <a:spcPts val="1635"/>
              </a:spcAft>
            </a:pPr>
            <a:r>
              <a:rPr lang="ru-RU" sz="1500" dirty="0" smtClean="0">
                <a:latin typeface="Times New Roman"/>
                <a:ea typeface="Times New Roman"/>
              </a:rPr>
              <a:t>Команда </a:t>
            </a:r>
            <a:r>
              <a:rPr lang="ru-RU" sz="1500" dirty="0">
                <a:latin typeface="Times New Roman"/>
                <a:ea typeface="Times New Roman"/>
              </a:rPr>
              <a:t>изготавливает носилки из судейских жердей, и заранее приготовленных штормовок (курток) или верёвок. Кладут судейский каремат, укладывают пострадавшего, фиксируют его в двух местах.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7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340769"/>
            <a:ext cx="7772400" cy="2376264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sz="2000" b="0" dirty="0" smtClean="0">
                <a:effectLst/>
                <a:latin typeface="Times New Roman"/>
                <a:ea typeface="Times New Roman"/>
              </a:rPr>
              <a:t>Команда преодолевает вместе с пострадавшим узкий лаз. Фиксировать колёса запрещено. Штраф 3 балла.</a:t>
            </a:r>
            <a:br>
              <a:rPr lang="ru-RU" sz="2000" b="0" dirty="0" smtClean="0">
                <a:effectLst/>
                <a:latin typeface="Times New Roman"/>
                <a:ea typeface="Times New Roman"/>
              </a:rPr>
            </a:br>
            <a:endParaRPr lang="ru-RU" sz="20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64705"/>
            <a:ext cx="7772400" cy="1296143"/>
          </a:xfrm>
        </p:spPr>
        <p:txBody>
          <a:bodyPr/>
          <a:lstStyle/>
          <a:p>
            <a:pPr lvl="0" algn="ctr">
              <a:lnSpc>
                <a:spcPts val="1400"/>
              </a:lnSpc>
              <a:spcAft>
                <a:spcPts val="1690"/>
              </a:spcAft>
              <a:buClr>
                <a:srgbClr val="000000"/>
              </a:buClr>
              <a:buSzPts val="1400"/>
              <a:tabLst>
                <a:tab pos="241935" algn="l"/>
              </a:tabLst>
            </a:pPr>
            <a:r>
              <a:rPr lang="ru-RU" sz="2400" b="1" u="none" strike="noStrike" spc="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Узкий лаз.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1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635670"/>
          </a:xfrm>
        </p:spPr>
        <p:txBody>
          <a:bodyPr>
            <a:noAutofit/>
          </a:bodyPr>
          <a:lstStyle/>
          <a:p>
            <a:pPr marL="0" lvl="0" indent="0" algn="ctr">
              <a:spcAft>
                <a:spcPts val="0"/>
              </a:spcAft>
              <a:buClr>
                <a:srgbClr val="000000"/>
              </a:buClr>
              <a:buSzPts val="1400"/>
              <a:buNone/>
              <a:tabLst>
                <a:tab pos="221615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Спуск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спортивным способом (с самостраховкой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).</a:t>
            </a:r>
            <a:endParaRPr lang="ru-RU" sz="2400" dirty="0"/>
          </a:p>
        </p:txBody>
      </p:sp>
      <p:pic>
        <p:nvPicPr>
          <p:cNvPr id="4098" name="Picture 2" descr="C:\Documents and Settings\Компьютер\Рабочий стол\Юный спасатель\DSCN18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225" y="1672012"/>
            <a:ext cx="335818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9"/>
            <a:ext cx="3008313" cy="1944216"/>
          </a:xfrm>
        </p:spPr>
        <p:txBody>
          <a:bodyPr>
            <a:noAutofit/>
          </a:bodyPr>
          <a:lstStyle/>
          <a:p>
            <a:pPr indent="482600">
              <a:lnSpc>
                <a:spcPts val="16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Спуск пострадавшего осуществляется на сопровождающем. Два уса пострадавшего закреплены на грудном перекрестии сопровождающего. </a:t>
            </a:r>
          </a:p>
        </p:txBody>
      </p:sp>
    </p:spTree>
    <p:extLst>
      <p:ext uri="{BB962C8B-B14F-4D97-AF65-F5344CB8AC3E}">
        <p14:creationId xmlns:p14="http://schemas.microsoft.com/office/powerpoint/2010/main" val="27058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563662"/>
          </a:xfrm>
        </p:spPr>
        <p:txBody>
          <a:bodyPr>
            <a:normAutofit/>
          </a:bodyPr>
          <a:lstStyle/>
          <a:p>
            <a:pPr marL="0" lvl="0" indent="0" algn="ctr">
              <a:lnSpc>
                <a:spcPts val="1585"/>
              </a:lnSpc>
              <a:spcAft>
                <a:spcPts val="0"/>
              </a:spcAft>
              <a:buClr>
                <a:srgbClr val="000000"/>
              </a:buClr>
              <a:buSzPts val="1400"/>
              <a:buNone/>
              <a:tabLst>
                <a:tab pos="241935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Подъём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спортивным способом (с самостраховкой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).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  <a:cs typeface="Times New Roman"/>
              </a:rPr>
            </a:br>
            <a:endParaRPr lang="ru-RU" sz="2400" dirty="0"/>
          </a:p>
        </p:txBody>
      </p:sp>
      <p:pic>
        <p:nvPicPr>
          <p:cNvPr id="5122" name="Picture 2" descr="C:\Documents and Settings\Компьютер\Рабочий стол\Юный спасатель\DSCN1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225" y="1672012"/>
            <a:ext cx="335818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2664295"/>
          </a:xfrm>
        </p:spPr>
        <p:txBody>
          <a:bodyPr>
            <a:normAutofit fontScale="55000" lnSpcReduction="20000"/>
          </a:bodyPr>
          <a:lstStyle/>
          <a:p>
            <a:pPr indent="469900">
              <a:lnSpc>
                <a:spcPts val="16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Times New Roman"/>
              </a:rPr>
              <a:t>Подъем участников осуществляется на жумаре по перилам, организованным судьями.</a:t>
            </a:r>
          </a:p>
          <a:p>
            <a:pPr indent="469900">
              <a:lnSpc>
                <a:spcPts val="16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Times New Roman"/>
              </a:rPr>
              <a:t>В случае возникновения необходимости освободить регулирующую руку (распутать веревку, ослабить схватывающий узел и т. д.), участник должен остановиться и взять обе ветви перильной веревки в одну руку (сдвоить веревку).</a:t>
            </a:r>
          </a:p>
          <a:p>
            <a:endParaRPr lang="ru-RU" sz="3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07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Страхующий и сопровождающий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Компьютер\Рабочий стол\Юный спасатель\DSCN1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225" y="1672012"/>
            <a:ext cx="335818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1"/>
            <a:ext cx="3008313" cy="4608512"/>
          </a:xfrm>
        </p:spPr>
        <p:txBody>
          <a:bodyPr>
            <a:normAutofit/>
          </a:bodyPr>
          <a:lstStyle/>
          <a:p>
            <a:pPr indent="469900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Концы страхующей и сопровождающей веревок должны быть закреплены на опоре или на страхующем, стоящем на самостраховке.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2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635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Переноска пострадавшего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Компьютер\Рабочий стол\Юный спасатель\DSCN1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225" y="1672012"/>
            <a:ext cx="335818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1700808"/>
            <a:ext cx="3388660" cy="864096"/>
          </a:xfrm>
        </p:spPr>
        <p:txBody>
          <a:bodyPr/>
          <a:lstStyle/>
          <a:p>
            <a:pPr indent="482600"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Команда преодолевает </a:t>
            </a:r>
            <a:r>
              <a:rPr lang="ru-RU" sz="1800" dirty="0" smtClean="0">
                <a:latin typeface="Times New Roman"/>
                <a:ea typeface="Times New Roman"/>
              </a:rPr>
              <a:t>путь </a:t>
            </a:r>
            <a:r>
              <a:rPr lang="ru-RU" sz="1800" dirty="0">
                <a:latin typeface="Times New Roman"/>
                <a:ea typeface="Times New Roman"/>
              </a:rPr>
              <a:t>с пострадавшим.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2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07678"/>
          </a:xfrm>
        </p:spPr>
        <p:txBody>
          <a:bodyPr/>
          <a:lstStyle/>
          <a:p>
            <a:pPr marL="0" lvl="0" indent="0" algn="ctr">
              <a:lnSpc>
                <a:spcPts val="1585"/>
              </a:lnSpc>
              <a:spcAft>
                <a:spcPts val="1485"/>
              </a:spcAft>
              <a:buClr>
                <a:srgbClr val="000000"/>
              </a:buClr>
              <a:buSzPts val="1400"/>
              <a:buNone/>
              <a:tabLst>
                <a:tab pos="233045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Определение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азимута.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8194" name="Picture 2" descr="C:\Documents and Settings\Компьютер\Рабочий стол\Юный спасатель\DSCN1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225" y="1672012"/>
            <a:ext cx="335818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1556792"/>
            <a:ext cx="3388660" cy="1368152"/>
          </a:xfrm>
        </p:spPr>
        <p:txBody>
          <a:bodyPr/>
          <a:lstStyle/>
          <a:p>
            <a:pPr indent="482600">
              <a:spcAft>
                <a:spcPts val="1530"/>
              </a:spcAft>
            </a:pPr>
            <a:r>
              <a:rPr lang="ru-RU" sz="1600" dirty="0">
                <a:latin typeface="Times New Roman"/>
                <a:ea typeface="Times New Roman"/>
              </a:rPr>
              <a:t>На этапе команде выдается карта, на которой стрелкой указано направление, необходимо определить азимут на карте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5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</TotalTime>
  <Words>234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Юный спасатель</vt:lpstr>
      <vt:lpstr>Переправа по бревну (сухой овраг). </vt:lpstr>
      <vt:lpstr>Изготовление носилок. </vt:lpstr>
      <vt:lpstr>Команда преодолевает вместе с пострадавшим узкий лаз. Фиксировать колёса запрещено. Штраф 3 балла. </vt:lpstr>
      <vt:lpstr>Спуск спортивным способом (с самостраховкой).</vt:lpstr>
      <vt:lpstr>Подъём спортивным способом (с самостраховкой). </vt:lpstr>
      <vt:lpstr>Страхующий и сопровождающий </vt:lpstr>
      <vt:lpstr>Переноска пострадавшего </vt:lpstr>
      <vt:lpstr>Определение азимута. </vt:lpstr>
      <vt:lpstr>Переноска пострадавшего через чащу. </vt:lpstr>
      <vt:lpstr>Подъем пострадавшего с воды. </vt:lpstr>
      <vt:lpstr>Преодоление заболоченного участка</vt:lpstr>
      <vt:lpstr>Разведение костра.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Юный спасатель</dc:title>
  <dc:creator>SamLab.ws</dc:creator>
  <cp:lastModifiedBy>SamLab.ws</cp:lastModifiedBy>
  <cp:revision>19</cp:revision>
  <dcterms:created xsi:type="dcterms:W3CDTF">2015-10-25T07:45:15Z</dcterms:created>
  <dcterms:modified xsi:type="dcterms:W3CDTF">2015-10-25T10:26:46Z</dcterms:modified>
</cp:coreProperties>
</file>