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71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56324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25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56327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28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29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330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32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6334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63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3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61988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61988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55300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01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55303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04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05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06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53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53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ru-RU"/>
          </a:p>
        </p:txBody>
      </p:sp>
      <p:sp>
        <p:nvSpPr>
          <p:cNvPr id="553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slow">
    <p:zo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2875" y="928670"/>
            <a:ext cx="9001125" cy="2143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i="1" dirty="0" smtClean="0">
                <a:solidFill>
                  <a:srgbClr val="28C8B5"/>
                </a:solidFill>
                <a:latin typeface="+mn-lt"/>
              </a:rPr>
              <a:t/>
            </a:r>
            <a:br>
              <a:rPr lang="ru-RU" sz="3200" i="1" dirty="0" smtClean="0">
                <a:solidFill>
                  <a:srgbClr val="28C8B5"/>
                </a:solidFill>
                <a:latin typeface="+mn-lt"/>
              </a:rPr>
            </a:br>
            <a:r>
              <a:rPr lang="ru-RU" sz="3600" i="1" dirty="0" smtClean="0">
                <a:solidFill>
                  <a:srgbClr val="28C8B5"/>
                </a:solidFill>
                <a:latin typeface="+mn-lt"/>
              </a:rPr>
              <a:t>И</a:t>
            </a:r>
            <a:r>
              <a:rPr lang="ru-RU" sz="3600" i="1" cap="all" dirty="0" smtClean="0">
                <a:solidFill>
                  <a:srgbClr val="28C8B5"/>
                </a:solidFill>
                <a:latin typeface="+mn-lt"/>
              </a:rPr>
              <a:t>спользование информационно-коммуникационных технологий </a:t>
            </a:r>
            <a:br>
              <a:rPr lang="ru-RU" sz="3600" i="1" cap="all" dirty="0" smtClean="0">
                <a:solidFill>
                  <a:srgbClr val="28C8B5"/>
                </a:solidFill>
                <a:latin typeface="+mn-lt"/>
              </a:rPr>
            </a:br>
            <a:r>
              <a:rPr lang="ru-RU" sz="3600" i="1" cap="all" dirty="0" smtClean="0">
                <a:solidFill>
                  <a:srgbClr val="28C8B5"/>
                </a:solidFill>
                <a:latin typeface="+mn-lt"/>
              </a:rPr>
              <a:t>в </a:t>
            </a:r>
            <a:r>
              <a:rPr lang="ru-RU" sz="3600" i="1" cap="all" dirty="0" smtClean="0">
                <a:solidFill>
                  <a:srgbClr val="28C8B5"/>
                </a:solidFill>
                <a:latin typeface="+mn-lt"/>
              </a:rPr>
              <a:t>уроке</a:t>
            </a:r>
            <a:r>
              <a:rPr lang="en-US" sz="3600" i="1" dirty="0" smtClean="0">
                <a:solidFill>
                  <a:srgbClr val="28C8B5"/>
                </a:solidFill>
                <a:latin typeface="Trajan Pro" pitchFamily="18" charset="0"/>
              </a:rPr>
              <a:t/>
            </a:r>
            <a:br>
              <a:rPr lang="en-US" sz="3600" i="1" dirty="0" smtClean="0">
                <a:solidFill>
                  <a:srgbClr val="28C8B5"/>
                </a:solidFill>
                <a:latin typeface="Trajan Pro" pitchFamily="18" charset="0"/>
              </a:rPr>
            </a:br>
            <a:endParaRPr lang="ru-RU" sz="3600" i="1" dirty="0">
              <a:solidFill>
                <a:srgbClr val="28C8B5"/>
              </a:solidFill>
              <a:latin typeface="+mn-lt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>
                <a:solidFill>
                  <a:schemeClr val="bg1"/>
                </a:solidFill>
              </a:rPr>
              <a:t>«</a:t>
            </a:r>
            <a:r>
              <a:rPr lang="ru-RU" b="1" smtClean="0">
                <a:solidFill>
                  <a:schemeClr val="bg1"/>
                </a:solidFill>
              </a:rPr>
              <a:t>НЕ НАВРЕДИ!» </a:t>
            </a:r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  <p:sp>
        <p:nvSpPr>
          <p:cNvPr id="13315" name="Содержимое 4"/>
          <p:cNvSpPr>
            <a:spLocks noGrp="1"/>
          </p:cNvSpPr>
          <p:nvPr>
            <p:ph idx="1"/>
          </p:nvPr>
        </p:nvSpPr>
        <p:spPr>
          <a:xfrm>
            <a:off x="1857356" y="642918"/>
            <a:ext cx="7286644" cy="571502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Спектр использования возможности ИКТ в образовательном процессе достаточно широк. 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Однако, работая с детьми младшего школьного возраста мы должны помнить заповедь </a:t>
            </a:r>
            <a:r>
              <a:rPr lang="ru-RU" sz="2800" b="1" dirty="0" smtClean="0">
                <a:solidFill>
                  <a:srgbClr val="FF0000"/>
                </a:solidFill>
              </a:rPr>
              <a:t>«НЕ НАВРЕДИ!»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Уроки, на которых  презентация не </a:t>
            </a:r>
            <a:r>
              <a:rPr lang="ru-RU" sz="2800" b="1" dirty="0" smtClean="0">
                <a:solidFill>
                  <a:srgbClr val="FF0000"/>
                </a:solidFill>
              </a:rPr>
              <a:t>средство обучения</a:t>
            </a:r>
            <a:r>
              <a:rPr lang="ru-RU" sz="2800" b="1" dirty="0" smtClean="0">
                <a:solidFill>
                  <a:schemeClr val="accent2"/>
                </a:solidFill>
              </a:rPr>
              <a:t> , а сама цель , так же малоэффективны. 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endParaRPr lang="ru-RU" sz="28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4"/>
          <p:cNvSpPr>
            <a:spLocks noGrp="1"/>
          </p:cNvSpPr>
          <p:nvPr>
            <p:ph type="body" idx="1"/>
          </p:nvPr>
        </p:nvSpPr>
        <p:spPr>
          <a:xfrm rot="10800000" flipV="1">
            <a:off x="1857353" y="571480"/>
            <a:ext cx="7286646" cy="2143140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</a:rPr>
              <a:t>На интерактивной доске можно легко передвигать объекты и надписи, добавлять комментарии к текстам, рисункам и диаграммам, выделять ключевые области и добавлять цвета.</a:t>
            </a:r>
          </a:p>
          <a:p>
            <a:endParaRPr lang="ru-RU" dirty="0" smtClean="0"/>
          </a:p>
        </p:txBody>
      </p:sp>
      <p:pic>
        <p:nvPicPr>
          <p:cNvPr id="6554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381678" y="2357430"/>
            <a:ext cx="5861434" cy="4375722"/>
          </a:xfrm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16388" name="Текст 5"/>
          <p:cNvSpPr>
            <a:spLocks noGrp="1"/>
          </p:cNvSpPr>
          <p:nvPr>
            <p:ph type="body" sz="quarter" idx="3"/>
          </p:nvPr>
        </p:nvSpPr>
        <p:spPr>
          <a:xfrm>
            <a:off x="857250" y="0"/>
            <a:ext cx="7358063" cy="92868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Работа в интерактивном режиме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751138" y="92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42875"/>
            <a:ext cx="8077200" cy="714375"/>
          </a:xfrm>
        </p:spPr>
        <p:txBody>
          <a:bodyPr/>
          <a:lstStyle/>
          <a:p>
            <a:r>
              <a:rPr lang="ru-RU" sz="3200" b="1" smtClean="0">
                <a:solidFill>
                  <a:schemeClr val="bg1"/>
                </a:solidFill>
              </a:rPr>
              <a:t>Эффективность использования ИКТ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6715140" y="571480"/>
            <a:ext cx="2286000" cy="1015663"/>
          </a:xfrm>
          <a:prstGeom prst="rect">
            <a:avLst/>
          </a:prstGeom>
          <a:solidFill>
            <a:srgbClr val="F3E8B7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hlink"/>
                </a:solidFill>
                <a:latin typeface="Comic Sans MS" pitchFamily="66" charset="0"/>
              </a:rPr>
              <a:t>«Мне очень нравятся </a:t>
            </a:r>
            <a:r>
              <a:rPr lang="ru-RU" sz="2000" b="1" dirty="0">
                <a:solidFill>
                  <a:schemeClr val="hlink"/>
                </a:solidFill>
                <a:latin typeface="Comic Sans MS" pitchFamily="66" charset="0"/>
              </a:rPr>
              <a:t>такие уроки!…»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4429124" y="571480"/>
            <a:ext cx="2057400" cy="101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hlink"/>
                </a:solidFill>
                <a:latin typeface="Comic Sans MS" pitchFamily="66" charset="0"/>
              </a:rPr>
              <a:t>«Я увидел то, что никогда не видел!…»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2071670" y="571480"/>
            <a:ext cx="2057400" cy="1016000"/>
          </a:xfrm>
          <a:prstGeom prst="rect">
            <a:avLst/>
          </a:prstGeom>
          <a:solidFill>
            <a:srgbClr val="F4E9BA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 dirty="0">
                <a:solidFill>
                  <a:schemeClr val="hlink"/>
                </a:solidFill>
                <a:latin typeface="Comic Sans MS" pitchFamily="66" charset="0"/>
              </a:rPr>
              <a:t>«Интересно!</a:t>
            </a:r>
          </a:p>
          <a:p>
            <a:pPr eaLnBrk="0" hangingPunct="0"/>
            <a:r>
              <a:rPr lang="ru-RU" sz="2000" b="1" dirty="0">
                <a:solidFill>
                  <a:schemeClr val="hlink"/>
                </a:solidFill>
                <a:latin typeface="Comic Sans MS" pitchFamily="66" charset="0"/>
              </a:rPr>
              <a:t>Все понятно!</a:t>
            </a:r>
          </a:p>
          <a:p>
            <a:pPr eaLnBrk="0" hangingPunct="0"/>
            <a:r>
              <a:rPr lang="ru-RU" sz="2000" b="1" dirty="0">
                <a:solidFill>
                  <a:schemeClr val="hlink"/>
                </a:solidFill>
                <a:latin typeface="Comic Sans MS" pitchFamily="66" charset="0"/>
              </a:rPr>
              <a:t>Классно!…»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248400" y="2887663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98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3108" y="2285992"/>
          <a:ext cx="6795258" cy="4029078"/>
        </p:xfrm>
        <a:graphic>
          <a:graphicData uri="http://schemas.openxmlformats.org/presentationml/2006/ole">
            <p:oleObj spid="_x0000_s1026" name="Диаграмма" r:id="rId3" imgW="6029325" imgH="2886075" progId="Excel.Sheet.8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428625" y="1071563"/>
            <a:ext cx="83581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Да, возможности использования информационных и коммуникационных технологий на уроках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огромны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, но, конечно же, они </a:t>
            </a:r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</a:rPr>
              <a:t>не могут заменить учителя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. Без него трудно себе представить урок. Восприятие записанного на доске текста отличается от восприятия произнесенного человеком текста, в который вложены эмоции и чувства!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20483" name="Заголовок 2"/>
          <p:cNvSpPr>
            <a:spLocks noGrp="1"/>
          </p:cNvSpPr>
          <p:nvPr>
            <p:ph type="title"/>
          </p:nvPr>
        </p:nvSpPr>
        <p:spPr>
          <a:xfrm>
            <a:off x="857250" y="0"/>
            <a:ext cx="7358063" cy="92868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Учитель-ученик  -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это основа любого урока!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4287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ИКТ -  ЭТО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86063"/>
            <a:ext cx="8229600" cy="33401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 </a:t>
            </a:r>
            <a:endParaRPr lang="ru-RU" sz="2000" smtClean="0">
              <a:solidFill>
                <a:srgbClr val="28C8B5"/>
              </a:solidFill>
            </a:endParaRP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1857355" y="1571624"/>
            <a:ext cx="728664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3600" b="1" dirty="0">
                <a:solidFill>
                  <a:schemeClr val="accent2"/>
                </a:solidFill>
              </a:rPr>
              <a:t>создание презентаций к </a:t>
            </a:r>
            <a:r>
              <a:rPr lang="ru-RU" sz="3600" b="1" dirty="0" smtClean="0">
                <a:solidFill>
                  <a:schemeClr val="accent2"/>
                </a:solidFill>
              </a:rPr>
              <a:t>уроку;</a:t>
            </a:r>
            <a:endParaRPr lang="ru-RU" sz="3600" b="1" dirty="0">
              <a:solidFill>
                <a:schemeClr val="accent2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sz="3600" b="1" dirty="0">
                <a:solidFill>
                  <a:schemeClr val="accent2"/>
                </a:solidFill>
              </a:rPr>
              <a:t>работа с ресурсами Интернет;</a:t>
            </a:r>
          </a:p>
          <a:p>
            <a:pPr marL="609600" indent="-609600">
              <a:buFontTx/>
              <a:buAutoNum type="arabicPeriod"/>
            </a:pPr>
            <a:r>
              <a:rPr lang="ru-RU" sz="3600" b="1" dirty="0">
                <a:solidFill>
                  <a:schemeClr val="accent2"/>
                </a:solidFill>
              </a:rPr>
              <a:t>использование готовых обучающих программ</a:t>
            </a:r>
            <a:r>
              <a:rPr lang="ru-RU" sz="3600" b="1" dirty="0" smtClean="0">
                <a:solidFill>
                  <a:schemeClr val="accent2"/>
                </a:solidFill>
              </a:rPr>
              <a:t>;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42938"/>
            <a:ext cx="8229600" cy="500062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Возможности ИКТ </a:t>
            </a:r>
            <a:br>
              <a:rPr lang="ru-RU" sz="7200" dirty="0" smtClean="0">
                <a:solidFill>
                  <a:schemeClr val="bg1"/>
                </a:solidFill>
              </a:rPr>
            </a:br>
            <a:endParaRPr lang="ru-RU" sz="7200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857356" y="571480"/>
            <a:ext cx="7286644" cy="550227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ru-RU" sz="28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создание и подготовка дидактических материалов (варианты заданий, таблицы, памятки, схемы, чертежи, демонстрационные таблицы и т.д.);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 создание мониторингов  по отслеживанию результатов обучения и воспитания;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создание текстовых работ;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обобщение методического опыта в электронном виде и т. д.</a:t>
            </a:r>
          </a:p>
          <a:p>
            <a:pPr>
              <a:buFontTx/>
              <a:buNone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Основная цель применения ИКТ состоит в повышении качества обучения.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57356" y="1052513"/>
            <a:ext cx="7286644" cy="507365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</a:t>
            </a:r>
            <a:r>
              <a:rPr lang="ru-RU" b="1" i="1" dirty="0" smtClean="0">
                <a:solidFill>
                  <a:schemeClr val="accent2"/>
                </a:solidFill>
              </a:rPr>
              <a:t>Качество обучения </a:t>
            </a:r>
            <a:r>
              <a:rPr lang="ru-RU" sz="2800" dirty="0" smtClean="0">
                <a:solidFill>
                  <a:schemeClr val="accent2"/>
                </a:solidFill>
              </a:rPr>
              <a:t>– это, то для чего мы работаем.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</a:t>
            </a:r>
            <a:r>
              <a:rPr lang="ru-RU" sz="2800" dirty="0" smtClean="0">
                <a:solidFill>
                  <a:schemeClr val="accent2"/>
                </a:solidFill>
              </a:rPr>
              <a:t>С помощью компьютерных технологий можно решить следующие </a:t>
            </a:r>
            <a:r>
              <a:rPr lang="ru-RU" b="1" i="1" dirty="0" smtClean="0">
                <a:solidFill>
                  <a:schemeClr val="accent2"/>
                </a:solidFill>
              </a:rPr>
              <a:t>задачи:</a:t>
            </a: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endParaRPr lang="ru-RU" sz="280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2"/>
                </a:solidFill>
              </a:rPr>
              <a:t>усиление интенсивности урока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ru-RU" sz="2800" dirty="0" smtClean="0">
                <a:solidFill>
                  <a:schemeClr val="accent2"/>
                </a:solidFill>
              </a:rPr>
              <a:t>повышение мотивации учащихся,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2"/>
                </a:solidFill>
              </a:rPr>
              <a:t> мониторинг их достижений </a:t>
            </a:r>
          </a:p>
          <a:p>
            <a:pPr>
              <a:buFontTx/>
              <a:buNone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158162" cy="933450"/>
          </a:xfrm>
        </p:spPr>
        <p:txBody>
          <a:bodyPr/>
          <a:lstStyle/>
          <a:p>
            <a:r>
              <a:rPr lang="ru-RU" sz="3200" b="1" dirty="0" smtClean="0"/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Возможности ИКТ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85918" y="1052513"/>
            <a:ext cx="7358082" cy="50736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1</a:t>
            </a:r>
            <a:r>
              <a:rPr lang="ru-RU" sz="2800" b="1" dirty="0" smtClean="0">
                <a:solidFill>
                  <a:schemeClr val="accent2"/>
                </a:solidFill>
              </a:rPr>
              <a:t>.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Для обозначения темы урока </a:t>
            </a:r>
          </a:p>
          <a:p>
            <a:pPr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</a:t>
            </a:r>
            <a:r>
              <a:rPr lang="ru-RU" sz="2800" b="1" dirty="0" smtClean="0">
                <a:solidFill>
                  <a:schemeClr val="accent2"/>
                </a:solidFill>
              </a:rPr>
              <a:t>в начале  урока с помощью вопросов по изучаемой теме, создавая проблемную ситуацию;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 2.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Как сопровождение объяснения </a:t>
            </a:r>
            <a:endParaRPr lang="ru-RU" sz="2800" b="1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(</a:t>
            </a:r>
            <a:r>
              <a:rPr lang="ru-RU" sz="2800" b="1" dirty="0" smtClean="0">
                <a:solidFill>
                  <a:schemeClr val="accent2"/>
                </a:solidFill>
              </a:rPr>
              <a:t>презентации, формулы, схемы, рисунки, видеофрагменты и т.д.)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3. 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Как информационно-обучающее пособие.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4. 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</a:rPr>
              <a:t>Для контроля учащихся. </a:t>
            </a:r>
          </a:p>
          <a:p>
            <a:pPr>
              <a:buFontTx/>
              <a:buNone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14"/>
          <p:cNvSpPr>
            <a:spLocks noGrp="1"/>
          </p:cNvSpPr>
          <p:nvPr>
            <p:ph type="title"/>
          </p:nvPr>
        </p:nvSpPr>
        <p:spPr>
          <a:xfrm>
            <a:off x="1714481" y="-285750"/>
            <a:ext cx="7429520" cy="178592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Когда ученик видит такую яркую, интерактивную доску,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то все внимание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направлено уже на нее, на учителя, на предмет обсуждения.</a:t>
            </a:r>
            <a:endParaRPr lang="ru-RU" sz="2800" dirty="0" smtClean="0">
              <a:solidFill>
                <a:schemeClr val="accent2"/>
              </a:solidFill>
            </a:endParaRPr>
          </a:p>
        </p:txBody>
      </p:sp>
      <p:pic>
        <p:nvPicPr>
          <p:cNvPr id="4" name="Picture 2" descr="C:\Documents and Settings\Admin\Мои документы\РОДТТЕЛЕЙ\Мои фото\школа\S630011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1857364"/>
            <a:ext cx="6286544" cy="4714908"/>
          </a:xfrm>
          <a:ln w="57150">
            <a:solidFill>
              <a:schemeClr val="accent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47700"/>
          </a:xfrm>
        </p:spPr>
        <p:txBody>
          <a:bodyPr/>
          <a:lstStyle/>
          <a:p>
            <a:endParaRPr lang="ru-RU" sz="3200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“Презентация”</a:t>
            </a:r>
            <a:r>
              <a:rPr lang="ru-RU" smtClean="0">
                <a:solidFill>
                  <a:schemeClr val="accent2"/>
                </a:solidFill>
              </a:rPr>
              <a:t> - переводится с английского как “представление”. </a:t>
            </a:r>
            <a:endParaRPr lang="en-US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smtClean="0">
                <a:solidFill>
                  <a:schemeClr val="accent2"/>
                </a:solidFill>
              </a:rPr>
              <a:t>Английская пословица гласит: </a:t>
            </a:r>
            <a:endParaRPr lang="en-US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«Я услышал – и забыл, я увидел – и запомнил»</a:t>
            </a:r>
            <a:r>
              <a:rPr lang="ru-RU" smtClean="0">
                <a:solidFill>
                  <a:schemeClr val="accent2"/>
                </a:solidFill>
              </a:rPr>
              <a:t>.</a:t>
            </a:r>
          </a:p>
          <a:p>
            <a:pPr>
              <a:buFontTx/>
              <a:buNone/>
            </a:pPr>
            <a:endParaRPr lang="ru-RU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5408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По данным учёных человек запоминает </a:t>
            </a:r>
            <a:r>
              <a:rPr lang="en-US" sz="3200" dirty="0" smtClean="0">
                <a:solidFill>
                  <a:schemeClr val="accent2"/>
                </a:solidFill>
              </a:rPr>
              <a:t/>
            </a:r>
            <a:br>
              <a:rPr lang="en-US" sz="3200" dirty="0" smtClean="0">
                <a:solidFill>
                  <a:schemeClr val="accent2"/>
                </a:solidFill>
              </a:rPr>
            </a:b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20% услышанного 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30% увиденного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более 50% того, что он видит и слышит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одновременно. </a:t>
            </a:r>
            <a:endParaRPr lang="en-US" b="1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57313"/>
          </a:xfrm>
        </p:spPr>
        <p:txBody>
          <a:bodyPr>
            <a:normAutofit fontScale="90000"/>
          </a:bodyPr>
          <a:lstStyle/>
          <a:p>
            <a:r>
              <a:rPr lang="ru-RU" sz="3200" b="1" smtClean="0">
                <a:solidFill>
                  <a:schemeClr val="bg1"/>
                </a:solidFill>
              </a:rPr>
              <a:t>РЕКОМЕНДАЦИИ К ОФОРМЛЕНИЮ ПРЕЗЕНТАЦИЙ</a:t>
            </a:r>
            <a:r>
              <a:rPr lang="ru-RU" sz="3200" smtClean="0">
                <a:solidFill>
                  <a:schemeClr val="bg1"/>
                </a:solidFill>
              </a:rPr>
              <a:t> 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857356" y="1052513"/>
            <a:ext cx="7286644" cy="507365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endParaRPr lang="ru-RU" sz="28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2"/>
                </a:solidFill>
              </a:rPr>
              <a:t>Презентация должна содержать материал,  который  только с помощью ИКТ , может быть эффективно </a:t>
            </a:r>
            <a:r>
              <a:rPr lang="ru-RU" sz="2800" b="1" dirty="0" smtClean="0">
                <a:solidFill>
                  <a:schemeClr val="accent2"/>
                </a:solidFill>
              </a:rPr>
              <a:t>представлена </a:t>
            </a:r>
            <a:r>
              <a:rPr lang="ru-RU" sz="2800" b="1" dirty="0" smtClean="0">
                <a:solidFill>
                  <a:schemeClr val="accent2"/>
                </a:solidFill>
              </a:rPr>
              <a:t>учителем .</a:t>
            </a:r>
          </a:p>
          <a:p>
            <a:pPr marL="457200" indent="-457200">
              <a:buNone/>
            </a:pPr>
            <a:endParaRPr lang="ru-RU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47</TotalTime>
  <Words>389</Words>
  <PresentationFormat>Экран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Тема3</vt:lpstr>
      <vt:lpstr>Диаграмма</vt:lpstr>
      <vt:lpstr> Использование информационно-коммуникационных технологий  в уроке </vt:lpstr>
      <vt:lpstr>ИКТ -  ЭТО</vt:lpstr>
      <vt:lpstr>Возможности ИКТ  </vt:lpstr>
      <vt:lpstr>Основная цель применения ИКТ состоит в повышении качества обучения. </vt:lpstr>
      <vt:lpstr> Возможности ИКТ</vt:lpstr>
      <vt:lpstr>Когда ученик видит такую яркую, интерактивную доску, то все внимание направлено уже на нее, на учителя, на предмет обсуждения.</vt:lpstr>
      <vt:lpstr>Слайд 7</vt:lpstr>
      <vt:lpstr>По данным учёных человек запоминает  </vt:lpstr>
      <vt:lpstr>РЕКОМЕНДАЦИИ К ОФОРМЛЕНИЮ ПРЕЗЕНТАЦИЙ  </vt:lpstr>
      <vt:lpstr>«НЕ НАВРЕДИ!»  </vt:lpstr>
      <vt:lpstr>Слайд 11</vt:lpstr>
      <vt:lpstr>Эффективность использования ИКТ</vt:lpstr>
      <vt:lpstr>Учитель-ученик  -  это основа любого урока!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Использование информационно-коммуникационных технологий  в уроке </dc:title>
  <cp:lastModifiedBy>GEG</cp:lastModifiedBy>
  <cp:revision>6</cp:revision>
  <dcterms:modified xsi:type="dcterms:W3CDTF">2013-10-17T04:32:02Z</dcterms:modified>
</cp:coreProperties>
</file>