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1" r:id="rId5"/>
    <p:sldId id="265" r:id="rId6"/>
    <p:sldId id="273" r:id="rId7"/>
    <p:sldId id="268" r:id="rId8"/>
    <p:sldId id="267" r:id="rId9"/>
    <p:sldId id="294" r:id="rId10"/>
    <p:sldId id="297" r:id="rId11"/>
    <p:sldId id="266" r:id="rId12"/>
    <p:sldId id="272" r:id="rId13"/>
    <p:sldId id="282" r:id="rId14"/>
    <p:sldId id="287" r:id="rId15"/>
    <p:sldId id="281" r:id="rId16"/>
    <p:sldId id="288" r:id="rId17"/>
    <p:sldId id="271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  <a:srgbClr val="00FF00"/>
    <a:srgbClr val="CCFF33"/>
    <a:srgbClr val="008000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32" autoAdjust="0"/>
    <p:restoredTop sz="94660"/>
  </p:normalViewPr>
  <p:slideViewPr>
    <p:cSldViewPr>
      <p:cViewPr varScale="1">
        <p:scale>
          <a:sx n="106" d="100"/>
          <a:sy n="106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446-F211-43D0-B9C7-AC2A8F5CE3F9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A5A9-5C0E-4297-B744-DC69410F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446-F211-43D0-B9C7-AC2A8F5CE3F9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A5A9-5C0E-4297-B744-DC69410F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446-F211-43D0-B9C7-AC2A8F5CE3F9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A5A9-5C0E-4297-B744-DC69410F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446-F211-43D0-B9C7-AC2A8F5CE3F9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A5A9-5C0E-4297-B744-DC69410F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446-F211-43D0-B9C7-AC2A8F5CE3F9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A5A9-5C0E-4297-B744-DC69410F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446-F211-43D0-B9C7-AC2A8F5CE3F9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A5A9-5C0E-4297-B744-DC69410F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446-F211-43D0-B9C7-AC2A8F5CE3F9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A5A9-5C0E-4297-B744-DC69410F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446-F211-43D0-B9C7-AC2A8F5CE3F9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A5A9-5C0E-4297-B744-DC69410F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446-F211-43D0-B9C7-AC2A8F5CE3F9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A5A9-5C0E-4297-B744-DC69410F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446-F211-43D0-B9C7-AC2A8F5CE3F9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A5A9-5C0E-4297-B744-DC69410F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3446-F211-43D0-B9C7-AC2A8F5CE3F9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A5A9-5C0E-4297-B744-DC69410F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3446-F211-43D0-B9C7-AC2A8F5CE3F9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FA5A9-5C0E-4297-B744-DC69410F6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la\Desktop\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447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188641"/>
            <a:ext cx="4966320" cy="3888432"/>
          </a:xfrm>
        </p:spPr>
        <p:txBody>
          <a:bodyPr>
            <a:normAutofit/>
          </a:bodyPr>
          <a:lstStyle/>
          <a:p>
            <a:pPr algn="l"/>
            <a:r>
              <a:rPr lang="ru-RU" b="1" u="sng" dirty="0" smtClean="0">
                <a:solidFill>
                  <a:srgbClr val="00518E"/>
                </a:solidFill>
                <a:latin typeface="Cambria" pitchFamily="18" charset="0"/>
              </a:rPr>
              <a:t>Математический проект: </a:t>
            </a:r>
            <a:r>
              <a:rPr lang="ru-RU" b="1" dirty="0" smtClean="0">
                <a:solidFill>
                  <a:srgbClr val="00518E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00518E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00518E"/>
                </a:solidFill>
                <a:latin typeface="Cambria" pitchFamily="18" charset="0"/>
              </a:rPr>
              <a:t>«ЧАС ЗА ЧАСОМ»</a:t>
            </a:r>
            <a:endParaRPr lang="ru-RU" b="1" dirty="0">
              <a:solidFill>
                <a:srgbClr val="00518E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229200"/>
            <a:ext cx="4752528" cy="141448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518E"/>
                </a:solidFill>
                <a:latin typeface="Cambria" pitchFamily="18" charset="0"/>
              </a:rPr>
              <a:t>Воспитателя 1 квалификационной категории МБОУ «Прогимназия «Сказка» НМР РТ </a:t>
            </a:r>
          </a:p>
          <a:p>
            <a:r>
              <a:rPr lang="ru-RU" sz="2000" b="1" dirty="0" smtClean="0">
                <a:solidFill>
                  <a:srgbClr val="00518E"/>
                </a:solidFill>
                <a:latin typeface="Cambria" pitchFamily="18" charset="0"/>
              </a:rPr>
              <a:t>Романовой Аллы Валентиновны</a:t>
            </a:r>
          </a:p>
        </p:txBody>
      </p:sp>
      <p:pic>
        <p:nvPicPr>
          <p:cNvPr id="1027" name="Picture 3" descr="C:\Users\Alla\Desktop\petukh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3643314"/>
            <a:ext cx="3596034" cy="300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000108"/>
            <a:ext cx="8229600" cy="18573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СПАСИБО ЗА ВНИМАНИЕ 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3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pic>
        <p:nvPicPr>
          <p:cNvPr id="4" name="Рисунок 3" descr="C:\Users\Alla\Desktop\Фото часы\CIMG578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571480"/>
            <a:ext cx="7500990" cy="5577740"/>
          </a:xfrm>
          <a:prstGeom prst="rect">
            <a:avLst/>
          </a:prstGeom>
          <a:noFill/>
          <a:ln w="76200">
            <a:solidFill>
              <a:srgbClr val="00518E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984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sp>
        <p:nvSpPr>
          <p:cNvPr id="20" name="Овал 19"/>
          <p:cNvSpPr/>
          <p:nvPr/>
        </p:nvSpPr>
        <p:spPr>
          <a:xfrm>
            <a:off x="500034" y="2285992"/>
            <a:ext cx="2786082" cy="1214446"/>
          </a:xfrm>
          <a:prstGeom prst="ellipse">
            <a:avLst/>
          </a:prstGeom>
          <a:solidFill>
            <a:srgbClr val="005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Беседы.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00034" y="214290"/>
            <a:ext cx="7643866" cy="1785950"/>
          </a:xfrm>
          <a:prstGeom prst="ellipse">
            <a:avLst/>
          </a:prstGeom>
          <a:solidFill>
            <a:srgbClr val="005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CFF33"/>
                </a:solidFill>
                <a:latin typeface="Cambria" pitchFamily="18" charset="0"/>
              </a:rPr>
              <a:t>СОЦИАЛЬНО-КОММУНИКАТИВНОЕ РАЗВИТИЕ.</a:t>
            </a:r>
            <a:endParaRPr lang="ru-RU" sz="28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214810" y="3143248"/>
            <a:ext cx="4714940" cy="2786082"/>
          </a:xfrm>
          <a:prstGeom prst="ellipse">
            <a:avLst/>
          </a:prstGeom>
          <a:solidFill>
            <a:srgbClr val="005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Рассказы детей о музее в роли экскурсоводов, при посещении музея детьми других групп.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2143108" y="1857364"/>
            <a:ext cx="857256" cy="500066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5643570" y="2071678"/>
            <a:ext cx="1500198" cy="1071570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Рисунок 41" descr="C:\Users\Alla\Desktop\Часы1\Часы 08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3857628"/>
            <a:ext cx="3500462" cy="2571768"/>
          </a:xfrm>
          <a:prstGeom prst="rect">
            <a:avLst/>
          </a:prstGeom>
          <a:noFill/>
          <a:ln w="76200">
            <a:solidFill>
              <a:srgbClr val="00518E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sp>
        <p:nvSpPr>
          <p:cNvPr id="4" name="Овал 3"/>
          <p:cNvSpPr/>
          <p:nvPr/>
        </p:nvSpPr>
        <p:spPr>
          <a:xfrm>
            <a:off x="1571604" y="214290"/>
            <a:ext cx="5286412" cy="1785950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CFF33"/>
                </a:solidFill>
                <a:latin typeface="Cambria" pitchFamily="18" charset="0"/>
              </a:rPr>
              <a:t>ПОЗНАВАТЕЛЬНОЕ</a:t>
            </a:r>
          </a:p>
          <a:p>
            <a:pPr algn="ctr"/>
            <a:r>
              <a:rPr lang="ru-RU" sz="2800" b="1" dirty="0" smtClean="0">
                <a:solidFill>
                  <a:srgbClr val="CCFF33"/>
                </a:solidFill>
                <a:latin typeface="Cambria" pitchFamily="18" charset="0"/>
              </a:rPr>
              <a:t>РАЗВИТИЕ.</a:t>
            </a:r>
            <a:endParaRPr lang="ru-RU" sz="28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5720" y="2285992"/>
            <a:ext cx="3143304" cy="1214446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Занятия по ФЭМП.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8596" y="3643314"/>
            <a:ext cx="4857816" cy="2214578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Экспериментальная деятельность: создание песочных, водяных и солнечных часов.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929322" y="1571612"/>
            <a:ext cx="1285884" cy="714380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3"/>
            <a:endCxn id="5" idx="0"/>
          </p:cNvCxnSpPr>
          <p:nvPr/>
        </p:nvCxnSpPr>
        <p:spPr>
          <a:xfrm rot="5400000">
            <a:off x="1827928" y="1768138"/>
            <a:ext cx="547298" cy="488410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632570" y="2583855"/>
            <a:ext cx="1785950" cy="642926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5214942" y="4714884"/>
            <a:ext cx="3714776" cy="1485904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Рассматривание иллюстраций.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4286248" y="2571744"/>
            <a:ext cx="3071834" cy="1500198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72000" y="2214554"/>
            <a:ext cx="4357718" cy="1857388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Занятие по ОСО на тему: «История возникновения часов».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000108"/>
            <a:ext cx="8229600" cy="18573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СПАСИБО ЗА ВНИМАНИЕ 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3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pic>
        <p:nvPicPr>
          <p:cNvPr id="4" name="Рисунок 3" descr="C:\Users\Alla\Desktop\Часы1\Часы 07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285728"/>
            <a:ext cx="4286280" cy="3286148"/>
          </a:xfrm>
          <a:prstGeom prst="rect">
            <a:avLst/>
          </a:prstGeom>
          <a:noFill/>
          <a:ln w="76200">
            <a:solidFill>
              <a:srgbClr val="00518E"/>
            </a:solidFill>
            <a:miter lim="800000"/>
            <a:headEnd/>
            <a:tailEnd/>
          </a:ln>
        </p:spPr>
      </p:pic>
      <p:pic>
        <p:nvPicPr>
          <p:cNvPr id="5" name="Рисунок 4" descr="C:\Users\Alla\Desktop\Часы1\Часы 08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42" y="3857628"/>
            <a:ext cx="3540125" cy="2655094"/>
          </a:xfrm>
          <a:prstGeom prst="rect">
            <a:avLst/>
          </a:prstGeom>
          <a:noFill/>
          <a:ln w="76200">
            <a:solidFill>
              <a:srgbClr val="00518E"/>
            </a:solidFill>
            <a:miter lim="800000"/>
            <a:headEnd/>
            <a:tailEnd/>
          </a:ln>
        </p:spPr>
      </p:pic>
      <p:pic>
        <p:nvPicPr>
          <p:cNvPr id="6" name="Рисунок 5" descr="N:\Часы\Фото часы\CIMG5773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3786190"/>
            <a:ext cx="4000528" cy="2816146"/>
          </a:xfrm>
          <a:prstGeom prst="rect">
            <a:avLst/>
          </a:prstGeom>
          <a:noFill/>
          <a:ln w="76200">
            <a:solidFill>
              <a:srgbClr val="00518E"/>
            </a:solidFill>
            <a:miter lim="800000"/>
            <a:headEnd/>
            <a:tailEnd/>
          </a:ln>
        </p:spPr>
      </p:pic>
      <p:pic>
        <p:nvPicPr>
          <p:cNvPr id="7" name="Picture 3" descr="C:\Users\Alla\Desktop\шаблоны\alarmclock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29388" y="642918"/>
            <a:ext cx="1857388" cy="2225449"/>
          </a:xfrm>
          <a:prstGeom prst="rect">
            <a:avLst/>
          </a:prstGeom>
          <a:solidFill>
            <a:srgbClr val="00FF00"/>
          </a:solidFill>
          <a:effectLst>
            <a:softEdge rad="63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000108"/>
            <a:ext cx="8229600" cy="18573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СПАСИБО ЗА ВНИМАНИЕ 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3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pic>
        <p:nvPicPr>
          <p:cNvPr id="5" name="Рисунок 4" descr="N:\Часы\Фото часы\CIMG580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06" y="357166"/>
            <a:ext cx="5000628" cy="3668867"/>
          </a:xfrm>
          <a:prstGeom prst="rect">
            <a:avLst/>
          </a:prstGeom>
          <a:noFill/>
          <a:ln w="76200">
            <a:solidFill>
              <a:srgbClr val="00518E"/>
            </a:solidFill>
            <a:miter lim="800000"/>
            <a:headEnd/>
            <a:tailEnd/>
          </a:ln>
        </p:spPr>
      </p:pic>
      <p:pic>
        <p:nvPicPr>
          <p:cNvPr id="4" name="Рисунок 3" descr="N:\Часы\Фото часы\CIMG580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3000372"/>
            <a:ext cx="4929222" cy="3571900"/>
          </a:xfrm>
          <a:prstGeom prst="rect">
            <a:avLst/>
          </a:prstGeom>
          <a:noFill/>
          <a:ln w="76200">
            <a:solidFill>
              <a:srgbClr val="00518E"/>
            </a:solidFill>
            <a:miter lim="800000"/>
            <a:headEnd/>
            <a:tailEnd/>
          </a:ln>
        </p:spPr>
      </p:pic>
      <p:pic>
        <p:nvPicPr>
          <p:cNvPr id="1026" name="Picture 2" descr="C:\Users\Alla\Desktop\шаблоны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428604"/>
            <a:ext cx="1428760" cy="2143140"/>
          </a:xfrm>
          <a:prstGeom prst="rect">
            <a:avLst/>
          </a:prstGeom>
          <a:solidFill>
            <a:srgbClr val="CCFF33"/>
          </a:solidFill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000108"/>
            <a:ext cx="8229600" cy="18573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СПАСИБО ЗА ВНИМАНИЕ 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3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97" y="3089"/>
            <a:ext cx="9152984" cy="6858000"/>
          </a:xfrm>
          <a:prstGeom prst="rect">
            <a:avLst/>
          </a:prstGeom>
          <a:noFill/>
          <a:ln w="57150">
            <a:solidFill>
              <a:srgbClr val="00518E"/>
            </a:solidFill>
          </a:ln>
        </p:spPr>
      </p:pic>
      <p:sp>
        <p:nvSpPr>
          <p:cNvPr id="4" name="Овал 3"/>
          <p:cNvSpPr/>
          <p:nvPr/>
        </p:nvSpPr>
        <p:spPr>
          <a:xfrm>
            <a:off x="1857356" y="357166"/>
            <a:ext cx="5000660" cy="1143008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CFF33"/>
                </a:solidFill>
                <a:latin typeface="Cambria" pitchFamily="18" charset="0"/>
              </a:rPr>
              <a:t>РЕЧЕВОЕ РАЗВИТИЕ.</a:t>
            </a:r>
            <a:endParaRPr lang="ru-RU" sz="28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643570" y="1928802"/>
            <a:ext cx="2986102" cy="914400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Чтение сказок.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20" y="1785926"/>
            <a:ext cx="2928958" cy="1057276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Составление рассказов.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72066" y="3214686"/>
            <a:ext cx="3500462" cy="1214446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Отгадывание загадок.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5720" y="3357562"/>
            <a:ext cx="4071966" cy="1428760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Заучивание стихов, пословиц, поговорок  о часах.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85918" y="5143512"/>
            <a:ext cx="5715040" cy="1285884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Знакомство с книгой Т.А.Шорыгиной «Точные сказки».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4357686" y="1857364"/>
            <a:ext cx="2214578" cy="1214446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9" idx="0"/>
          </p:cNvCxnSpPr>
          <p:nvPr/>
        </p:nvCxnSpPr>
        <p:spPr>
          <a:xfrm rot="16200000" flipH="1">
            <a:off x="2678893" y="3178967"/>
            <a:ext cx="3786214" cy="142876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00760" y="1071546"/>
            <a:ext cx="914400" cy="914400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1928794" y="1214422"/>
            <a:ext cx="785818" cy="571504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714612" y="2285992"/>
            <a:ext cx="2071702" cy="500066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000108"/>
            <a:ext cx="8229600" cy="18573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518E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СПАСИБО ЗА ВНИМАНИЕ 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518E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3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57150">
            <a:solidFill>
              <a:srgbClr val="00518E"/>
            </a:solidFill>
          </a:ln>
        </p:spPr>
      </p:pic>
      <p:sp>
        <p:nvSpPr>
          <p:cNvPr id="4" name="Овал 3"/>
          <p:cNvSpPr/>
          <p:nvPr/>
        </p:nvSpPr>
        <p:spPr>
          <a:xfrm>
            <a:off x="2000232" y="571480"/>
            <a:ext cx="5000660" cy="1571636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CFF33"/>
                </a:solidFill>
                <a:latin typeface="Cambria" pitchFamily="18" charset="0"/>
              </a:rPr>
              <a:t>ХУДОЖЕСТВЕННО-ЭСТЕТИЧЕСКОЕ РАЗВИТИЕ.</a:t>
            </a:r>
            <a:endParaRPr lang="ru-RU" sz="28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00694" y="2571744"/>
            <a:ext cx="3271854" cy="1714512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Аппликация на тему: «Сказочные часы».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0034" y="2500306"/>
            <a:ext cx="3286148" cy="1571636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Лепка из пластилина «Тик так часики». 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643174" y="4572008"/>
            <a:ext cx="4071966" cy="1428760"/>
          </a:xfrm>
          <a:prstGeom prst="ellipse">
            <a:avLst/>
          </a:prstGeom>
          <a:solidFill>
            <a:srgbClr val="00518E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CFF33"/>
                </a:solidFill>
                <a:latin typeface="Cambria" pitchFamily="18" charset="0"/>
              </a:rPr>
              <a:t>Рисование на тему: «Часы будущего».</a:t>
            </a:r>
            <a:endParaRPr lang="ru-RU" sz="2400" b="1" dirty="0">
              <a:solidFill>
                <a:srgbClr val="CCFF33"/>
              </a:solidFill>
              <a:latin typeface="Cambria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857884" y="2000240"/>
            <a:ext cx="1128714" cy="628648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143108" y="1928802"/>
            <a:ext cx="785818" cy="571504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250000" y="3393678"/>
            <a:ext cx="2644000" cy="1588"/>
          </a:xfrm>
          <a:prstGeom prst="line">
            <a:avLst/>
          </a:prstGeom>
          <a:ln w="57150">
            <a:solidFill>
              <a:srgbClr val="0051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00518E"/>
                </a:solidFill>
                <a:latin typeface="Cambria" pitchFamily="18" charset="0"/>
              </a:rPr>
              <a:t>Предполагаемый результат:</a:t>
            </a:r>
            <a:endParaRPr lang="ru-RU" sz="3200" b="1" u="sng" dirty="0">
              <a:solidFill>
                <a:srgbClr val="00518E"/>
              </a:solidFill>
              <a:latin typeface="Cambr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Дети знают отдельные эталоны измерения времени (секунда, минута, час, сутки).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Знают приборы для измерения времени: песочные часы, секундомер, будильник, наручные часы, настенные часы и т.д., их назначение.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Знают историю возникновения часов, умеют объяснить преимущества и недостатки «живых часов», солнечных часов, песочных, водяных и башенных.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Используют полученные знания и умения в практической и интеллектуальной деятельности. 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Регулируют свою деятельность в соответствии со временем.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Определяют время по часам с точностью до часа; различают длительность отдельных интервалов (1 минута, 5 минут, 1 час).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Определяют время по электронным часам с точностью до минуты.</a:t>
            </a:r>
          </a:p>
          <a:p>
            <a:pPr marL="514350" indent="-514350">
              <a:buFont typeface="Wingdings" pitchFamily="2" charset="2"/>
              <a:buChar char="§"/>
            </a:pPr>
            <a:endParaRPr lang="ru-RU" sz="2400" b="1" dirty="0">
              <a:solidFill>
                <a:srgbClr val="00518E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8573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518E"/>
                </a:solidFill>
                <a:latin typeface="Cambria" pitchFamily="18" charset="0"/>
              </a:rPr>
              <a:t>СПАСИБО ЗА ВНИМАНИЕ !</a:t>
            </a:r>
            <a:endParaRPr lang="ru-RU" b="1" dirty="0">
              <a:solidFill>
                <a:srgbClr val="00518E"/>
              </a:solidFill>
              <a:latin typeface="Cambria" pitchFamily="18" charset="0"/>
            </a:endParaRPr>
          </a:p>
        </p:txBody>
      </p:sp>
      <p:pic>
        <p:nvPicPr>
          <p:cNvPr id="4" name="Рисунок 3" descr="часы для детей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857496"/>
            <a:ext cx="3357586" cy="3286149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984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43890" cy="6072230"/>
          </a:xfrm>
        </p:spPr>
        <p:txBody>
          <a:bodyPr>
            <a:normAutofit/>
          </a:bodyPr>
          <a:lstStyle/>
          <a:p>
            <a:pPr algn="l"/>
            <a:r>
              <a:rPr lang="ru-RU" sz="3200" b="1" u="sng" dirty="0" smtClean="0">
                <a:solidFill>
                  <a:srgbClr val="00518E"/>
                </a:solidFill>
                <a:latin typeface="Cambria" pitchFamily="18" charset="0"/>
              </a:rPr>
              <a:t>Автор проекта:</a:t>
            </a:r>
            <a:r>
              <a:rPr lang="ru-RU" sz="3200" b="1" dirty="0" smtClean="0">
                <a:solidFill>
                  <a:srgbClr val="00518E"/>
                </a:solidFill>
                <a:latin typeface="Cambria" pitchFamily="18" charset="0"/>
              </a:rPr>
              <a:t> </a:t>
            </a:r>
            <a:r>
              <a:rPr lang="ru-RU" b="1" dirty="0" smtClean="0">
                <a:solidFill>
                  <a:srgbClr val="00518E"/>
                </a:solidFill>
              </a:rPr>
              <a:t/>
            </a:r>
            <a:br>
              <a:rPr lang="ru-RU" b="1" dirty="0" smtClean="0">
                <a:solidFill>
                  <a:srgbClr val="00518E"/>
                </a:solidFill>
              </a:rPr>
            </a:b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Романова А.В.</a:t>
            </a:r>
            <a:b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/>
            </a:r>
            <a:b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</a:br>
            <a:r>
              <a:rPr lang="ru-RU" sz="3200" b="1" u="sng" dirty="0" smtClean="0">
                <a:solidFill>
                  <a:srgbClr val="00518E"/>
                </a:solidFill>
                <a:latin typeface="Cambria" pitchFamily="18" charset="0"/>
              </a:rPr>
              <a:t>Тип проекта:</a:t>
            </a:r>
            <a:r>
              <a:rPr lang="ru-RU" sz="3200" b="1" dirty="0" smtClean="0">
                <a:solidFill>
                  <a:srgbClr val="00518E"/>
                </a:solidFill>
                <a:latin typeface="Cambria" pitchFamily="18" charset="0"/>
              </a:rPr>
              <a:t> </a:t>
            </a: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/>
            </a:r>
            <a:b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познавательно-исследовательский, творческий, </a:t>
            </a:r>
            <a:r>
              <a:rPr lang="ru-RU" sz="2800" b="1" dirty="0" err="1" smtClean="0">
                <a:solidFill>
                  <a:srgbClr val="00518E"/>
                </a:solidFill>
                <a:latin typeface="Cambria" pitchFamily="18" charset="0"/>
              </a:rPr>
              <a:t>межпредметный</a:t>
            </a: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, групповой, краткосрочный (1 неделя).</a:t>
            </a:r>
            <a:r>
              <a:rPr lang="ru-RU" sz="3100" b="1" dirty="0" smtClean="0">
                <a:solidFill>
                  <a:srgbClr val="00518E"/>
                </a:solidFill>
              </a:rPr>
              <a:t/>
            </a:r>
            <a:br>
              <a:rPr lang="ru-RU" sz="3100" b="1" dirty="0" smtClean="0">
                <a:solidFill>
                  <a:srgbClr val="00518E"/>
                </a:solidFill>
              </a:rPr>
            </a:br>
            <a:r>
              <a:rPr lang="ru-RU" sz="2800" b="1" dirty="0" smtClean="0">
                <a:solidFill>
                  <a:srgbClr val="00518E"/>
                </a:solidFill>
              </a:rPr>
              <a:t/>
            </a:r>
            <a:br>
              <a:rPr lang="ru-RU" sz="2800" b="1" dirty="0" smtClean="0">
                <a:solidFill>
                  <a:srgbClr val="00518E"/>
                </a:solidFill>
              </a:rPr>
            </a:br>
            <a:r>
              <a:rPr lang="ru-RU" sz="3200" b="1" u="sng" dirty="0" smtClean="0">
                <a:solidFill>
                  <a:srgbClr val="00518E"/>
                </a:solidFill>
                <a:latin typeface="Cambria" pitchFamily="18" charset="0"/>
              </a:rPr>
              <a:t>Участники проекта:</a:t>
            </a:r>
            <a:r>
              <a:rPr lang="ru-RU" sz="3200" b="1" dirty="0" smtClean="0">
                <a:solidFill>
                  <a:srgbClr val="00518E"/>
                </a:solidFill>
                <a:latin typeface="Cambria" pitchFamily="18" charset="0"/>
              </a:rPr>
              <a:t> </a:t>
            </a: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/>
            </a:r>
            <a:b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дети группы «</a:t>
            </a:r>
            <a:r>
              <a:rPr lang="ru-RU" sz="2800" b="1" dirty="0" err="1" smtClean="0">
                <a:solidFill>
                  <a:srgbClr val="00518E"/>
                </a:solidFill>
                <a:latin typeface="Cambria" pitchFamily="18" charset="0"/>
              </a:rPr>
              <a:t>Шаянкай</a:t>
            </a: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», педагоги, родители.</a:t>
            </a:r>
            <a:b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</a:br>
            <a:r>
              <a:rPr lang="ru-RU" sz="2800" b="1" dirty="0" smtClean="0">
                <a:solidFill>
                  <a:srgbClr val="0000FF"/>
                </a:solidFill>
              </a:rPr>
              <a:t/>
            </a:r>
            <a:br>
              <a:rPr lang="ru-RU" sz="2800" b="1" dirty="0" smtClean="0">
                <a:solidFill>
                  <a:srgbClr val="0000FF"/>
                </a:solidFill>
              </a:rPr>
            </a:br>
            <a:endParaRPr lang="ru-RU" sz="2800" dirty="0">
              <a:solidFill>
                <a:srgbClr val="00518E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ru-RU" sz="3200" b="1" u="sng" dirty="0" smtClean="0">
                <a:solidFill>
                  <a:srgbClr val="00518E"/>
                </a:solidFill>
                <a:latin typeface="Cambria" pitchFamily="18" charset="0"/>
                <a:ea typeface="Cambria Math" pitchFamily="18" charset="0"/>
              </a:rPr>
              <a:t>Проблема: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3286149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  <a:ea typeface="Cambria Math" pitchFamily="18" charset="0"/>
              </a:rPr>
              <a:t>имеющиеся у детей знания о времени, мерах измерения времени в значительной части не полны; разные по значению временные представления совмещены, не усвоены практические способы пользования ими, слабо развито «чувство времени».</a:t>
            </a:r>
            <a:r>
              <a:rPr lang="ru-RU" b="1" dirty="0" smtClean="0">
                <a:latin typeface="Cambria" pitchFamily="18" charset="0"/>
                <a:ea typeface="Cambria Math" pitchFamily="18" charset="0"/>
              </a:rPr>
              <a:t/>
            </a:r>
            <a:br>
              <a:rPr lang="ru-RU" b="1" dirty="0" smtClean="0">
                <a:latin typeface="Cambria" pitchFamily="18" charset="0"/>
                <a:ea typeface="Cambria Math" pitchFamily="18" charset="0"/>
              </a:rPr>
            </a:br>
            <a:endParaRPr lang="ru-RU" dirty="0"/>
          </a:p>
        </p:txBody>
      </p:sp>
      <p:pic>
        <p:nvPicPr>
          <p:cNvPr id="6" name="Рисунок 5" descr="C:\Users\Alla\Desktop\CIMG5820.JPG"/>
          <p:cNvPicPr/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571736" y="3143248"/>
            <a:ext cx="3715789" cy="2784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pPr algn="l"/>
            <a:r>
              <a:rPr lang="ru-RU" sz="3200" b="1" u="sng" dirty="0" smtClean="0">
                <a:solidFill>
                  <a:srgbClr val="00518E"/>
                </a:solidFill>
                <a:latin typeface="Cambria" pitchFamily="18" charset="0"/>
              </a:rPr>
              <a:t>Актуальность: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5072097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Особую актуальность данная проблема имеет в старшем дошкольном возрасте в связи с предстоящим обучением в школе. Умение ориентироваться во времени создаёт основу для дальнейшего развития личности ребёнка, влияет на воспитание таких качеств как организованность, собранность, целенаправленность, умение планировать свою деятельность и т. д. Эти качества являются необходимым условием для подготовки детей к школе.</a:t>
            </a:r>
          </a:p>
          <a:p>
            <a:pPr>
              <a:buNone/>
            </a:pPr>
            <a:endParaRPr lang="ru-RU" sz="2400" b="1" dirty="0" smtClean="0">
              <a:solidFill>
                <a:srgbClr val="00518E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ru-RU" sz="4000" b="1" u="sng" dirty="0" smtClean="0">
                <a:solidFill>
                  <a:srgbClr val="00518E"/>
                </a:solidFill>
                <a:latin typeface="Cambria" pitchFamily="18" charset="0"/>
              </a:rPr>
              <a:t>Цель проекта:</a:t>
            </a:r>
            <a:r>
              <a:rPr lang="ru-RU" sz="3600" b="1" u="sng" dirty="0" smtClean="0">
                <a:solidFill>
                  <a:srgbClr val="00518E"/>
                </a:solidFill>
                <a:latin typeface="Cambria" pitchFamily="18" charset="0"/>
              </a:rPr>
              <a:t/>
            </a:r>
            <a:br>
              <a:rPr lang="ru-RU" sz="3600" b="1" u="sng" dirty="0" smtClean="0">
                <a:solidFill>
                  <a:srgbClr val="00518E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00518E"/>
                </a:solidFill>
                <a:latin typeface="Cambria" pitchFamily="18" charset="0"/>
              </a:rPr>
              <a:t>Научить детей определять время по часам.</a:t>
            </a:r>
            <a:br>
              <a:rPr lang="ru-RU" sz="3600" b="1" dirty="0" smtClean="0">
                <a:solidFill>
                  <a:srgbClr val="00518E"/>
                </a:solidFill>
                <a:latin typeface="Cambria" pitchFamily="18" charset="0"/>
              </a:rPr>
            </a:br>
            <a: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  <a:t/>
            </a:r>
            <a:b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</a:br>
            <a:r>
              <a:rPr lang="ru-RU" sz="3100" b="1" u="sng" dirty="0" smtClean="0">
                <a:solidFill>
                  <a:srgbClr val="00518E"/>
                </a:solidFill>
                <a:latin typeface="Cambria" pitchFamily="18" charset="0"/>
              </a:rPr>
              <a:t/>
            </a:r>
            <a:br>
              <a:rPr lang="ru-RU" sz="3100" b="1" u="sng" dirty="0" smtClean="0">
                <a:solidFill>
                  <a:srgbClr val="00518E"/>
                </a:solidFill>
                <a:latin typeface="Cambria" pitchFamily="18" charset="0"/>
              </a:rPr>
            </a:br>
            <a:endParaRPr lang="ru-RU" sz="3100" b="1" u="sng" dirty="0">
              <a:solidFill>
                <a:srgbClr val="00518E"/>
              </a:solidFill>
              <a:latin typeface="Cambria" pitchFamily="18" charset="0"/>
            </a:endParaRPr>
          </a:p>
        </p:txBody>
      </p:sp>
      <p:pic>
        <p:nvPicPr>
          <p:cNvPr id="7" name="Рисунок 6" descr="C:\Users\Alla\Desktop\CIMG577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1670" y="2071678"/>
            <a:ext cx="5357850" cy="4000528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8225" y="3244334"/>
            <a:ext cx="1587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518E"/>
                </a:solidFill>
                <a:latin typeface="Cambria" pitchFamily="18" charset="0"/>
              </a:rPr>
              <a:t>собранность</a:t>
            </a:r>
            <a:endParaRPr lang="ru-RU" dirty="0"/>
          </a:p>
        </p:txBody>
      </p:sp>
      <p:pic>
        <p:nvPicPr>
          <p:cNvPr id="5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</p:pic>
      <p:sp>
        <p:nvSpPr>
          <p:cNvPr id="7" name="Текст 6"/>
          <p:cNvSpPr>
            <a:spLocks noGrp="1"/>
          </p:cNvSpPr>
          <p:nvPr>
            <p:ph type="subTitle" idx="4294967295"/>
          </p:nvPr>
        </p:nvSpPr>
        <p:spPr>
          <a:xfrm>
            <a:off x="357158" y="500042"/>
            <a:ext cx="8501122" cy="607223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u="sng" dirty="0" smtClean="0">
                <a:solidFill>
                  <a:srgbClr val="00518E"/>
                </a:solidFill>
                <a:latin typeface="Cambria" pitchFamily="18" charset="0"/>
              </a:rPr>
              <a:t>Задачи:</a:t>
            </a:r>
            <a:r>
              <a:rPr lang="ru-RU" sz="4000" b="1" u="sng" dirty="0" smtClean="0">
                <a:solidFill>
                  <a:srgbClr val="00518E"/>
                </a:solidFill>
                <a:latin typeface="Cambria" pitchFamily="18" charset="0"/>
              </a:rPr>
              <a:t/>
            </a:r>
            <a:br>
              <a:rPr lang="ru-RU" sz="4000" b="1" u="sng" dirty="0" smtClean="0">
                <a:solidFill>
                  <a:srgbClr val="00518E"/>
                </a:solidFill>
                <a:latin typeface="Cambria" pitchFamily="18" charset="0"/>
              </a:rPr>
            </a:br>
            <a:r>
              <a:rPr lang="ru-RU" sz="2800" b="1" i="1" u="sng" dirty="0" smtClean="0">
                <a:solidFill>
                  <a:srgbClr val="00518E"/>
                </a:solidFill>
                <a:latin typeface="Cambria" pitchFamily="18" charset="0"/>
              </a:rPr>
              <a:t>Обучающие: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учить детей оценивать временные интервалы без часов, на основе чувства времени;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учить определять  время по часам со стрелками.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518E"/>
                </a:solidFill>
                <a:latin typeface="Cambria" pitchFamily="18" charset="0"/>
              </a:rPr>
              <a:t>      </a:t>
            </a:r>
            <a:r>
              <a:rPr lang="ru-RU" sz="2800" b="1" i="1" u="sng" dirty="0" smtClean="0">
                <a:solidFill>
                  <a:srgbClr val="00518E"/>
                </a:solidFill>
                <a:latin typeface="Cambria" pitchFamily="18" charset="0"/>
              </a:rPr>
              <a:t>Развивающие: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развивать интерес к математике, представление о времени;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развивать поисковую деятельность, логическое мышление, творческую активность</a:t>
            </a:r>
            <a:r>
              <a:rPr lang="ru-RU" sz="2800" b="1" dirty="0">
                <a:solidFill>
                  <a:srgbClr val="00518E"/>
                </a:solidFill>
                <a:latin typeface="Cambria" pitchFamily="18" charset="0"/>
              </a:rPr>
              <a:t>;</a:t>
            </a:r>
            <a:endParaRPr lang="ru-RU" sz="2800" b="1" dirty="0" smtClean="0">
              <a:solidFill>
                <a:srgbClr val="00518E"/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800" b="1" dirty="0">
                <a:solidFill>
                  <a:srgbClr val="00518E"/>
                </a:solidFill>
                <a:latin typeface="Cambria" pitchFamily="18" charset="0"/>
              </a:rPr>
              <a:t>расширять кругозор детей через знакомство с разными видами часов и их </a:t>
            </a: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назначением.     </a:t>
            </a:r>
            <a:endParaRPr lang="ru-RU" sz="2800" b="1" dirty="0">
              <a:solidFill>
                <a:srgbClr val="00518E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2800" b="1" dirty="0">
                <a:solidFill>
                  <a:srgbClr val="00518E"/>
                </a:solidFill>
                <a:latin typeface="Cambria" pitchFamily="18" charset="0"/>
              </a:rPr>
              <a:t> </a:t>
            </a: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    </a:t>
            </a:r>
            <a:r>
              <a:rPr lang="ru-RU" sz="2800" b="1" i="1" u="sng" dirty="0" smtClean="0">
                <a:solidFill>
                  <a:srgbClr val="00518E"/>
                </a:solidFill>
                <a:latin typeface="Cambria" pitchFamily="18" charset="0"/>
              </a:rPr>
              <a:t>Воспитывающие: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воспитывать чувство удовлетворения от умения рационально распределять своё время.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/>
            </a:r>
            <a:b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00518E"/>
                </a:solidFill>
                <a:latin typeface="Cambria" pitchFamily="18" charset="0"/>
              </a:rPr>
              <a:t>Этапы проекта:</a:t>
            </a:r>
            <a:endParaRPr lang="ru-RU" sz="3200" b="1" u="sng" dirty="0">
              <a:solidFill>
                <a:srgbClr val="00518E"/>
              </a:solidFill>
              <a:latin typeface="Cambr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sz="2800" b="1" u="sng" dirty="0" smtClean="0">
                <a:solidFill>
                  <a:srgbClr val="00518E"/>
                </a:solidFill>
                <a:latin typeface="Cambria" pitchFamily="18" charset="0"/>
              </a:rPr>
              <a:t>1 этап:</a:t>
            </a:r>
            <a:r>
              <a:rPr lang="ru-RU" sz="2800" b="1" dirty="0" smtClean="0">
                <a:solidFill>
                  <a:srgbClr val="00518E"/>
                </a:solidFill>
                <a:latin typeface="Cambria" pitchFamily="18" charset="0"/>
              </a:rPr>
              <a:t>  Подготовительный.</a:t>
            </a:r>
          </a:p>
          <a:p>
            <a:pPr marL="514350" indent="-514350">
              <a:buNone/>
            </a:pPr>
            <a:r>
              <a:rPr lang="ru-RU" sz="2000" b="1" i="1" dirty="0" smtClean="0">
                <a:solidFill>
                  <a:srgbClr val="00518E"/>
                </a:solidFill>
                <a:latin typeface="Cambria" pitchFamily="18" charset="0"/>
              </a:rPr>
              <a:t>          </a:t>
            </a:r>
            <a:r>
              <a:rPr lang="ru-RU" sz="2400" b="1" i="1" u="sng" dirty="0" smtClean="0">
                <a:solidFill>
                  <a:srgbClr val="00518E"/>
                </a:solidFill>
                <a:latin typeface="Cambria" pitchFamily="18" charset="0"/>
              </a:rPr>
              <a:t>С родителями: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Информирование родителей о начале проекта.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Подбор иллюстраций, стихов, пословиц, поговорок, сказок, загадок о часах для создания альбома: «Что мы знаем о часах».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Сбор различных часов для последующего создания мини-музея в группе : «В гостях у Гнома часовщика».</a:t>
            </a:r>
          </a:p>
          <a:p>
            <a:pPr marL="514350" indent="-514350">
              <a:buNone/>
            </a:pPr>
            <a:r>
              <a:rPr lang="ru-RU" sz="2400" b="1" i="1" dirty="0" smtClean="0">
                <a:solidFill>
                  <a:srgbClr val="00518E"/>
                </a:solidFill>
                <a:latin typeface="Cambria" pitchFamily="18" charset="0"/>
              </a:rPr>
              <a:t>        </a:t>
            </a:r>
            <a:r>
              <a:rPr lang="ru-RU" sz="2400" b="1" i="1" u="sng" dirty="0" smtClean="0">
                <a:solidFill>
                  <a:srgbClr val="00518E"/>
                </a:solidFill>
                <a:latin typeface="Cambria" pitchFamily="18" charset="0"/>
              </a:rPr>
              <a:t>С педагогами: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Подготовка консультации для родителей на тему: «Как научить ребёнка определять время?».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Подготовка дидактических игр и упражнений на умение определять время по часам.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Подготовка познавательного материала и методических пособий для проведения занятий.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Подборка стихов, пословиц, поговорок, сказок, загадок о часах для создания альбома: «Что мы знаем о часах». </a:t>
            </a:r>
          </a:p>
          <a:p>
            <a:pPr marL="514350" indent="-514350">
              <a:buFont typeface="Wingdings" pitchFamily="2" charset="2"/>
              <a:buChar char="§"/>
            </a:pPr>
            <a:endParaRPr lang="ru-RU" sz="2400" b="1" dirty="0" smtClean="0">
              <a:solidFill>
                <a:srgbClr val="00518E"/>
              </a:solidFill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800" b="1" dirty="0">
              <a:solidFill>
                <a:srgbClr val="00518E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100" b="1" u="sng" dirty="0" smtClean="0">
                <a:solidFill>
                  <a:srgbClr val="00518E"/>
                </a:solidFill>
                <a:latin typeface="Cambria" pitchFamily="18" charset="0"/>
              </a:rPr>
              <a:t>2 этап:</a:t>
            </a:r>
            <a:r>
              <a:rPr lang="ru-RU" sz="4100" b="1" dirty="0" smtClean="0">
                <a:solidFill>
                  <a:srgbClr val="00518E"/>
                </a:solidFill>
                <a:latin typeface="Cambria" pitchFamily="18" charset="0"/>
              </a:rPr>
              <a:t>  Основной </a:t>
            </a:r>
            <a:r>
              <a:rPr lang="ru-RU" sz="4100" b="1" i="1" dirty="0" smtClean="0">
                <a:solidFill>
                  <a:srgbClr val="00518E"/>
                </a:solidFill>
                <a:latin typeface="Cambria" pitchFamily="18" charset="0"/>
              </a:rPr>
              <a:t>( с детьми)</a:t>
            </a:r>
            <a:endParaRPr lang="ru-RU" sz="4100" b="1" dirty="0" smtClean="0">
              <a:solidFill>
                <a:srgbClr val="00518E"/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  <a:t>Проведение образовательной деятельности по ФЭМП, развитию речи, ознакомлению с окружающим миром.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  <a:t>Рассматривание иллюстраций.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  <a:t>Наблюдения.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  <a:t>Беседы.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  <a:t>Составление рассказов.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  <a:t>Творческая деятельность.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  <a:t>Знакомство с книгой Т.А.Шорыгиной «Точные сказки» (формирование временных представлений).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  <a:t>Чтение сказки: Е.Л.Шварца «Сказка о потерянном времени»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  <a:t>Разучивание стихов, пословиц, поговорок о часах.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  <a:t>Отгадывание загадок.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100" b="1" dirty="0" smtClean="0">
                <a:solidFill>
                  <a:srgbClr val="00518E"/>
                </a:solidFill>
                <a:latin typeface="Cambria" pitchFamily="18" charset="0"/>
              </a:rPr>
              <a:t>Разучивание физкультминуток.</a:t>
            </a: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00518E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00518E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>
              <a:solidFill>
                <a:srgbClr val="00518E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im2-tub-ru.yandex.net/i?id=c06ed1e829c736c651a5d55d65fbaa6d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2984" cy="6858000"/>
          </a:xfrm>
          <a:prstGeom prst="rect">
            <a:avLst/>
          </a:prstGeom>
          <a:noFill/>
          <a:ln w="76200">
            <a:solidFill>
              <a:srgbClr val="00518E"/>
            </a:solidFill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algn="l"/>
            <a:r>
              <a:rPr lang="ru-RU" sz="3200" b="1" u="sng" dirty="0" smtClean="0">
                <a:solidFill>
                  <a:srgbClr val="00518E"/>
                </a:solidFill>
                <a:latin typeface="Cambria" pitchFamily="18" charset="0"/>
              </a:rPr>
              <a:t>3 этап:</a:t>
            </a:r>
            <a:r>
              <a:rPr lang="ru-RU" sz="3200" b="1" dirty="0" smtClean="0">
                <a:solidFill>
                  <a:srgbClr val="00518E"/>
                </a:solidFill>
                <a:latin typeface="Cambria" pitchFamily="18" charset="0"/>
              </a:rPr>
              <a:t> Заключительный </a:t>
            </a:r>
            <a:r>
              <a:rPr lang="ru-RU" sz="3200" b="1" i="1" dirty="0" smtClean="0">
                <a:solidFill>
                  <a:srgbClr val="00518E"/>
                </a:solidFill>
                <a:latin typeface="Cambria" pitchFamily="18" charset="0"/>
              </a:rPr>
              <a:t>( с детьми)</a:t>
            </a:r>
            <a:endParaRPr lang="ru-RU" sz="3200" b="1" dirty="0">
              <a:solidFill>
                <a:srgbClr val="00518E"/>
              </a:solidFill>
              <a:latin typeface="Cambr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Экспериментальная деятельность: создание песочных, водяных и солнечных часов.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Создание мини-музея в группе: «В гостях у Гнома часовщика».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518E"/>
                </a:solidFill>
                <a:latin typeface="Cambria" pitchFamily="18" charset="0"/>
              </a:rPr>
              <a:t>Создание альбома: «Что мы знаем о часах».</a:t>
            </a:r>
          </a:p>
          <a:p>
            <a:pPr>
              <a:buFont typeface="Wingdings" pitchFamily="2" charset="2"/>
              <a:buChar char="§"/>
            </a:pPr>
            <a:endParaRPr lang="ru-RU" sz="2800" b="1" dirty="0" smtClean="0">
              <a:solidFill>
                <a:srgbClr val="00518E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800" b="1" dirty="0" smtClean="0">
              <a:solidFill>
                <a:srgbClr val="00518E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800" b="1" dirty="0">
              <a:solidFill>
                <a:srgbClr val="00518E"/>
              </a:solidFill>
              <a:latin typeface="Cambria" pitchFamily="18" charset="0"/>
            </a:endParaRPr>
          </a:p>
        </p:txBody>
      </p:sp>
      <p:pic>
        <p:nvPicPr>
          <p:cNvPr id="5" name="Рисунок 4" descr="C:\Users\Alla\Desktop\Фото часы\CIMG580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3214686"/>
            <a:ext cx="4429156" cy="3429000"/>
          </a:xfrm>
          <a:prstGeom prst="rect">
            <a:avLst/>
          </a:prstGeom>
          <a:noFill/>
          <a:ln w="76200">
            <a:solidFill>
              <a:srgbClr val="00518E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614</Words>
  <Application>Microsoft Office PowerPoint</Application>
  <PresentationFormat>Экран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Математический проект:  «ЧАС ЗА ЧАСОМ»</vt:lpstr>
      <vt:lpstr>Автор проекта:  Романова А.В.  Тип проекта:  познавательно-исследовательский, творческий, межпредметный, групповой, краткосрочный (1 неделя).  Участники проекта:  дети группы «Шаянкай», педагоги, родители.  </vt:lpstr>
      <vt:lpstr>Проблема:</vt:lpstr>
      <vt:lpstr>Актуальность:</vt:lpstr>
      <vt:lpstr>Цель проекта: Научить детей определять время по часам.   </vt:lpstr>
      <vt:lpstr>Слайд 6</vt:lpstr>
      <vt:lpstr>Этапы проекта:</vt:lpstr>
      <vt:lpstr>Слайд 8</vt:lpstr>
      <vt:lpstr>3 этап: Заключительный ( с детьми)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Предполагаемый результат:</vt:lpstr>
      <vt:lpstr>СПАСИБО ЗА ВНИМАНИЕ 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«Час за часом»</dc:title>
  <dc:creator>Alla</dc:creator>
  <cp:lastModifiedBy>morda-55555</cp:lastModifiedBy>
  <cp:revision>105</cp:revision>
  <dcterms:created xsi:type="dcterms:W3CDTF">2015-02-07T15:43:10Z</dcterms:created>
  <dcterms:modified xsi:type="dcterms:W3CDTF">2015-11-18T17:38:32Z</dcterms:modified>
</cp:coreProperties>
</file>