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67" r:id="rId3"/>
    <p:sldId id="257" r:id="rId4"/>
    <p:sldId id="258" r:id="rId5"/>
    <p:sldId id="259" r:id="rId6"/>
    <p:sldId id="266" r:id="rId7"/>
    <p:sldId id="270" r:id="rId8"/>
    <p:sldId id="271" r:id="rId9"/>
    <p:sldId id="260" r:id="rId10"/>
    <p:sldId id="261" r:id="rId11"/>
    <p:sldId id="262" r:id="rId12"/>
    <p:sldId id="263" r:id="rId13"/>
    <p:sldId id="264" r:id="rId14"/>
    <p:sldId id="265" r:id="rId15"/>
    <p:sldId id="268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1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6AD5891-FD9D-4802-8A0C-CCFED946E2E1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38FC32A-0016-4A26-AA87-A9F6413F9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D5891-FD9D-4802-8A0C-CCFED946E2E1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FC32A-0016-4A26-AA87-A9F6413F9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D5891-FD9D-4802-8A0C-CCFED946E2E1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FC32A-0016-4A26-AA87-A9F6413F9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6AD5891-FD9D-4802-8A0C-CCFED946E2E1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8FC32A-0016-4A26-AA87-A9F6413F9D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6AD5891-FD9D-4802-8A0C-CCFED946E2E1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38FC32A-0016-4A26-AA87-A9F6413F9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D5891-FD9D-4802-8A0C-CCFED946E2E1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FC32A-0016-4A26-AA87-A9F6413F9D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D5891-FD9D-4802-8A0C-CCFED946E2E1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FC32A-0016-4A26-AA87-A9F6413F9D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AD5891-FD9D-4802-8A0C-CCFED946E2E1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8FC32A-0016-4A26-AA87-A9F6413F9D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D5891-FD9D-4802-8A0C-CCFED946E2E1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FC32A-0016-4A26-AA87-A9F6413F9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6AD5891-FD9D-4802-8A0C-CCFED946E2E1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8FC32A-0016-4A26-AA87-A9F6413F9D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AD5891-FD9D-4802-8A0C-CCFED946E2E1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8FC32A-0016-4A26-AA87-A9F6413F9D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6AD5891-FD9D-4802-8A0C-CCFED946E2E1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8FC32A-0016-4A26-AA87-A9F6413F9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243896" cy="2349022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</a:rPr>
              <a:t>Волшебный мир геометрических фигур.</a:t>
            </a:r>
            <a:br>
              <a:rPr lang="ru-RU" sz="4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</a:rPr>
              <a:t>Подготовительная логопедическая группа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171888" cy="39552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Воспитатель ГБДОУ ДС №50 Качалова </a:t>
            </a:r>
            <a:r>
              <a:rPr lang="ru-RU" dirty="0" err="1" smtClean="0"/>
              <a:t>Веолетта</a:t>
            </a:r>
            <a:r>
              <a:rPr lang="ru-RU" dirty="0" smtClean="0"/>
              <a:t> Викторовна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700" dirty="0" smtClean="0"/>
              <a:t>Из каких геометрических фигур   построен дом</a:t>
            </a:r>
            <a:r>
              <a:rPr lang="ru-RU" sz="2400" dirty="0" smtClean="0"/>
              <a:t>?</a:t>
            </a:r>
            <a:endParaRPr lang="ru-RU" sz="2400" dirty="0"/>
          </a:p>
        </p:txBody>
      </p:sp>
      <p:pic>
        <p:nvPicPr>
          <p:cNvPr id="4" name="Содержимое 3" descr="0001-001-Applikatsija-iz-geometricheskikh-figur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34869" y="1600200"/>
            <a:ext cx="6512262" cy="4873625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Из каких фигур сделан кораблик?</a:t>
            </a:r>
            <a:endParaRPr lang="ru-RU" dirty="0"/>
          </a:p>
        </p:txBody>
      </p:sp>
      <p:pic>
        <p:nvPicPr>
          <p:cNvPr id="4" name="Содержимое 3" descr="geometricheskie-figuryi-dlya-detey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2132012"/>
            <a:ext cx="3810000" cy="38100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Из каких фигур состоит грузовик?</a:t>
            </a:r>
            <a:endParaRPr lang="ru-RU" dirty="0"/>
          </a:p>
        </p:txBody>
      </p:sp>
      <p:pic>
        <p:nvPicPr>
          <p:cNvPr id="4" name="Содержимое 3" descr="0006-006-Gruzovik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41916" y="1600200"/>
            <a:ext cx="6498167" cy="4873625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Расскажи какие фигуры ты узнал.</a:t>
            </a:r>
            <a:endParaRPr lang="ru-RU" dirty="0"/>
          </a:p>
        </p:txBody>
      </p:sp>
      <p:pic>
        <p:nvPicPr>
          <p:cNvPr id="4" name="Содержимое 3" descr="figure1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119871" y="1600200"/>
            <a:ext cx="4142258" cy="4873625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Составь такую же картинку и расскажи</a:t>
            </a:r>
            <a:br>
              <a:rPr lang="ru-RU" sz="2800" dirty="0" smtClean="0"/>
            </a:br>
            <a:r>
              <a:rPr lang="ru-RU" sz="2800" dirty="0" smtClean="0"/>
              <a:t> какие   фигуры   использовал.</a:t>
            </a:r>
            <a:endParaRPr lang="ru-RU" sz="2800" dirty="0"/>
          </a:p>
        </p:txBody>
      </p:sp>
      <p:pic>
        <p:nvPicPr>
          <p:cNvPr id="4" name="Содержимое 3" descr="geom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5781" y="1600200"/>
            <a:ext cx="7310437" cy="4873625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435608" y="228919"/>
            <a:ext cx="749808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35608" y="404664"/>
            <a:ext cx="7498080" cy="5843736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ru-RU" b="1" dirty="0" smtClean="0"/>
              <a:t>Треугольник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 smtClean="0"/>
          </a:p>
          <a:p>
            <a:pPr fontAlgn="base"/>
            <a:r>
              <a:rPr lang="ru-RU" dirty="0" smtClean="0"/>
              <a:t>Треугольный треугольник</a:t>
            </a:r>
            <a:br>
              <a:rPr lang="ru-RU" dirty="0" smtClean="0"/>
            </a:br>
            <a:r>
              <a:rPr lang="ru-RU" dirty="0" smtClean="0"/>
              <a:t>Угловатый своевольник.</a:t>
            </a:r>
            <a:br>
              <a:rPr lang="ru-RU" dirty="0" smtClean="0"/>
            </a:br>
            <a:r>
              <a:rPr lang="ru-RU" dirty="0" smtClean="0"/>
              <a:t>Он похож на крышу дома</a:t>
            </a:r>
            <a:br>
              <a:rPr lang="ru-RU" dirty="0" smtClean="0"/>
            </a:br>
            <a:r>
              <a:rPr lang="ru-RU" dirty="0" smtClean="0"/>
              <a:t>И на шапочку у гнома.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на острый кончик стрелки,</a:t>
            </a:r>
            <a:br>
              <a:rPr lang="ru-RU" dirty="0" smtClean="0"/>
            </a:br>
            <a:r>
              <a:rPr lang="ru-RU" dirty="0" smtClean="0"/>
              <a:t>И на ушки рыжей белки.</a:t>
            </a:r>
            <a:br>
              <a:rPr lang="ru-RU" dirty="0" smtClean="0"/>
            </a:br>
            <a:r>
              <a:rPr lang="ru-RU" dirty="0" smtClean="0"/>
              <a:t>Угловатый очень с виду</a:t>
            </a:r>
            <a:br>
              <a:rPr lang="ru-RU" dirty="0" smtClean="0"/>
            </a:br>
            <a:r>
              <a:rPr lang="ru-RU" dirty="0" smtClean="0"/>
              <a:t>Он похож на пирамиду!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Круг</a:t>
            </a:r>
          </a:p>
          <a:p>
            <a:pPr fontAlgn="base"/>
            <a:r>
              <a:rPr lang="ru-RU" b="1" dirty="0" smtClean="0"/>
              <a:t> 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Круглый круг похож на мячик,</a:t>
            </a:r>
            <a:br>
              <a:rPr lang="ru-RU" dirty="0" smtClean="0"/>
            </a:br>
            <a:r>
              <a:rPr lang="ru-RU" dirty="0" smtClean="0"/>
              <a:t>Он по небу солнцем скачет.</a:t>
            </a:r>
            <a:br>
              <a:rPr lang="ru-RU" dirty="0" smtClean="0"/>
            </a:br>
            <a:r>
              <a:rPr lang="ru-RU" dirty="0" smtClean="0"/>
              <a:t>Круглый словно диск луны,</a:t>
            </a:r>
            <a:br>
              <a:rPr lang="ru-RU" dirty="0" smtClean="0"/>
            </a:br>
            <a:r>
              <a:rPr lang="ru-RU" dirty="0" smtClean="0"/>
              <a:t>Как </a:t>
            </a:r>
            <a:r>
              <a:rPr lang="ru-RU" dirty="0" err="1" smtClean="0"/>
              <a:t>бабулины</a:t>
            </a:r>
            <a:r>
              <a:rPr lang="ru-RU" dirty="0" smtClean="0"/>
              <a:t> блины,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 тарелка, как венок,</a:t>
            </a:r>
            <a:br>
              <a:rPr lang="ru-RU" dirty="0" smtClean="0"/>
            </a:br>
            <a:r>
              <a:rPr lang="ru-RU" dirty="0" smtClean="0"/>
              <a:t>Как веселый колобок,</a:t>
            </a:r>
            <a:br>
              <a:rPr lang="ru-RU" dirty="0" smtClean="0"/>
            </a:br>
            <a:r>
              <a:rPr lang="ru-RU" dirty="0" smtClean="0"/>
              <a:t>Как колеса, как колечки,</a:t>
            </a:r>
            <a:br>
              <a:rPr lang="ru-RU" dirty="0" smtClean="0"/>
            </a:br>
            <a:r>
              <a:rPr lang="ru-RU" dirty="0" smtClean="0"/>
              <a:t>Как пирог из теплой печки!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620688"/>
            <a:ext cx="4217672" cy="4968552"/>
          </a:xfrm>
        </p:spPr>
        <p:txBody>
          <a:bodyPr>
            <a:normAutofit/>
          </a:bodyPr>
          <a:lstStyle/>
          <a:p>
            <a:pPr fontAlgn="base"/>
            <a:r>
              <a:rPr lang="ru-RU" sz="1400" b="1" dirty="0" smtClean="0">
                <a:effectLst/>
              </a:rPr>
              <a:t>Овал</a:t>
            </a:r>
            <a:br>
              <a:rPr lang="ru-RU" sz="1400" b="1" dirty="0" smtClean="0">
                <a:effectLst/>
              </a:rPr>
            </a:br>
            <a:r>
              <a:rPr lang="ru-RU" sz="1400" b="1" dirty="0" smtClean="0">
                <a:effectLst/>
              </a:rPr>
              <a:t> </a:t>
            </a:r>
            <a:br>
              <a:rPr lang="ru-RU" sz="1400" b="1" dirty="0" smtClean="0">
                <a:effectLst/>
              </a:rPr>
            </a:br>
            <a:r>
              <a:rPr lang="ru-RU" sz="1400" dirty="0" smtClean="0"/>
              <a:t>С высоты кружок упал.</a:t>
            </a:r>
            <a:br>
              <a:rPr lang="ru-RU" sz="1400" dirty="0" smtClean="0"/>
            </a:br>
            <a:r>
              <a:rPr lang="ru-RU" sz="1400" dirty="0" smtClean="0"/>
              <a:t>Он теперь не круг – овал!</a:t>
            </a:r>
            <a:br>
              <a:rPr lang="ru-RU" sz="1400" dirty="0" smtClean="0"/>
            </a:br>
            <a:r>
              <a:rPr lang="ru-RU" sz="1400" dirty="0" smtClean="0"/>
              <a:t>Он овальный, как жучок,</a:t>
            </a:r>
            <a:br>
              <a:rPr lang="ru-RU" sz="1400" dirty="0" smtClean="0"/>
            </a:br>
            <a:r>
              <a:rPr lang="ru-RU" sz="1400" dirty="0" smtClean="0"/>
              <a:t>Он похож на кабачок,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На  глаза и на картошку,</a:t>
            </a:r>
            <a:br>
              <a:rPr lang="ru-RU" sz="1400" dirty="0" smtClean="0"/>
            </a:br>
            <a:r>
              <a:rPr lang="ru-RU" sz="1400" dirty="0" smtClean="0"/>
              <a:t>А еще похож на ложку,</a:t>
            </a:r>
            <a:br>
              <a:rPr lang="ru-RU" sz="1400" dirty="0" smtClean="0"/>
            </a:br>
            <a:r>
              <a:rPr lang="ru-RU" sz="1400" dirty="0" smtClean="0"/>
              <a:t>На орех и на яйцо,</a:t>
            </a:r>
            <a:br>
              <a:rPr lang="ru-RU" sz="1400" dirty="0" smtClean="0"/>
            </a:br>
            <a:r>
              <a:rPr lang="ru-RU" sz="1400" dirty="0" smtClean="0"/>
              <a:t>На овальное лицо</a:t>
            </a:r>
            <a:r>
              <a:rPr lang="ru-RU" sz="1400" dirty="0" smtClean="0"/>
              <a:t>!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>
                <a:effectLst/>
              </a:rPr>
              <a:t>Ромб</a:t>
            </a:r>
            <a:br>
              <a:rPr lang="ru-RU" sz="1400" b="1" dirty="0" smtClean="0">
                <a:effectLst/>
              </a:rPr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Слон квадратик повернул,</a:t>
            </a:r>
            <a:br>
              <a:rPr lang="ru-RU" sz="1400" dirty="0" smtClean="0"/>
            </a:br>
            <a:r>
              <a:rPr lang="ru-RU" sz="1400" dirty="0" smtClean="0"/>
              <a:t>Присмотрелся и вздохнул.</a:t>
            </a:r>
            <a:br>
              <a:rPr lang="ru-RU" sz="1400" dirty="0" smtClean="0"/>
            </a:br>
            <a:r>
              <a:rPr lang="ru-RU" sz="1400" dirty="0" smtClean="0"/>
              <a:t>Сверху сел, чуть-чуть примял,</a:t>
            </a:r>
            <a:br>
              <a:rPr lang="ru-RU" sz="1400" dirty="0" smtClean="0"/>
            </a:br>
            <a:r>
              <a:rPr lang="ru-RU" sz="1400" dirty="0" smtClean="0"/>
              <a:t>И квадратик ромбом стал!</a:t>
            </a: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35608" y="548680"/>
            <a:ext cx="3064384" cy="5699720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ru-RU" b="1" dirty="0" smtClean="0"/>
              <a:t>Квадрат</a:t>
            </a:r>
          </a:p>
          <a:p>
            <a:pPr fontAlgn="base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Словно стол стоит квадрат.</a:t>
            </a:r>
            <a:br>
              <a:rPr lang="ru-RU" dirty="0" smtClean="0"/>
            </a:br>
            <a:r>
              <a:rPr lang="ru-RU" dirty="0" smtClean="0"/>
              <a:t>Он гостям обычно рад.</a:t>
            </a:r>
            <a:br>
              <a:rPr lang="ru-RU" dirty="0" smtClean="0"/>
            </a:br>
            <a:r>
              <a:rPr lang="ru-RU" dirty="0" smtClean="0"/>
              <a:t>Он квадратное печенье</a:t>
            </a:r>
            <a:br>
              <a:rPr lang="ru-RU" dirty="0" smtClean="0"/>
            </a:br>
            <a:r>
              <a:rPr lang="ru-RU" dirty="0" smtClean="0"/>
              <a:t>Положил для угощенья.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Он - квадратная корзина</a:t>
            </a:r>
            <a:br>
              <a:rPr lang="ru-RU" dirty="0" smtClean="0"/>
            </a:br>
            <a:r>
              <a:rPr lang="ru-RU" dirty="0" smtClean="0"/>
              <a:t>И квадратная картина.</a:t>
            </a:r>
            <a:br>
              <a:rPr lang="ru-RU" dirty="0" smtClean="0"/>
            </a:br>
            <a:r>
              <a:rPr lang="ru-RU" dirty="0" smtClean="0"/>
              <a:t>Все четыре стороны</a:t>
            </a:r>
            <a:br>
              <a:rPr lang="ru-RU" dirty="0" smtClean="0"/>
            </a:br>
            <a:r>
              <a:rPr lang="ru-RU" dirty="0" smtClean="0"/>
              <a:t>У квадратика равны.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Прямоугольник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 окно прямоугольник,</a:t>
            </a:r>
            <a:br>
              <a:rPr lang="ru-RU" dirty="0" smtClean="0"/>
            </a:br>
            <a:r>
              <a:rPr lang="ru-RU" dirty="0" smtClean="0"/>
              <a:t>Аккуратный, словно школьник.</a:t>
            </a:r>
            <a:br>
              <a:rPr lang="ru-RU" dirty="0" smtClean="0"/>
            </a:br>
            <a:r>
              <a:rPr lang="ru-RU" dirty="0" smtClean="0"/>
              <a:t>Он похож дверь, на книжки,</a:t>
            </a:r>
            <a:br>
              <a:rPr lang="ru-RU" dirty="0" smtClean="0"/>
            </a:br>
            <a:r>
              <a:rPr lang="ru-RU" dirty="0" smtClean="0"/>
              <a:t>И на ранец у мальчишки.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 автобус, на тетрадку,</a:t>
            </a:r>
            <a:br>
              <a:rPr lang="ru-RU" dirty="0" smtClean="0"/>
            </a:br>
            <a:r>
              <a:rPr lang="ru-RU" dirty="0" smtClean="0"/>
              <a:t>На большую шоколадку.</a:t>
            </a:r>
            <a:br>
              <a:rPr lang="ru-RU" dirty="0" smtClean="0"/>
            </a:br>
            <a:r>
              <a:rPr lang="ru-RU" dirty="0" smtClean="0"/>
              <a:t>На корыто поросенка</a:t>
            </a:r>
            <a:br>
              <a:rPr lang="ru-RU" dirty="0" smtClean="0"/>
            </a:br>
            <a:r>
              <a:rPr lang="ru-RU" dirty="0" smtClean="0"/>
              <a:t>И на фантик у ребенка.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35608" y="836712"/>
            <a:ext cx="7498080" cy="541168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Цель: познакомить с геометрическими фигурами (треугольник, квадрат, круг, овал, прямоугольник), с их свойствами(стороны, углы). Находить геометрические фигуры в окружающем пространстве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Задачи:</a:t>
            </a:r>
          </a:p>
          <a:p>
            <a:r>
              <a:rPr lang="ru-RU" dirty="0" smtClean="0"/>
              <a:t>Опираясь на жизненный опыт детей выявить знание о геометрических фигурах.</a:t>
            </a:r>
          </a:p>
          <a:p>
            <a:r>
              <a:rPr lang="ru-RU" dirty="0" smtClean="0"/>
              <a:t>Развивать </a:t>
            </a:r>
            <a:r>
              <a:rPr lang="ru-RU" dirty="0" smtClean="0"/>
              <a:t>зрительное и слуховое восприятие, нестандартность мышления,   речь, творческое воображение.</a:t>
            </a:r>
          </a:p>
          <a:p>
            <a:r>
              <a:rPr lang="ru-RU" dirty="0" smtClean="0"/>
              <a:t>Воспитывать умение работать самостоятельно;  формировать навыки взаимоконтроля, </a:t>
            </a:r>
            <a:r>
              <a:rPr lang="ru-RU" dirty="0" smtClean="0"/>
              <a:t>самоконтроля.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0001-001-Figury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41057" y="1600200"/>
            <a:ext cx="6499886" cy="487362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007-007-Treugolnik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41916" y="1600200"/>
            <a:ext cx="6498167" cy="487362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584dd570-349e-462b-acfe-a4e48d64138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41916" y="1600200"/>
            <a:ext cx="6498167" cy="487362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003-003-Prjamougolnik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41916" y="1600200"/>
            <a:ext cx="6498167" cy="487362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5013176"/>
            <a:ext cx="7498080" cy="1143000"/>
          </a:xfrm>
        </p:spPr>
        <p:txBody>
          <a:bodyPr/>
          <a:lstStyle/>
          <a:p>
            <a:r>
              <a:rPr lang="ru-RU" dirty="0" smtClean="0"/>
              <a:t>                             </a:t>
            </a:r>
            <a:r>
              <a:rPr lang="ru-RU" dirty="0" smtClean="0">
                <a:solidFill>
                  <a:srgbClr val="FF0000"/>
                </a:solidFill>
              </a:rPr>
              <a:t> овал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oval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595687" y="3441700"/>
            <a:ext cx="1190625" cy="119062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725144"/>
            <a:ext cx="7498080" cy="1143000"/>
          </a:xfrm>
        </p:spPr>
        <p:txBody>
          <a:bodyPr/>
          <a:lstStyle/>
          <a:p>
            <a:r>
              <a:rPr lang="ru-RU" dirty="0" smtClean="0"/>
              <a:t>                         </a:t>
            </a:r>
            <a:r>
              <a:rPr lang="ru-RU" dirty="0" smtClean="0">
                <a:solidFill>
                  <a:srgbClr val="FF0000"/>
                </a:solidFill>
              </a:rPr>
              <a:t> ромб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romb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836712"/>
            <a:ext cx="3960440" cy="383370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              Посмотри на картинку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>Сколько на картинке   кругов ,треугольников, квадратов?</a:t>
            </a:r>
            <a:endParaRPr lang="ru-RU" sz="2000" dirty="0"/>
          </a:p>
        </p:txBody>
      </p:sp>
      <p:pic>
        <p:nvPicPr>
          <p:cNvPr id="4" name="Содержимое 3" descr="comb2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195762" y="2998917"/>
            <a:ext cx="1990476" cy="2076191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</TotalTime>
  <Words>108</Words>
  <Application>Microsoft Office PowerPoint</Application>
  <PresentationFormat>Экран (4:3)</PresentationFormat>
  <Paragraphs>28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Волшебный мир геометрических фигур. Подготовительная логопедическая группа</vt:lpstr>
      <vt:lpstr>Слайд 2</vt:lpstr>
      <vt:lpstr>Слайд 3</vt:lpstr>
      <vt:lpstr>Слайд 4</vt:lpstr>
      <vt:lpstr>Слайд 5</vt:lpstr>
      <vt:lpstr>Слайд 6</vt:lpstr>
      <vt:lpstr>                              овал</vt:lpstr>
      <vt:lpstr>                          ромб</vt:lpstr>
      <vt:lpstr>               Посмотри на картинку. Сколько на картинке   кругов ,треугольников, квадратов?</vt:lpstr>
      <vt:lpstr>Из каких геометрических фигур   построен дом?</vt:lpstr>
      <vt:lpstr>Из каких фигур сделан кораблик?</vt:lpstr>
      <vt:lpstr>Из каких фигур состоит грузовик?</vt:lpstr>
      <vt:lpstr>Расскажи какие фигуры ты узнал.</vt:lpstr>
      <vt:lpstr>Составь такую же картинку и расскажи  какие   фигуры   использовал.</vt:lpstr>
      <vt:lpstr>Слайд 15</vt:lpstr>
      <vt:lpstr>Овал   С высоты кружок упал. Он теперь не круг – овал! Он овальный, как жучок, Он похож на кабачок,  На  глаза и на картошку, А еще похож на ложку, На орех и на яйцо, На овальное лицо!   Ромб  Слон квадратик повернул, Присмотрелся и вздохнул. Сверху сел, чуть-чуть примял, И квадратик ромбом стал!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Знакомство  с геометрическими  фигурами.</dc:title>
  <dc:creator>1</dc:creator>
  <cp:lastModifiedBy>RePack by SPecialiST</cp:lastModifiedBy>
  <cp:revision>4</cp:revision>
  <dcterms:created xsi:type="dcterms:W3CDTF">2012-10-06T13:21:59Z</dcterms:created>
  <dcterms:modified xsi:type="dcterms:W3CDTF">2015-11-18T15:02:03Z</dcterms:modified>
</cp:coreProperties>
</file>