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изодеят.</c:v>
                </c:pt>
                <c:pt idx="1">
                  <c:v>культ-гигиен</c:v>
                </c:pt>
                <c:pt idx="2">
                  <c:v>озн.с х.лит.</c:v>
                </c:pt>
                <c:pt idx="3">
                  <c:v>обуч.игре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0.28000000000000003</c:v>
                </c:pt>
                <c:pt idx="2">
                  <c:v>0.08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изодеят.</c:v>
                </c:pt>
                <c:pt idx="1">
                  <c:v>культ-гигиен</c:v>
                </c:pt>
                <c:pt idx="2">
                  <c:v>озн.с х.лит.</c:v>
                </c:pt>
                <c:pt idx="3">
                  <c:v>обуч.игре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0.32</c:v>
                </c:pt>
                <c:pt idx="1">
                  <c:v>0.54</c:v>
                </c:pt>
                <c:pt idx="2">
                  <c:v>0.36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03840"/>
        <c:axId val="92806528"/>
        <c:axId val="0"/>
      </c:bar3DChart>
      <c:catAx>
        <c:axId val="9280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2806528"/>
        <c:crosses val="autoZero"/>
        <c:auto val="1"/>
        <c:lblAlgn val="ctr"/>
        <c:lblOffset val="100"/>
        <c:noMultiLvlLbl val="0"/>
      </c:catAx>
      <c:valAx>
        <c:axId val="92806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803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Творческий отчет по итогам работы группы №6 за 2013 – 2014 учебный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7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диагностики (высокий уровень по разделам программы).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37291"/>
              </p:ext>
            </p:extLst>
          </p:nvPr>
        </p:nvGraphicFramePr>
        <p:xfrm>
          <a:off x="457200" y="2819400"/>
          <a:ext cx="6400800" cy="37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7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</a:t>
            </a:r>
            <a:endParaRPr lang="ru-RU" dirty="0"/>
          </a:p>
        </p:txBody>
      </p:sp>
      <p:pic>
        <p:nvPicPr>
          <p:cNvPr id="13314" name="Рисунок 2" descr="C:\Downloads\приглашение на собр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9" y="2687726"/>
            <a:ext cx="3636603" cy="32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3" descr="C:\Downloads\собра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2" y="2635950"/>
            <a:ext cx="3907618" cy="33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 с родителями: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Создание </a:t>
            </a:r>
            <a:r>
              <a:rPr lang="ru-RU" sz="3200" dirty="0"/>
              <a:t>единого образовательного пространства “детский сад - семья”. </a:t>
            </a:r>
          </a:p>
        </p:txBody>
      </p:sp>
    </p:spTree>
    <p:extLst>
      <p:ext uri="{BB962C8B-B14F-4D97-AF65-F5344CB8AC3E}">
        <p14:creationId xmlns:p14="http://schemas.microsoft.com/office/powerpoint/2010/main" val="27862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работы с родителями: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7772400" cy="1509712"/>
          </a:xfrm>
        </p:spPr>
        <p:txBody>
          <a:bodyPr>
            <a:noAutofit/>
          </a:bodyPr>
          <a:lstStyle/>
          <a:p>
            <a:pPr marL="388620" indent="-342900">
              <a:buFont typeface="Wingdings" pitchFamily="2" charset="2"/>
              <a:buChar char="Ø"/>
            </a:pPr>
            <a:r>
              <a:rPr lang="ru-RU" sz="2800" dirty="0"/>
              <a:t>Повышение педагогической культуры родителей.</a:t>
            </a:r>
          </a:p>
          <a:p>
            <a:pPr marL="388620" indent="-342900">
              <a:buFont typeface="Wingdings" pitchFamily="2" charset="2"/>
              <a:buChar char="Ø"/>
            </a:pPr>
            <a:endParaRPr lang="ru-RU" sz="2800" dirty="0" smtClean="0"/>
          </a:p>
          <a:p>
            <a:pPr marL="388620" indent="-342900">
              <a:buFont typeface="Wingdings" pitchFamily="2" charset="2"/>
              <a:buChar char="Ø"/>
            </a:pPr>
            <a:r>
              <a:rPr lang="ru-RU" sz="2800" dirty="0" smtClean="0"/>
              <a:t>Приобщение </a:t>
            </a:r>
            <a:r>
              <a:rPr lang="ru-RU" sz="2800" dirty="0"/>
              <a:t>родителей к участию в жизни детского сада через поиск и внедрение наиболее эффективных форм работы.</a:t>
            </a:r>
          </a:p>
          <a:p>
            <a:pPr marL="388620" indent="-342900"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27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Для решения поставленных задач на начало каждого учебного года составляется перспективный план 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061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Пропаганда педагогических </a:t>
            </a:r>
            <a:r>
              <a:rPr lang="ru-RU" sz="2400" dirty="0" smtClean="0"/>
              <a:t>знаний: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группе оформлен “Уголок для </a:t>
            </a:r>
            <a:r>
              <a:rPr lang="ru-RU" sz="2400" dirty="0"/>
              <a:t>родителей”, где помещаются консультации по всем разделам программы, по вопросам оздоровления и воспитания </a:t>
            </a:r>
            <a:r>
              <a:rPr lang="ru-RU" sz="2400" dirty="0" smtClean="0"/>
              <a:t>детей</a:t>
            </a:r>
            <a:endParaRPr lang="ru-RU" sz="2400" dirty="0"/>
          </a:p>
        </p:txBody>
      </p:sp>
      <p:pic>
        <p:nvPicPr>
          <p:cNvPr id="15362" name="Рисунок 2" descr="C:\Users\Stromb\Desktop\4\IMG_0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3349625" cy="25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Советы специалиста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группе имеются тетради индивидуальной работы с детьми, которые </a:t>
            </a:r>
            <a:r>
              <a:rPr lang="ru-RU" sz="2000" dirty="0" smtClean="0"/>
              <a:t>ведет специалист учитель-дефектолог . </a:t>
            </a:r>
            <a:r>
              <a:rPr lang="ru-RU" sz="2000" dirty="0"/>
              <a:t>Воспитатели ежедневно оформляют информационные стенды для родителей: “Чем мы занимались”, “Закрепите дома</a:t>
            </a:r>
            <a:r>
              <a:rPr lang="ru-RU" sz="2000" dirty="0" smtClean="0"/>
              <a:t>”.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6386" name="Рисунок 2" descr="C:\Users\Stromb\Desktop\4\IMG_0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3423179" cy="25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обеспечения наибольшей эффективности работы с </a:t>
            </a:r>
            <a:r>
              <a:rPr lang="ru-RU" sz="2400" dirty="0" smtClean="0"/>
              <a:t>родителями в течение учебного года проводится анкетирование.</a:t>
            </a:r>
          </a:p>
          <a:p>
            <a:endParaRPr lang="ru-RU" sz="2400" dirty="0"/>
          </a:p>
          <a:p>
            <a:r>
              <a:rPr lang="ru-RU" sz="2400" dirty="0" smtClean="0"/>
              <a:t>Силами воспитателей </a:t>
            </a:r>
            <a:r>
              <a:rPr lang="ru-RU" sz="2400" dirty="0"/>
              <a:t>в течение года организуются выставки совместного творчества детей и родителей</a:t>
            </a:r>
            <a:r>
              <a:rPr lang="ru-RU" sz="2400" dirty="0" smtClean="0"/>
              <a:t>: « Осенний вернисаж», « Зимняя сказка», “Весна идет – весне дорогу», </a:t>
            </a:r>
            <a:r>
              <a:rPr lang="ru-RU" sz="2400" dirty="0"/>
              <a:t>поделки из </a:t>
            </a:r>
            <a:r>
              <a:rPr lang="ru-RU" sz="2400" dirty="0" smtClean="0"/>
              <a:t>бросового материала «Осенний подарок», « Новый год у ворот». </a:t>
            </a:r>
            <a:r>
              <a:rPr lang="ru-RU" sz="2400" dirty="0"/>
              <a:t>Родители с удовольствием участвуют в таких формах работы, которые уже становятся традиционными и вызывают огромный интерес детей, и желание родителей заниматься со своими детьми изобразительным искусством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0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51077"/>
            <a:ext cx="8305800" cy="91744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Приемами </a:t>
            </a:r>
            <a:r>
              <a:rPr lang="ru-RU" dirty="0" smtClean="0"/>
              <a:t> взаимодействия </a:t>
            </a:r>
            <a:r>
              <a:rPr lang="ru-RU" dirty="0"/>
              <a:t>с родителями </a:t>
            </a:r>
            <a:r>
              <a:rPr lang="ru-RU" dirty="0" smtClean="0"/>
              <a:t>являются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3445" y="2209801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/>
              <a:t>Доброжелательный стиль общения педагогов с родителями. </a:t>
            </a:r>
            <a:endParaRPr lang="ru-RU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Индивидуальный подход.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Сотрудничество</a:t>
            </a:r>
            <a:r>
              <a:rPr lang="ru-RU" sz="2800" dirty="0"/>
              <a:t>, а не наставничество. Динамичность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1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Оценка педагогической деятельности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294894" indent="-285750">
              <a:buFont typeface="Wingdings" pitchFamily="2" charset="2"/>
              <a:buChar char="Ø"/>
            </a:pPr>
            <a:r>
              <a:rPr lang="ru-RU" dirty="0"/>
              <a:t>наличие у детей прочных умений и навыков в проявлении инициативы в самостоятельном использовании знаний, умений и навыков в разных видах </a:t>
            </a:r>
            <a:r>
              <a:rPr lang="ru-RU" dirty="0" smtClean="0"/>
              <a:t>деятельности;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ru-RU" dirty="0" smtClean="0"/>
              <a:t>знание </a:t>
            </a:r>
            <a:r>
              <a:rPr lang="ru-RU" dirty="0"/>
              <a:t>методик воспитания и обучения </a:t>
            </a:r>
            <a:r>
              <a:rPr lang="ru-RU" dirty="0" smtClean="0"/>
              <a:t>дошкольников;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ru-RU" dirty="0" smtClean="0"/>
              <a:t>знание </a:t>
            </a:r>
            <a:r>
              <a:rPr lang="ru-RU" dirty="0"/>
              <a:t>индивидуально-психологических особенностей </a:t>
            </a:r>
            <a:r>
              <a:rPr lang="ru-RU" dirty="0" smtClean="0"/>
              <a:t>детей;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ru-RU" dirty="0" smtClean="0"/>
              <a:t>умение </a:t>
            </a:r>
            <a:r>
              <a:rPr lang="ru-RU" dirty="0"/>
              <a:t>систематически пополнять свои знания путём изучения опыта своих </a:t>
            </a:r>
            <a:r>
              <a:rPr lang="ru-RU" dirty="0" smtClean="0"/>
              <a:t>коллег; 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ru-RU" dirty="0" smtClean="0"/>
              <a:t>планирование </a:t>
            </a:r>
            <a:r>
              <a:rPr lang="ru-RU" dirty="0"/>
              <a:t>совместной деятельности в единстве с целями и задачами обучения и воспитания </a:t>
            </a:r>
            <a:r>
              <a:rPr lang="ru-RU" dirty="0" smtClean="0"/>
              <a:t>дошкольников;</a:t>
            </a:r>
          </a:p>
          <a:p>
            <a:pPr marL="294894" indent="-285750">
              <a:buFont typeface="Wingdings" pitchFamily="2" charset="2"/>
              <a:buChar char="Ø"/>
            </a:pPr>
            <a:r>
              <a:rPr lang="ru-RU" dirty="0" smtClean="0"/>
              <a:t>умение </a:t>
            </a:r>
            <a:r>
              <a:rPr lang="ru-RU" dirty="0"/>
              <a:t>предусматривать возможные затруднения детей в тех или иных видах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pic>
        <p:nvPicPr>
          <p:cNvPr id="18434" name="Рисунок 2" descr="C:\Downloads\дети и воспитатель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975625" cy="40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учебный год.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</a:t>
            </a:r>
            <a:r>
              <a:rPr lang="ru-RU" dirty="0" smtClean="0"/>
              <a:t>. Организация психологического сопровождения образовательного процесса.</a:t>
            </a:r>
          </a:p>
          <a:p>
            <a:r>
              <a:rPr lang="ru-RU" dirty="0" smtClean="0"/>
              <a:t>2. Организация методической работы педагогического коллектива в целях коррекции и развития навыков познавательной деятельности. </a:t>
            </a:r>
          </a:p>
          <a:p>
            <a:r>
              <a:rPr lang="ru-RU" dirty="0" smtClean="0"/>
              <a:t>3. Усиление работы всех педагогов по развитию речи и обогащению словаря детей с различными нарушениями в развитии с учетом их индивидуальных особенностей.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C:\Downloads\спасибо за вним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Наша группа.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Рисунок 2" descr="C:\Users\Stromb\Desktop\4\IMG_0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3138037" y="2805563"/>
            <a:ext cx="2972699" cy="330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Предметно-развивающая среда группы.</a:t>
            </a:r>
            <a:endParaRPr lang="ru-RU" dirty="0"/>
          </a:p>
        </p:txBody>
      </p:sp>
      <p:pic>
        <p:nvPicPr>
          <p:cNvPr id="2050" name="Рисунок 2" descr="C:\Users\Stromb\Desktop\4\IMG_0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549525" cy="19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" descr="C:\Users\Stromb\Desktop\4\IMG_0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651125" cy="19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театральный уголок.</a:t>
            </a:r>
            <a:endParaRPr lang="ru-RU" dirty="0"/>
          </a:p>
        </p:txBody>
      </p:sp>
      <p:pic>
        <p:nvPicPr>
          <p:cNvPr id="5122" name="Рисунок 2" descr="C:\Users\Stromb\Desktop\4\IMG_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6255" y="2524744"/>
            <a:ext cx="1981201" cy="25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3" descr="C:\Users\Stromb\Desktop\4\IMG_08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Речевой уголок «Ротик-</a:t>
            </a:r>
            <a:r>
              <a:rPr lang="ru-RU" dirty="0" err="1" smtClean="0"/>
              <a:t>говоротик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Рисунок 2" descr="C:\Users\Stromb\Desktop\4\IMG_0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635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жизнь день за днем.</a:t>
            </a:r>
            <a:endParaRPr lang="ru-RU" dirty="0"/>
          </a:p>
        </p:txBody>
      </p:sp>
      <p:pic>
        <p:nvPicPr>
          <p:cNvPr id="8194" name="Рисунок 2" descr="C:\Users\Stromb\Desktop\4\IMG_05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9376" y="3750170"/>
            <a:ext cx="3178969" cy="23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3" descr="C:\Users\Stromb\Desktop\4\IMG_0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5194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мы трудимся.</a:t>
            </a:r>
            <a:endParaRPr lang="ru-RU" dirty="0"/>
          </a:p>
        </p:txBody>
      </p:sp>
      <p:pic>
        <p:nvPicPr>
          <p:cNvPr id="9218" name="Рисунок 2" descr="C:\Users\Stromb\Desktop\4\IMG_07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3" descr="C:\Users\Stromb\Desktop\4\IMG_0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в любимые игры.</a:t>
            </a:r>
            <a:endParaRPr lang="ru-RU" dirty="0"/>
          </a:p>
        </p:txBody>
      </p:sp>
      <p:pic>
        <p:nvPicPr>
          <p:cNvPr id="12290" name="Рисунок 2" descr="C:\Users\Stromb\Desktop\4\IMG_0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752725" cy="20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4" descr="C:\Users\Stromb\Desktop\4\IMG_0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409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Творческий отчет по итогам работы группы №6 за 2013 – 2014 учебный год.</vt:lpstr>
      <vt:lpstr>Задачи на учебный год.</vt:lpstr>
      <vt:lpstr>                 Наша группа.                 </vt:lpstr>
      <vt:lpstr>Предметно-развивающая среда группы.</vt:lpstr>
      <vt:lpstr>Наш театральный уголок.</vt:lpstr>
      <vt:lpstr>Речевой уголок «Ротик-говоротик».</vt:lpstr>
      <vt:lpstr>Наша жизнь день за днем.</vt:lpstr>
      <vt:lpstr>Так мы трудимся.</vt:lpstr>
      <vt:lpstr>Играем в любимые игры.</vt:lpstr>
      <vt:lpstr>Результаты диагностики (высокий уровень по разделам программы).</vt:lpstr>
      <vt:lpstr>Работа с родителями.</vt:lpstr>
      <vt:lpstr>Цель работы с родителями:</vt:lpstr>
      <vt:lpstr>Задачи работы с родителями:</vt:lpstr>
      <vt:lpstr>Презентация PowerPoint</vt:lpstr>
      <vt:lpstr>Пропаганда педагогических знаний:</vt:lpstr>
      <vt:lpstr>Советы специалиста</vt:lpstr>
      <vt:lpstr>Презентация PowerPoint</vt:lpstr>
      <vt:lpstr>Приемами  взаимодействия с родителями являются:   </vt:lpstr>
      <vt:lpstr>Оценка педагогической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итогам работы группы №6 за 2013 – 2014 учебный год.</dc:title>
  <dc:creator>Stromb</dc:creator>
  <cp:lastModifiedBy>Comp</cp:lastModifiedBy>
  <cp:revision>28</cp:revision>
  <dcterms:created xsi:type="dcterms:W3CDTF">2006-08-16T00:00:00Z</dcterms:created>
  <dcterms:modified xsi:type="dcterms:W3CDTF">2014-10-17T12:53:56Z</dcterms:modified>
</cp:coreProperties>
</file>