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8" r:id="rId3"/>
    <p:sldId id="292" r:id="rId4"/>
    <p:sldId id="293" r:id="rId5"/>
    <p:sldId id="294" r:id="rId6"/>
    <p:sldId id="295" r:id="rId7"/>
    <p:sldId id="296" r:id="rId8"/>
    <p:sldId id="291" r:id="rId9"/>
    <p:sldId id="297" r:id="rId10"/>
    <p:sldId id="299" r:id="rId11"/>
    <p:sldId id="277" r:id="rId12"/>
    <p:sldId id="288" r:id="rId13"/>
    <p:sldId id="289" r:id="rId14"/>
    <p:sldId id="30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61BED-842B-4D56-B7DD-864DDAD77EF5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A2F57-A756-470F-8668-B2D9BC01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829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214D-718B-4A30-9807-57A76C68598D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8CF-97D8-495C-AC9A-2C1DC9E5A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31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214D-718B-4A30-9807-57A76C68598D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8CF-97D8-495C-AC9A-2C1DC9E5A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53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214D-718B-4A30-9807-57A76C68598D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8CF-97D8-495C-AC9A-2C1DC9E5A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10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214D-718B-4A30-9807-57A76C68598D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8CF-97D8-495C-AC9A-2C1DC9E5A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2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214D-718B-4A30-9807-57A76C68598D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8CF-97D8-495C-AC9A-2C1DC9E5A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9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214D-718B-4A30-9807-57A76C68598D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8CF-97D8-495C-AC9A-2C1DC9E5A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13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214D-718B-4A30-9807-57A76C68598D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8CF-97D8-495C-AC9A-2C1DC9E5A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7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214D-718B-4A30-9807-57A76C68598D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8CF-97D8-495C-AC9A-2C1DC9E5A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48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214D-718B-4A30-9807-57A76C68598D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8CF-97D8-495C-AC9A-2C1DC9E5A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56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214D-718B-4A30-9807-57A76C68598D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8CF-97D8-495C-AC9A-2C1DC9E5A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02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214D-718B-4A30-9807-57A76C68598D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C8CF-97D8-495C-AC9A-2C1DC9E5A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07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8000"/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214D-718B-4A30-9807-57A76C68598D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C8CF-97D8-495C-AC9A-2C1DC9E5A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78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tat17.privet.ru/lr/092861550f8ff340be5244e95fd4ed28" TargetMode="External"/><Relationship Id="rId2" Type="http://schemas.openxmlformats.org/officeDocument/2006/relationships/hyperlink" Target="http://blogs.privet.ru/community/gernov51/6872037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900igr.net/datas/pedagogika/Programma-dukhovno-nravstvennogo-vospitanija/0033-033-Bez-glubokogo-dukhovnogo-i-nravstvennogo-chuvstva-chelovek-ne-mozhet.jpg" TargetMode="External"/><Relationship Id="rId4" Type="http://schemas.openxmlformats.org/officeDocument/2006/relationships/hyperlink" Target="http://www.portal-slovo.ru/authors/246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Духовно-нравственное воспитание </a:t>
            </a:r>
            <a:r>
              <a:rPr lang="ru-RU" sz="4800" dirty="0" smtClean="0">
                <a:solidFill>
                  <a:srgbClr val="7030A0"/>
                </a:solidFill>
              </a:rPr>
              <a:t/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на </a:t>
            </a:r>
            <a:r>
              <a:rPr lang="ru-RU" sz="4800" dirty="0" smtClean="0">
                <a:solidFill>
                  <a:srgbClr val="7030A0"/>
                </a:solidFill>
              </a:rPr>
              <a:t>уроках </a:t>
            </a:r>
            <a:r>
              <a:rPr lang="ru-RU" sz="4800" dirty="0" smtClean="0">
                <a:solidFill>
                  <a:srgbClr val="7030A0"/>
                </a:solidFill>
              </a:rPr>
              <a:t>литературы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Щербакова Е.В.</a:t>
            </a:r>
            <a:br>
              <a:rPr lang="ru-RU" dirty="0" smtClean="0"/>
            </a:br>
            <a:r>
              <a:rPr lang="ru-RU" dirty="0" smtClean="0"/>
              <a:t>МАОУ СОШ № 2</a:t>
            </a:r>
          </a:p>
          <a:p>
            <a:r>
              <a:rPr lang="ru-RU" dirty="0" err="1" smtClean="0"/>
              <a:t>г.Реж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2939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8229600" cy="531440"/>
          </a:xfrm>
        </p:spPr>
        <p:txBody>
          <a:bodyPr>
            <a:normAutofit/>
          </a:bodyPr>
          <a:lstStyle/>
          <a:p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ru-RU" dirty="0"/>
              <a:t>Мы,  литераторы,  извлекаем  их  десятилетиями,  эти  миллионы  песчинок, собираем незаметно для самих себя, превращаем в сплав и потом выковываем  из этого сплава свою "золотую розу" - повесть, роман или поэму».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2332"/>
            <a:ext cx="3294112" cy="24705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18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Её величество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ru-RU" sz="4400" dirty="0">
                <a:solidFill>
                  <a:srgbClr val="FF0000"/>
                </a:solidFill>
              </a:rPr>
              <a:t>Литература дарит свет, который каждый из нас бережно несёт в своём сердце. </a:t>
            </a:r>
          </a:p>
          <a:p>
            <a:pPr marL="0" indent="0" algn="ctr">
              <a:buNone/>
            </a:pP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772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Литература – ты моя судьба! 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Ты храм добра, открывший людям двери! 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Тобой живу, мечтая и творя, 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Боготворю тебя, в тебя лишь только верю!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788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79026" y="2967335"/>
            <a:ext cx="8185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Благодарю за внимание!!!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3175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blogs.privet.ru/community/gernov51/68720378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stat17.privet.ru/lr/092861550f8ff340be5244e95fd4ed28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www.portal-slovo.ru/authors/246.php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900igr.net/datas/pedagogika/Programma-dukhovno-nravstvennogo-vospitanija/0033-033-Bez-glubokogo-dukhovnogo-i-nravstvennogo-chuvstva-chelovek-ne-mozhet.jpg</a:t>
            </a:r>
            <a:endParaRPr lang="ru-RU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18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уховно-нравственное </a:t>
            </a:r>
            <a:r>
              <a:rPr lang="ru-RU" dirty="0"/>
              <a:t>развитие человека в контексте его всестороннего развития. 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348880"/>
            <a:ext cx="5256584" cy="3942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59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С.Говорухин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АиФ 2009 г.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«Поколение без души» </a:t>
            </a:r>
          </a:p>
          <a:p>
            <a:pPr marL="0" indent="0" algn="ctr">
              <a:buNone/>
            </a:pPr>
            <a:r>
              <a:rPr lang="ru-RU" sz="4000" dirty="0" smtClean="0"/>
              <a:t>вырастет в России, если не будет читать.</a:t>
            </a: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56992"/>
            <a:ext cx="3222994" cy="2424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50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Согласны ли вы с утверждением режиссёра </a:t>
            </a:r>
            <a:r>
              <a:rPr lang="ru-RU" sz="3600" dirty="0" err="1" smtClean="0"/>
              <a:t>С.Говорухина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Человек</a:t>
            </a:r>
            <a:r>
              <a:rPr lang="ru-RU" b="1" dirty="0"/>
              <a:t>, который в детстве не приучил себя к чтению, не сделал его привычкой, без которой не может жить, человек, путешествующий по жизни без книги, - тщетный </a:t>
            </a:r>
            <a:r>
              <a:rPr lang="ru-RU" b="1" dirty="0" smtClean="0"/>
              <a:t>человек…Потому </a:t>
            </a:r>
            <a:r>
              <a:rPr lang="ru-RU" b="1" dirty="0"/>
              <a:t>что в его духовном воспитании не участвовали великие педагоги - писатели.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55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>
            <a:normAutofit/>
          </a:bodyPr>
          <a:lstStyle/>
          <a:p>
            <a:r>
              <a:rPr lang="ru-RU" sz="3600" dirty="0"/>
              <a:t>Согласны ли вы с утверждением режиссёра </a:t>
            </a:r>
            <a:r>
              <a:rPr lang="ru-RU" sz="3600" dirty="0" err="1"/>
              <a:t>С.Говорухина</a:t>
            </a:r>
            <a:r>
              <a:rPr lang="ru-RU" sz="3600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endParaRPr lang="ru-RU" b="1" dirty="0" smtClean="0"/>
          </a:p>
          <a:p>
            <a:pPr algn="ctr"/>
            <a:r>
              <a:rPr lang="ru-RU" b="1" dirty="0" smtClean="0"/>
              <a:t>Поколение</a:t>
            </a:r>
            <a:r>
              <a:rPr lang="ru-RU" b="1" dirty="0"/>
              <a:t>, которое не прочтёт ни</a:t>
            </a:r>
            <a:br>
              <a:rPr lang="ru-RU" b="1" dirty="0"/>
            </a:br>
            <a:r>
              <a:rPr lang="ru-RU" b="1" dirty="0"/>
              <a:t>Чехова, ни Тургенева, ни Жюля Верна, вырастет жестоким, циничным, расчётливым. Такие понятия, как честь и достоинство, не будут иметь для них никакого значения.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171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/>
              <a:t>Согласны ли вы с утверждением режиссёра </a:t>
            </a:r>
            <a:r>
              <a:rPr lang="ru-RU" dirty="0" err="1"/>
              <a:t>С.Говорухина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ctr"/>
            <a:r>
              <a:rPr lang="ru-RU" b="1" dirty="0"/>
              <a:t>И если мы сейчас не научим наших детей читать, не начнём снимать добрые фильмы именно для семейного просмотра, мы получим поколение, где, как в той поговорке, человек человеку будет не братом, а волком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11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Диспут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Доказать высказывания, используя 2 аргумента: один жизненный (исторический), один литературный.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  <a:p>
            <a:r>
              <a:rPr lang="ru-RU" sz="4400" dirty="0" smtClean="0"/>
              <a:t>1</a:t>
            </a:r>
            <a:r>
              <a:rPr lang="ru-RU" sz="4400" dirty="0"/>
              <a:t>. </a:t>
            </a:r>
            <a:r>
              <a:rPr lang="ru-RU" sz="4400" b="1" dirty="0"/>
              <a:t>Процесс чтения человек  воспринимает как процесс получения информации.</a:t>
            </a:r>
            <a:r>
              <a:rPr lang="ru-RU" sz="4400" dirty="0"/>
              <a:t> </a:t>
            </a:r>
          </a:p>
          <a:p>
            <a:pPr marL="0" indent="0">
              <a:buNone/>
            </a:pPr>
            <a:r>
              <a:rPr lang="ru-RU" sz="4400" b="1" dirty="0"/>
              <a:t>	</a:t>
            </a:r>
            <a:endParaRPr lang="ru-RU" sz="4400" dirty="0"/>
          </a:p>
          <a:p>
            <a:r>
              <a:rPr lang="ru-RU" sz="4400" b="1" dirty="0"/>
              <a:t>2. Книги дают нам пищу духовную, воспитывают чувства.</a:t>
            </a:r>
            <a:endParaRPr lang="ru-RU" sz="4400" dirty="0"/>
          </a:p>
          <a:p>
            <a:pPr marL="0" indent="0">
              <a:buNone/>
            </a:pPr>
            <a:r>
              <a:rPr lang="ru-RU" sz="4400" b="1" dirty="0"/>
              <a:t> </a:t>
            </a:r>
            <a:endParaRPr lang="ru-RU" sz="4400" dirty="0"/>
          </a:p>
          <a:p>
            <a:r>
              <a:rPr lang="ru-RU" sz="4400" b="1" dirty="0"/>
              <a:t>3. Поколение, которое не прочтёт ни Чехова, ни Тургенева, ни Жюля Верна, вырастет жестоким, циничным, расчётливым. Такие понятия, как честь и достоинство, не будут иметь для них никакого значения.</a:t>
            </a:r>
            <a:endParaRPr lang="ru-RU" sz="4400" dirty="0"/>
          </a:p>
          <a:p>
            <a:pPr marL="0" indent="0">
              <a:buNone/>
            </a:pPr>
            <a:r>
              <a:rPr lang="ru-RU" sz="4400" b="1" dirty="0"/>
              <a:t> </a:t>
            </a:r>
            <a:endParaRPr lang="ru-RU" sz="4400" dirty="0"/>
          </a:p>
          <a:p>
            <a:r>
              <a:rPr lang="ru-RU" sz="4400" b="1" dirty="0"/>
              <a:t>4. Если мы сейчас не научим наших детей читать…мы получим поколение, где, как в той поговорке, человек человеку будет не братом, а волком.</a:t>
            </a:r>
            <a:endParaRPr lang="ru-RU" sz="4400" dirty="0"/>
          </a:p>
          <a:p>
            <a:pPr marL="0" indent="0">
              <a:buNone/>
            </a:pPr>
            <a:r>
              <a:rPr lang="ru-RU" sz="4400" b="1" dirty="0"/>
              <a:t> </a:t>
            </a:r>
            <a:endParaRPr lang="ru-RU" sz="4400" dirty="0"/>
          </a:p>
          <a:p>
            <a:r>
              <a:rPr lang="ru-RU" sz="4400" b="1" dirty="0"/>
              <a:t>5. </a:t>
            </a:r>
            <a:r>
              <a:rPr lang="ru-RU" sz="4400" dirty="0"/>
              <a:t>«</a:t>
            </a:r>
            <a:r>
              <a:rPr lang="ru-RU" sz="4400" b="1" dirty="0"/>
              <a:t>Поколение</a:t>
            </a:r>
            <a:r>
              <a:rPr lang="ru-RU" sz="4400" dirty="0"/>
              <a:t> </a:t>
            </a:r>
            <a:r>
              <a:rPr lang="ru-RU" sz="4400" b="1" dirty="0"/>
              <a:t>без</a:t>
            </a:r>
            <a:r>
              <a:rPr lang="ru-RU" sz="4400" dirty="0"/>
              <a:t> </a:t>
            </a:r>
            <a:r>
              <a:rPr lang="ru-RU" sz="4400" b="1" dirty="0"/>
              <a:t>души</a:t>
            </a:r>
            <a:r>
              <a:rPr lang="ru-RU" sz="4400" dirty="0"/>
              <a:t>» </a:t>
            </a:r>
            <a:r>
              <a:rPr lang="ru-RU" sz="4400" b="1" dirty="0"/>
              <a:t>вырастет в России, если молодёжь не будет читать.</a:t>
            </a:r>
            <a:endParaRPr lang="ru-RU" sz="4400" dirty="0"/>
          </a:p>
          <a:p>
            <a:pPr marL="0" indent="0">
              <a:buNone/>
            </a:pPr>
            <a:r>
              <a:rPr lang="ru-RU" sz="4400" b="1" dirty="0"/>
              <a:t> 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576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Формы работы по воспитанию духовно-нравственной личности.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/>
              <a:t>Пятиминутки чтения.</a:t>
            </a:r>
          </a:p>
          <a:p>
            <a:pPr algn="ctr"/>
            <a:r>
              <a:rPr lang="ru-RU" dirty="0" smtClean="0"/>
              <a:t>Диспуты по вопросам чтения.</a:t>
            </a:r>
          </a:p>
          <a:p>
            <a:pPr algn="ctr"/>
            <a:r>
              <a:rPr lang="ru-RU" dirty="0" smtClean="0"/>
              <a:t>Литературные гостиные.</a:t>
            </a:r>
          </a:p>
          <a:p>
            <a:pPr algn="ctr"/>
            <a:r>
              <a:rPr lang="ru-RU" dirty="0" smtClean="0"/>
              <a:t>Проектная деятельность.</a:t>
            </a:r>
          </a:p>
          <a:p>
            <a:pPr algn="ctr"/>
            <a:r>
              <a:rPr lang="ru-RU" dirty="0" smtClean="0"/>
              <a:t>Участие в конкурсах «Лидер чтения».</a:t>
            </a:r>
          </a:p>
          <a:p>
            <a:pPr algn="ctr"/>
            <a:r>
              <a:rPr lang="ru-RU" dirty="0" err="1" smtClean="0"/>
              <a:t>Инсценирование</a:t>
            </a:r>
            <a:r>
              <a:rPr lang="ru-RU" dirty="0" smtClean="0"/>
              <a:t> произведений.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305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Урок с урока литературы</a:t>
            </a:r>
            <a:br>
              <a:rPr lang="ru-RU" sz="3200" b="1" dirty="0" smtClean="0"/>
            </a:br>
            <a:r>
              <a:rPr lang="ru-RU" sz="3200" b="1" dirty="0" smtClean="0"/>
              <a:t>(из школьных сочинений)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dirty="0"/>
              <a:t>«Я только в старших классах начала понимать серьёзность литературы. Каждый урок для меня – это радость открытия чего-то нового. Книги помогают нам жить. С каждым прочитанным  произведением мы приобретаем нового друга, у которого многому можем научиться». </a:t>
            </a:r>
          </a:p>
          <a:p>
            <a:r>
              <a:rPr lang="ru-RU" dirty="0"/>
              <a:t>«На уроках литературы </a:t>
            </a:r>
            <a:r>
              <a:rPr lang="ru-RU" dirty="0">
                <a:solidFill>
                  <a:srgbClr val="C00000"/>
                </a:solidFill>
              </a:rPr>
              <a:t>я постигаю жизнь</a:t>
            </a:r>
            <a:r>
              <a:rPr lang="ru-RU" dirty="0"/>
              <a:t>».</a:t>
            </a:r>
          </a:p>
          <a:p>
            <a:r>
              <a:rPr lang="ru-RU" dirty="0"/>
              <a:t> «</a:t>
            </a:r>
            <a:r>
              <a:rPr lang="ru-RU" dirty="0">
                <a:solidFill>
                  <a:srgbClr val="C00000"/>
                </a:solidFill>
              </a:rPr>
              <a:t>Книги учат человека мудрости</a:t>
            </a:r>
            <a:r>
              <a:rPr lang="ru-RU" dirty="0"/>
              <a:t>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964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345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Духовно-нравственное воспитание  на уроках литературы</vt:lpstr>
      <vt:lpstr>Цель:</vt:lpstr>
      <vt:lpstr>С.Говорухин АиФ 2009 г. </vt:lpstr>
      <vt:lpstr>Согласны ли вы с утверждением режиссёра С.Говорухина?</vt:lpstr>
      <vt:lpstr>Согласны ли вы с утверждением режиссёра С.Говорухина?</vt:lpstr>
      <vt:lpstr>Согласны ли вы с утверждением режиссёра С.Говорухина?</vt:lpstr>
      <vt:lpstr>Диспут</vt:lpstr>
      <vt:lpstr>Формы работы по воспитанию духовно-нравственной личности.</vt:lpstr>
      <vt:lpstr>Урок с урока литературы (из школьных сочинений)</vt:lpstr>
      <vt:lpstr>Презентация PowerPoint</vt:lpstr>
      <vt:lpstr>Её величество ЛИТЕРАТУРА</vt:lpstr>
      <vt:lpstr>Презентация PowerPoint</vt:lpstr>
      <vt:lpstr>Презентация PowerPoint</vt:lpstr>
      <vt:lpstr>Интернет-источники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39</cp:revision>
  <dcterms:created xsi:type="dcterms:W3CDTF">2015-02-03T15:24:10Z</dcterms:created>
  <dcterms:modified xsi:type="dcterms:W3CDTF">2015-04-19T09:43:35Z</dcterms:modified>
</cp:coreProperties>
</file>