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4" autoAdjust="0"/>
    <p:restoredTop sz="86350" autoAdjust="0"/>
  </p:normalViewPr>
  <p:slideViewPr>
    <p:cSldViewPr>
      <p:cViewPr varScale="1">
        <p:scale>
          <a:sx n="58" d="100"/>
          <a:sy n="58" d="100"/>
        </p:scale>
        <p:origin x="-581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01637C0-B46D-4771-9388-EA303838F8B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28AB491-094B-4C29-8BE5-48A76DF9B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37C0-B46D-4771-9388-EA303838F8B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B491-094B-4C29-8BE5-48A76DF9B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37C0-B46D-4771-9388-EA303838F8B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B491-094B-4C29-8BE5-48A76DF9B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37C0-B46D-4771-9388-EA303838F8B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B491-094B-4C29-8BE5-48A76DF9B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37C0-B46D-4771-9388-EA303838F8B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B491-094B-4C29-8BE5-48A76DF9B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37C0-B46D-4771-9388-EA303838F8B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B491-094B-4C29-8BE5-48A76DF9B1C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37C0-B46D-4771-9388-EA303838F8B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B491-094B-4C29-8BE5-48A76DF9B1C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37C0-B46D-4771-9388-EA303838F8B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B491-094B-4C29-8BE5-48A76DF9B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37C0-B46D-4771-9388-EA303838F8B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B491-094B-4C29-8BE5-48A76DF9B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01637C0-B46D-4771-9388-EA303838F8B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28AB491-094B-4C29-8BE5-48A76DF9B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01637C0-B46D-4771-9388-EA303838F8B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28AB491-094B-4C29-8BE5-48A76DF9B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01637C0-B46D-4771-9388-EA303838F8B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28AB491-094B-4C29-8BE5-48A76DF9B1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124744"/>
            <a:ext cx="5723468" cy="3960440"/>
          </a:xfrm>
        </p:spPr>
        <p:txBody>
          <a:bodyPr>
            <a:noAutofit/>
          </a:bodyPr>
          <a:lstStyle/>
          <a:p>
            <a:r>
              <a:rPr lang="ru-RU" sz="4400" i="1" dirty="0" smtClean="0">
                <a:solidFill>
                  <a:srgbClr val="002060"/>
                </a:solidFill>
              </a:rPr>
              <a:t>Современный </a:t>
            </a:r>
            <a:r>
              <a:rPr lang="ru-RU" sz="4400" i="1" dirty="0">
                <a:solidFill>
                  <a:srgbClr val="002060"/>
                </a:solidFill>
              </a:rPr>
              <a:t>взгляд на гражданскую войну с точки зрения истории и литературы.</a:t>
            </a:r>
          </a:p>
        </p:txBody>
      </p:sp>
    </p:spTree>
    <p:extLst>
      <p:ext uri="{BB962C8B-B14F-4D97-AF65-F5344CB8AC3E}">
        <p14:creationId xmlns:p14="http://schemas.microsoft.com/office/powerpoint/2010/main" val="301523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05369" cy="1152129"/>
          </a:xfrm>
        </p:spPr>
        <p:txBody>
          <a:bodyPr>
            <a:noAutofit/>
          </a:bodyPr>
          <a:lstStyle/>
          <a:p>
            <a:r>
              <a:rPr lang="ru-RU" sz="3200" i="1" dirty="0">
                <a:solidFill>
                  <a:srgbClr val="002060"/>
                </a:solidFill>
              </a:rPr>
              <a:t>Из обращения адмирала А.В. Колчака к населению</a:t>
            </a:r>
            <a:br>
              <a:rPr lang="ru-RU" sz="3200" i="1" dirty="0">
                <a:solidFill>
                  <a:srgbClr val="002060"/>
                </a:solidFill>
              </a:rPr>
            </a:br>
            <a:endParaRPr lang="ru-RU" sz="3200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44824"/>
            <a:ext cx="7272808" cy="252028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i="1" dirty="0">
                <a:solidFill>
                  <a:srgbClr val="002060"/>
                </a:solidFill>
              </a:rPr>
              <a:t>	18 ноября 1918 г. Всероссийское Временное правительство распалось. Совет Министров принял всю полноту власти и передал ее мне, адмиралу русского флота Александру Колчаку. Приняв крест этой власти в исключительно трудных условиях гражданской войны и полного расстройства государственной жизни, объявляю: я не пойду ни по пути реакции, ни по гибельному пути партийности. Главной своей целью ставлю создание боеспособной армии, победу над большевиками и установление законности и правопорядка, дабы народ мог беспрепятственно избрать себе образ правления, который он пожелает, и осуществить великие идеи свободы, ныне провозглашенные по всему миру.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123\Desktop\колча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423" y="3717032"/>
            <a:ext cx="1725166" cy="242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6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 </a:t>
            </a:r>
            <a:r>
              <a:rPr lang="ru-RU" dirty="0" err="1" smtClean="0"/>
              <a:t>Турбиных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1597775"/>
          </a:xfrm>
        </p:spPr>
        <p:txBody>
          <a:bodyPr/>
          <a:lstStyle/>
          <a:p>
            <a:r>
              <a:rPr lang="ru-RU" dirty="0" smtClean="0"/>
              <a:t>Высокая культура быта, традиции, человеческих отношений выкорчёвывалась десятилетиями…</a:t>
            </a:r>
            <a:endParaRPr lang="ru-RU" dirty="0"/>
          </a:p>
        </p:txBody>
      </p:sp>
      <p:pic>
        <p:nvPicPr>
          <p:cNvPr id="4098" name="Picture 2" descr="C:\Users\123\Desktop\бел гвард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08594"/>
            <a:ext cx="2624336" cy="26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708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1202485"/>
          </a:xfrm>
        </p:spPr>
        <p:txBody>
          <a:bodyPr>
            <a:noAutofit/>
          </a:bodyPr>
          <a:lstStyle/>
          <a:p>
            <a:r>
              <a:rPr lang="ru-RU" sz="3200" i="1" dirty="0">
                <a:solidFill>
                  <a:srgbClr val="002060"/>
                </a:solidFill>
              </a:rPr>
              <a:t>VIII. Причины победы красных и поражения белых в Гражданской войне.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88840"/>
            <a:ext cx="7272808" cy="43924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rgbClr val="002060"/>
                </a:solidFill>
              </a:rPr>
              <a:t>1. Социальная </a:t>
            </a:r>
            <a:r>
              <a:rPr lang="ru-RU" i="1" dirty="0">
                <a:solidFill>
                  <a:srgbClr val="002060"/>
                </a:solidFill>
              </a:rPr>
              <a:t>и идейная разнородность Белого движения.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2060"/>
                </a:solidFill>
              </a:rPr>
              <a:t>2. Использование </a:t>
            </a:r>
            <a:r>
              <a:rPr lang="ru-RU" i="1" dirty="0">
                <a:solidFill>
                  <a:srgbClr val="002060"/>
                </a:solidFill>
              </a:rPr>
              <a:t>большевиками возможностей мощного государственного аппарата, способного проводить массовые мобилизации и репрессии.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2060"/>
                </a:solidFill>
              </a:rPr>
              <a:t>3. Продуманное </a:t>
            </a:r>
            <a:r>
              <a:rPr lang="ru-RU" i="1" dirty="0">
                <a:solidFill>
                  <a:srgbClr val="002060"/>
                </a:solidFill>
              </a:rPr>
              <a:t>идеологическое обеспечение военных кампаний.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2060"/>
                </a:solidFill>
              </a:rPr>
              <a:t>4. Поддержка </a:t>
            </a:r>
            <a:r>
              <a:rPr lang="ru-RU" i="1" dirty="0">
                <a:solidFill>
                  <a:srgbClr val="002060"/>
                </a:solidFill>
              </a:rPr>
              <a:t>значительной частью населения лозунгов и политики большевиков.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2060"/>
                </a:solidFill>
              </a:rPr>
              <a:t>5. Отсутствие </a:t>
            </a:r>
            <a:r>
              <a:rPr lang="ru-RU" i="1" dirty="0">
                <a:solidFill>
                  <a:srgbClr val="002060"/>
                </a:solidFill>
              </a:rPr>
              <a:t>массовой поддержки населения белых.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2060"/>
                </a:solidFill>
              </a:rPr>
              <a:t>6. Центральное </a:t>
            </a:r>
            <a:r>
              <a:rPr lang="ru-RU" i="1" dirty="0">
                <a:solidFill>
                  <a:srgbClr val="002060"/>
                </a:solidFill>
              </a:rPr>
              <a:t>положение РСФСР, что позволяло с успехом использовать промышленную базу страны и маневрировать резервами.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2060"/>
                </a:solidFill>
              </a:rPr>
              <a:t>7. Нескоординированность </a:t>
            </a:r>
            <a:r>
              <a:rPr lang="ru-RU" i="1" dirty="0">
                <a:solidFill>
                  <a:srgbClr val="002060"/>
                </a:solidFill>
              </a:rPr>
              <a:t>действий белых армий, интервентов.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44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>
            <a:normAutofit/>
          </a:bodyPr>
          <a:lstStyle/>
          <a:p>
            <a:r>
              <a:rPr lang="ru-RU" sz="3200" i="1" dirty="0">
                <a:solidFill>
                  <a:srgbClr val="002060"/>
                </a:solidFill>
              </a:rPr>
              <a:t>XI. Страшные итоги гражданской войны.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7200800" cy="46085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i="1" dirty="0">
                <a:solidFill>
                  <a:srgbClr val="002060"/>
                </a:solidFill>
              </a:rPr>
              <a:t>Гражданская война оставила неизгладимый след в отечественной истории.</a:t>
            </a:r>
          </a:p>
          <a:p>
            <a:pPr marL="0" indent="0" algn="ctr">
              <a:buNone/>
            </a:pPr>
            <a:r>
              <a:rPr lang="ru-RU" i="1" dirty="0">
                <a:solidFill>
                  <a:srgbClr val="002060"/>
                </a:solidFill>
              </a:rPr>
              <a:t>1917-1922 г. в результате потерь на фронта, красного и белого террора, голода, болезней страна потеряла более 8 млн. человек; около 2 млн. человек – почти вся политическая, финансово – промышленная, в меньшей мере – художественная элита дореволюционной России – оказались в эмиграции.</a:t>
            </a:r>
          </a:p>
          <a:p>
            <a:pPr marL="0" indent="0" algn="ctr">
              <a:buNone/>
            </a:pPr>
            <a:r>
              <a:rPr lang="ru-RU" i="1" dirty="0">
                <a:solidFill>
                  <a:srgbClr val="002060"/>
                </a:solidFill>
              </a:rPr>
              <a:t>Ущерб, нанесенный народному хозяйству, составил свыше 50 млрд. золотых рублей.</a:t>
            </a:r>
          </a:p>
          <a:p>
            <a:pPr marL="0" indent="0" algn="ctr">
              <a:buNone/>
            </a:pPr>
            <a:r>
              <a:rPr lang="ru-RU" i="1" dirty="0">
                <a:solidFill>
                  <a:srgbClr val="002060"/>
                </a:solidFill>
              </a:rPr>
              <a:t>Промышленное производство в 1920 году по сравнению с 1913 годом сократилось в 7 раз, сельскохозяйственное на 38%.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74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965245" cy="1202485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Итоги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68760"/>
            <a:ext cx="7560840" cy="50405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Подводя </a:t>
            </a:r>
            <a:r>
              <a:rPr lang="ru-RU" i="1" dirty="0">
                <a:solidFill>
                  <a:srgbClr val="002060"/>
                </a:solidFill>
              </a:rPr>
              <a:t>итоги, хочется отметить, что тема гражданской войны далеко не исчерпана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i="1" dirty="0">
                <a:solidFill>
                  <a:srgbClr val="002060"/>
                </a:solidFill>
              </a:rPr>
              <a:t>Впереди у нас встречи с новыми произведениями, новыми документами, ибо кровавые даты гражданской войны </a:t>
            </a:r>
            <a:r>
              <a:rPr lang="ru-RU" i="1" dirty="0" smtClean="0">
                <a:solidFill>
                  <a:srgbClr val="002060"/>
                </a:solidFill>
              </a:rPr>
              <a:t>живут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>
                <a:solidFill>
                  <a:srgbClr val="002060"/>
                </a:solidFill>
              </a:rPr>
              <a:t>в нашей памяти.</a:t>
            </a:r>
          </a:p>
          <a:p>
            <a:pPr marL="0" indent="0" algn="ctr">
              <a:buNone/>
            </a:pPr>
            <a:r>
              <a:rPr lang="ru-RU" i="1" dirty="0">
                <a:solidFill>
                  <a:srgbClr val="002060"/>
                </a:solidFill>
              </a:rPr>
              <a:t>В романе Б</a:t>
            </a:r>
            <a:r>
              <a:rPr lang="ru-RU" i="1" dirty="0" smtClean="0">
                <a:solidFill>
                  <a:srgbClr val="002060"/>
                </a:solidFill>
              </a:rPr>
              <a:t>. Пастернака </a:t>
            </a:r>
            <a:r>
              <a:rPr lang="ru-RU" i="1" dirty="0">
                <a:solidFill>
                  <a:srgbClr val="002060"/>
                </a:solidFill>
              </a:rPr>
              <a:t>«Доктор Живого» есть история, которая показывает, как уничтожает личность кровавая бойня вокруг. История Кузьмы Палых.</a:t>
            </a:r>
          </a:p>
          <a:p>
            <a:pPr marL="0" indent="0" algn="ctr">
              <a:buNone/>
            </a:pPr>
            <a:r>
              <a:rPr lang="ru-RU" i="1" dirty="0">
                <a:solidFill>
                  <a:srgbClr val="002060"/>
                </a:solidFill>
              </a:rPr>
              <a:t>Меня больше всего поразил другой эпизод:</a:t>
            </a:r>
          </a:p>
          <a:p>
            <a:pPr marL="0" indent="0" algn="ctr">
              <a:buNone/>
            </a:pPr>
            <a:r>
              <a:rPr lang="ru-RU" i="1" dirty="0">
                <a:solidFill>
                  <a:srgbClr val="002060"/>
                </a:solidFill>
              </a:rPr>
              <a:t>Доктор Живаго находит у убитого красноармейца  и у молоденького юнкера Псалом 90 – Сохранение жизни.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34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92696"/>
            <a:ext cx="7128792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3600" i="1" dirty="0" smtClean="0">
                <a:solidFill>
                  <a:srgbClr val="002060"/>
                </a:solidFill>
              </a:rPr>
              <a:t>Домашнее </a:t>
            </a:r>
            <a:r>
              <a:rPr lang="ru-RU" sz="3600" i="1" dirty="0">
                <a:solidFill>
                  <a:srgbClr val="002060"/>
                </a:solidFill>
              </a:rPr>
              <a:t>задание: написать сочинение –рассуждение с опорой на литературное произведение « В стремлении к и</a:t>
            </a:r>
            <a:r>
              <a:rPr lang="ru-RU" sz="3600" i="1" dirty="0" smtClean="0">
                <a:solidFill>
                  <a:srgbClr val="002060"/>
                </a:solidFill>
              </a:rPr>
              <a:t>стине </a:t>
            </a:r>
            <a:r>
              <a:rPr lang="ru-RU" sz="3600" i="1" dirty="0">
                <a:solidFill>
                  <a:srgbClr val="002060"/>
                </a:solidFill>
              </a:rPr>
              <a:t>не потерять Родину, а в любви к Родине не просмотреть истину»( 250 слов).</a:t>
            </a:r>
          </a:p>
        </p:txBody>
      </p:sp>
    </p:spTree>
    <p:extLst>
      <p:ext uri="{BB962C8B-B14F-4D97-AF65-F5344CB8AC3E}">
        <p14:creationId xmlns:p14="http://schemas.microsoft.com/office/powerpoint/2010/main" val="128888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63040" y="1268760"/>
            <a:ext cx="6196405" cy="4454309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 Цель урока:</a:t>
            </a:r>
            <a:r>
              <a:rPr lang="ru-RU" dirty="0"/>
              <a:t>  Сформулировать представление о гражданской войне, как битве альтернатив возрождения России посредством анализа исторических источников, применения ИКТ.</a:t>
            </a:r>
          </a:p>
          <a:p>
            <a:r>
              <a:rPr lang="ru-RU" b="1" dirty="0"/>
              <a:t>Задачи:</a:t>
            </a:r>
            <a:endParaRPr lang="ru-RU" dirty="0"/>
          </a:p>
          <a:p>
            <a:pPr lvl="0"/>
            <a:r>
              <a:rPr lang="ru-RU" b="1" dirty="0"/>
              <a:t>Образовательные:</a:t>
            </a:r>
            <a:r>
              <a:rPr lang="ru-RU" dirty="0"/>
              <a:t> определить последствия </a:t>
            </a:r>
            <a:r>
              <a:rPr lang="ru-RU" dirty="0" err="1"/>
              <a:t>войны,расширить</a:t>
            </a:r>
            <a:r>
              <a:rPr lang="ru-RU" dirty="0"/>
              <a:t> представления о значении исторического периода «гражданская война» в истории страны, раскрыть цели, политические и экономические программы белого и красного движения. </a:t>
            </a:r>
          </a:p>
          <a:p>
            <a:pPr lvl="0"/>
            <a:r>
              <a:rPr lang="ru-RU" b="1" dirty="0"/>
              <a:t>Развивающие:</a:t>
            </a:r>
            <a:r>
              <a:rPr lang="ru-RU" dirty="0"/>
              <a:t> учиться формулировать свою точку зрения ,уметь обобщать, делать выводы через призму истории и литературы раскрыть причины поражения белых и победы красных.</a:t>
            </a:r>
          </a:p>
          <a:p>
            <a:pPr lvl="0"/>
            <a:r>
              <a:rPr lang="ru-RU" b="1" dirty="0"/>
              <a:t>Воспитательные:</a:t>
            </a:r>
            <a:r>
              <a:rPr lang="ru-RU" dirty="0"/>
              <a:t> воспитание  чувства собственного достоинства, толерантности.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08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80728"/>
            <a:ext cx="7272808" cy="5328592"/>
          </a:xfrm>
        </p:spPr>
        <p:txBody>
          <a:bodyPr>
            <a:normAutofit/>
          </a:bodyPr>
          <a:lstStyle/>
          <a:p>
            <a:r>
              <a:rPr lang="ru-RU" dirty="0" smtClean="0"/>
              <a:t>Война стала трагедией для русского народа, которая искала в революции правду и истину, а столкнулась с террорам.</a:t>
            </a:r>
          </a:p>
          <a:p>
            <a:r>
              <a:rPr lang="ru-RU" dirty="0" smtClean="0"/>
              <a:t>«Красный террор»            «Белый террор»</a:t>
            </a:r>
            <a:endParaRPr lang="ru-RU" dirty="0"/>
          </a:p>
        </p:txBody>
      </p:sp>
      <p:pic>
        <p:nvPicPr>
          <p:cNvPr id="1026" name="Picture 2" descr="C:\Users\123\Desktop\граж вой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12976"/>
            <a:ext cx="6113070" cy="29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56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76672"/>
            <a:ext cx="6965245" cy="1728192"/>
          </a:xfrm>
        </p:spPr>
        <p:txBody>
          <a:bodyPr>
            <a:normAutofit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200" i="1" dirty="0" smtClean="0">
                <a:solidFill>
                  <a:srgbClr val="002060"/>
                </a:solidFill>
              </a:rPr>
              <a:t>Сегодня </a:t>
            </a:r>
            <a:r>
              <a:rPr lang="ru-RU" sz="3200" i="1" dirty="0">
                <a:solidFill>
                  <a:srgbClr val="002060"/>
                </a:solidFill>
              </a:rPr>
              <a:t>мы  с вами обратимся к истории гражданской войны, рассмотрим ее с точки зрения истории и литературы.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25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92696"/>
            <a:ext cx="7272808" cy="554461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I </a:t>
            </a:r>
            <a:r>
              <a:rPr lang="ru-RU" sz="1800" b="1" i="1" dirty="0" err="1" smtClean="0">
                <a:solidFill>
                  <a:srgbClr val="002060"/>
                </a:solidFill>
              </a:rPr>
              <a:t>I</a:t>
            </a:r>
            <a:r>
              <a:rPr lang="ru-RU" sz="1800" b="1" i="1" dirty="0" smtClean="0">
                <a:solidFill>
                  <a:srgbClr val="002060"/>
                </a:solidFill>
              </a:rPr>
              <a:t>  . </a:t>
            </a:r>
            <a:r>
              <a:rPr lang="ru-RU" sz="1800" b="1" i="1" dirty="0">
                <a:solidFill>
                  <a:srgbClr val="002060"/>
                </a:solidFill>
              </a:rPr>
              <a:t>Один из выдающихся деятелей белого движения адмирал Колчак писал: «За все надо платить. Если очень страшно – надо идти страху навстречу, тогда не так страшно».</a:t>
            </a:r>
          </a:p>
          <a:p>
            <a:pPr marL="0" indent="0" algn="ctr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-</a:t>
            </a:r>
            <a:r>
              <a:rPr lang="en-US" sz="1800" b="1" i="1" dirty="0" smtClean="0">
                <a:solidFill>
                  <a:srgbClr val="002060"/>
                </a:solidFill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</a:rPr>
              <a:t>Что </a:t>
            </a:r>
            <a:r>
              <a:rPr lang="ru-RU" sz="1800" b="1" i="1" dirty="0">
                <a:solidFill>
                  <a:srgbClr val="002060"/>
                </a:solidFill>
              </a:rPr>
              <a:t>это было за время, породившее такой страх даже у профессионального воина?</a:t>
            </a:r>
          </a:p>
          <a:p>
            <a:pPr marL="0" indent="0" algn="ctr">
              <a:buNone/>
            </a:pPr>
            <a:endParaRPr lang="ru-RU" sz="19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1900" b="1" i="1" dirty="0" smtClean="0">
                <a:solidFill>
                  <a:srgbClr val="002060"/>
                </a:solidFill>
              </a:rPr>
              <a:t>«</a:t>
            </a:r>
            <a:r>
              <a:rPr lang="ru-RU" sz="1900" b="1" i="1" dirty="0">
                <a:solidFill>
                  <a:srgbClr val="002060"/>
                </a:solidFill>
              </a:rPr>
              <a:t>Брали на мушку»,</a:t>
            </a:r>
          </a:p>
          <a:p>
            <a:pPr marL="0" indent="0" algn="ctr">
              <a:buNone/>
            </a:pPr>
            <a:r>
              <a:rPr lang="ru-RU" sz="1900" b="1" i="1" dirty="0">
                <a:solidFill>
                  <a:srgbClr val="002060"/>
                </a:solidFill>
              </a:rPr>
              <a:t>«Ставили к стенке»,</a:t>
            </a:r>
          </a:p>
          <a:p>
            <a:pPr marL="0" indent="0" algn="ctr">
              <a:buNone/>
            </a:pPr>
            <a:r>
              <a:rPr lang="ru-RU" sz="1900" b="1" i="1" dirty="0">
                <a:solidFill>
                  <a:srgbClr val="002060"/>
                </a:solidFill>
              </a:rPr>
              <a:t>«Списывали в расход» -</a:t>
            </a:r>
          </a:p>
          <a:p>
            <a:pPr marL="0" indent="0" algn="ctr">
              <a:buNone/>
            </a:pPr>
            <a:r>
              <a:rPr lang="ru-RU" sz="1900" b="1" i="1" dirty="0">
                <a:solidFill>
                  <a:srgbClr val="002060"/>
                </a:solidFill>
              </a:rPr>
              <a:t>Так изменились из года в год</a:t>
            </a:r>
          </a:p>
          <a:p>
            <a:pPr marL="0" indent="0" algn="ctr">
              <a:buNone/>
            </a:pPr>
            <a:r>
              <a:rPr lang="ru-RU" sz="1900" b="1" i="1" dirty="0">
                <a:solidFill>
                  <a:srgbClr val="002060"/>
                </a:solidFill>
              </a:rPr>
              <a:t>Быта и речи оттенки,</a:t>
            </a:r>
          </a:p>
          <a:p>
            <a:pPr marL="0" indent="0" algn="ctr">
              <a:buNone/>
            </a:pPr>
            <a:r>
              <a:rPr lang="ru-RU" sz="1900" b="1" i="1" dirty="0">
                <a:solidFill>
                  <a:srgbClr val="002060"/>
                </a:solidFill>
              </a:rPr>
              <a:t>«Хлопнуть», «угробить»,</a:t>
            </a:r>
          </a:p>
          <a:p>
            <a:pPr marL="0" indent="0" algn="ctr">
              <a:buNone/>
            </a:pPr>
            <a:r>
              <a:rPr lang="ru-RU" sz="1900" b="1" i="1" dirty="0">
                <a:solidFill>
                  <a:srgbClr val="002060"/>
                </a:solidFill>
              </a:rPr>
              <a:t>«Отправить на шлепку», «к </a:t>
            </a:r>
            <a:r>
              <a:rPr lang="ru-RU" sz="1900" b="1" i="1" dirty="0" err="1">
                <a:solidFill>
                  <a:srgbClr val="002060"/>
                </a:solidFill>
              </a:rPr>
              <a:t>Духонину</a:t>
            </a:r>
            <a:r>
              <a:rPr lang="ru-RU" sz="1900" b="1" i="1" dirty="0">
                <a:solidFill>
                  <a:srgbClr val="002060"/>
                </a:solidFill>
              </a:rPr>
              <a:t> в штаб»,-</a:t>
            </a:r>
          </a:p>
          <a:p>
            <a:pPr marL="0" indent="0" algn="ctr">
              <a:buNone/>
            </a:pPr>
            <a:r>
              <a:rPr lang="ru-RU" sz="1900" b="1" i="1" dirty="0">
                <a:solidFill>
                  <a:srgbClr val="002060"/>
                </a:solidFill>
              </a:rPr>
              <a:t>«Разменять»,-</a:t>
            </a:r>
          </a:p>
          <a:p>
            <a:pPr marL="0" indent="0" algn="ctr">
              <a:buNone/>
            </a:pPr>
            <a:r>
              <a:rPr lang="ru-RU" sz="1900" b="1" i="1" dirty="0">
                <a:solidFill>
                  <a:srgbClr val="002060"/>
                </a:solidFill>
              </a:rPr>
              <a:t>Проще и хлеще нельзя передать</a:t>
            </a:r>
          </a:p>
          <a:p>
            <a:pPr marL="0" indent="0" algn="ctr">
              <a:buNone/>
            </a:pPr>
            <a:r>
              <a:rPr lang="ru-RU" sz="1900" b="1" i="1" dirty="0">
                <a:solidFill>
                  <a:srgbClr val="002060"/>
                </a:solidFill>
              </a:rPr>
              <a:t>Нашу кровавую трепку.</a:t>
            </a:r>
          </a:p>
          <a:p>
            <a:pPr marL="0" indent="0" algn="ctr">
              <a:buNone/>
            </a:pPr>
            <a:r>
              <a:rPr lang="ru-RU" sz="1900" b="1" i="1" dirty="0">
                <a:solidFill>
                  <a:srgbClr val="002060"/>
                </a:solidFill>
              </a:rPr>
              <a:t>Правду выпытывать из-под ногтей,</a:t>
            </a:r>
          </a:p>
          <a:p>
            <a:pPr marL="0" indent="0" algn="ctr">
              <a:buNone/>
            </a:pPr>
            <a:r>
              <a:rPr lang="ru-RU" sz="1900" b="1" i="1" dirty="0">
                <a:solidFill>
                  <a:srgbClr val="002060"/>
                </a:solidFill>
              </a:rPr>
              <a:t>В шею вставляли фугасы,</a:t>
            </a:r>
          </a:p>
          <a:p>
            <a:pPr marL="0" indent="0" algn="ctr">
              <a:buNone/>
            </a:pPr>
            <a:r>
              <a:rPr lang="ru-RU" sz="1900" b="1" i="1" dirty="0">
                <a:solidFill>
                  <a:srgbClr val="002060"/>
                </a:solidFill>
              </a:rPr>
              <a:t>«Шили погоны, кроили лампасы, делали однорогих чертей»-</a:t>
            </a:r>
          </a:p>
          <a:p>
            <a:pPr marL="0" indent="0" algn="ctr">
              <a:buNone/>
            </a:pPr>
            <a:r>
              <a:rPr lang="ru-RU" sz="1900" b="1" i="1" dirty="0">
                <a:solidFill>
                  <a:srgbClr val="002060"/>
                </a:solidFill>
              </a:rPr>
              <a:t>Сколько понадобилось лжи</a:t>
            </a:r>
          </a:p>
          <a:p>
            <a:pPr marL="0" indent="0" algn="ctr">
              <a:buNone/>
            </a:pPr>
            <a:r>
              <a:rPr lang="ru-RU" sz="1900" b="1" i="1" dirty="0">
                <a:solidFill>
                  <a:srgbClr val="002060"/>
                </a:solidFill>
              </a:rPr>
              <a:t>В эти проклятые годы,</a:t>
            </a:r>
          </a:p>
          <a:p>
            <a:pPr marL="0" indent="0" algn="ctr">
              <a:buNone/>
            </a:pPr>
            <a:r>
              <a:rPr lang="ru-RU" sz="1900" b="1" i="1" dirty="0">
                <a:solidFill>
                  <a:srgbClr val="002060"/>
                </a:solidFill>
              </a:rPr>
              <a:t>Чтобы разъярить и поднять на ноги</a:t>
            </a:r>
          </a:p>
          <a:p>
            <a:pPr marL="0" indent="0" algn="ctr">
              <a:buNone/>
            </a:pPr>
            <a:r>
              <a:rPr lang="ru-RU" sz="1900" b="1" i="1" dirty="0">
                <a:solidFill>
                  <a:srgbClr val="002060"/>
                </a:solidFill>
              </a:rPr>
              <a:t>Армии, классы, народы…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80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272808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i="1" dirty="0" smtClean="0"/>
              <a:t> </a:t>
            </a:r>
            <a:r>
              <a:rPr lang="ru-RU" sz="2800" i="1" u="sng" dirty="0" smtClean="0">
                <a:solidFill>
                  <a:srgbClr val="002060"/>
                </a:solidFill>
              </a:rPr>
              <a:t>III</a:t>
            </a:r>
            <a:r>
              <a:rPr lang="ru-RU" sz="2800" i="1" u="sng" dirty="0">
                <a:solidFill>
                  <a:srgbClr val="002060"/>
                </a:solidFill>
              </a:rPr>
              <a:t>. Беседа. </a:t>
            </a:r>
            <a:endParaRPr lang="en-US" sz="2800" i="1" u="sng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Стихотворение </a:t>
            </a:r>
            <a:r>
              <a:rPr lang="ru-RU" i="1" dirty="0">
                <a:solidFill>
                  <a:srgbClr val="002060"/>
                </a:solidFill>
              </a:rPr>
              <a:t>Максимилиана Волошина «Терминология» передает основные приметы времени.</a:t>
            </a:r>
          </a:p>
          <a:p>
            <a:pPr marL="0" indent="0" algn="ctr">
              <a:buNone/>
            </a:pPr>
            <a:r>
              <a:rPr lang="ru-RU" i="1" dirty="0">
                <a:solidFill>
                  <a:srgbClr val="002060"/>
                </a:solidFill>
              </a:rPr>
              <a:t>- 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ru-RU" i="1" dirty="0" smtClean="0">
                <a:solidFill>
                  <a:srgbClr val="002060"/>
                </a:solidFill>
              </a:rPr>
              <a:t>Что </a:t>
            </a:r>
            <a:r>
              <a:rPr lang="ru-RU" i="1" dirty="0">
                <a:solidFill>
                  <a:srgbClr val="002060"/>
                </a:solidFill>
              </a:rPr>
              <a:t>вы понимаете под словосочетанием «Гражданская война»?</a:t>
            </a: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02060"/>
                </a:solidFill>
              </a:rPr>
              <a:t>- </a:t>
            </a:r>
            <a:r>
              <a:rPr lang="ru-RU" i="1" dirty="0" smtClean="0">
                <a:solidFill>
                  <a:srgbClr val="002060"/>
                </a:solidFill>
              </a:rPr>
              <a:t>Определите </a:t>
            </a:r>
            <a:r>
              <a:rPr lang="ru-RU" i="1" dirty="0">
                <a:solidFill>
                  <a:srgbClr val="002060"/>
                </a:solidFill>
              </a:rPr>
              <a:t>ее </a:t>
            </a:r>
            <a:r>
              <a:rPr lang="ru-RU" i="1" dirty="0" smtClean="0">
                <a:solidFill>
                  <a:srgbClr val="002060"/>
                </a:solidFill>
              </a:rPr>
              <a:t>причины</a:t>
            </a:r>
            <a:endParaRPr lang="en-US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02060"/>
                </a:solidFill>
              </a:rPr>
              <a:t>- </a:t>
            </a:r>
            <a:r>
              <a:rPr lang="ru-RU" i="1" dirty="0" smtClean="0">
                <a:solidFill>
                  <a:srgbClr val="002060"/>
                </a:solidFill>
              </a:rPr>
              <a:t>Гражданская </a:t>
            </a:r>
            <a:r>
              <a:rPr lang="ru-RU" i="1" dirty="0">
                <a:solidFill>
                  <a:srgbClr val="002060"/>
                </a:solidFill>
              </a:rPr>
              <a:t>война залила кровью страну, отравила общественное сознание злобой и ненавистью, произошел раскол общества. Общечеловеческие ценности были утрачены.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27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080120"/>
          </a:xfrm>
        </p:spPr>
        <p:txBody>
          <a:bodyPr>
            <a:normAutofit fontScale="90000"/>
          </a:bodyPr>
          <a:lstStyle/>
          <a:p>
            <a:r>
              <a:rPr lang="en-US" sz="3600" i="1" dirty="0">
                <a:solidFill>
                  <a:srgbClr val="002060"/>
                </a:solidFill>
              </a:rPr>
              <a:t>IV. </a:t>
            </a:r>
            <a:r>
              <a:rPr lang="ru-RU" sz="3600" i="1" dirty="0">
                <a:solidFill>
                  <a:srgbClr val="002060"/>
                </a:solidFill>
              </a:rPr>
              <a:t>Этапы гражданской войны.</a:t>
            </a:r>
            <a:r>
              <a:rPr lang="ru-RU" sz="3600" i="1" dirty="0"/>
              <a:t/>
            </a:r>
            <a:br>
              <a:rPr lang="ru-RU" sz="3600" i="1" dirty="0"/>
            </a:b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7200800" cy="5328592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pPr marL="0" indent="0" algn="r">
              <a:buNone/>
            </a:pPr>
            <a:r>
              <a:rPr lang="ru-RU" dirty="0">
                <a:solidFill>
                  <a:srgbClr val="002060"/>
                </a:solidFill>
              </a:rPr>
              <a:t>1917-1922 </a:t>
            </a: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dirty="0">
                <a:solidFill>
                  <a:srgbClr val="002060"/>
                </a:solidFill>
              </a:rPr>
              <a:t>кровавые даты)	</a:t>
            </a:r>
            <a:r>
              <a:rPr lang="ru-RU" dirty="0" smtClean="0">
                <a:solidFill>
                  <a:srgbClr val="002060"/>
                </a:solidFill>
              </a:rPr>
              <a:t>     Исторические справки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rgbClr val="002060"/>
                </a:solidFill>
              </a:rPr>
              <a:t>25 </a:t>
            </a:r>
            <a:r>
              <a:rPr lang="ru-RU" dirty="0">
                <a:solidFill>
                  <a:srgbClr val="002060"/>
                </a:solidFill>
              </a:rPr>
              <a:t>октября 1917г.-</a:t>
            </a:r>
            <a:r>
              <a:rPr lang="ru-RU" dirty="0" smtClean="0">
                <a:solidFill>
                  <a:srgbClr val="002060"/>
                </a:solidFill>
              </a:rPr>
              <a:t>май  1918</a:t>
            </a:r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dirty="0" smtClean="0">
                <a:solidFill>
                  <a:srgbClr val="002060"/>
                </a:solidFill>
              </a:rPr>
              <a:t>     Начало </a:t>
            </a:r>
            <a:r>
              <a:rPr lang="ru-RU" dirty="0">
                <a:solidFill>
                  <a:srgbClr val="002060"/>
                </a:solidFill>
              </a:rPr>
              <a:t>вооруженного </a:t>
            </a:r>
            <a:r>
              <a:rPr lang="en-US" dirty="0" smtClean="0">
                <a:solidFill>
                  <a:srgbClr val="002060"/>
                </a:solidFill>
              </a:rPr>
              <a:t>        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                                          </a:t>
            </a:r>
            <a:r>
              <a:rPr lang="ru-RU" dirty="0" smtClean="0">
                <a:solidFill>
                  <a:srgbClr val="002060"/>
                </a:solidFill>
              </a:rPr>
              <a:t>                гражданского 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rgbClr val="002060"/>
                </a:solidFill>
              </a:rPr>
              <a:t>противостояния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ru-RU" dirty="0">
                <a:solidFill>
                  <a:srgbClr val="002060"/>
                </a:solidFill>
              </a:rPr>
              <a:t>Май-ноябрь 1918г.	</a:t>
            </a:r>
            <a:r>
              <a:rPr lang="en-US" dirty="0" smtClean="0">
                <a:solidFill>
                  <a:srgbClr val="002060"/>
                </a:solidFill>
              </a:rPr>
              <a:t>          </a:t>
            </a:r>
            <a:r>
              <a:rPr lang="ru-RU" dirty="0" smtClean="0">
                <a:solidFill>
                  <a:srgbClr val="002060"/>
                </a:solidFill>
              </a:rPr>
              <a:t>Начало </a:t>
            </a:r>
            <a:r>
              <a:rPr lang="ru-RU" dirty="0">
                <a:solidFill>
                  <a:srgbClr val="002060"/>
                </a:solidFill>
              </a:rPr>
              <a:t>полномасштабной войны (Антанта)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rgbClr val="002060"/>
                </a:solidFill>
              </a:rPr>
              <a:t>Ноябрь </a:t>
            </a:r>
            <a:r>
              <a:rPr lang="ru-RU" dirty="0">
                <a:solidFill>
                  <a:srgbClr val="002060"/>
                </a:solidFill>
              </a:rPr>
              <a:t>1918г.	</a:t>
            </a:r>
            <a:r>
              <a:rPr lang="ru-RU" dirty="0" smtClean="0">
                <a:solidFill>
                  <a:srgbClr val="002060"/>
                </a:solidFill>
              </a:rPr>
              <a:t>      Усиление </a:t>
            </a:r>
            <a:r>
              <a:rPr lang="ru-RU" dirty="0">
                <a:solidFill>
                  <a:srgbClr val="002060"/>
                </a:solidFill>
              </a:rPr>
              <a:t>военного противостояния </a:t>
            </a:r>
            <a:r>
              <a:rPr lang="ru-RU" dirty="0" smtClean="0">
                <a:solidFill>
                  <a:srgbClr val="002060"/>
                </a:solidFill>
              </a:rPr>
              <a:t>       красных </a:t>
            </a:r>
            <a:r>
              <a:rPr lang="ru-RU" dirty="0">
                <a:solidFill>
                  <a:srgbClr val="002060"/>
                </a:solidFill>
              </a:rPr>
              <a:t>и </a:t>
            </a:r>
            <a:r>
              <a:rPr lang="ru-RU" dirty="0" smtClean="0">
                <a:solidFill>
                  <a:srgbClr val="002060"/>
                </a:solidFill>
              </a:rPr>
              <a:t>белых</a:t>
            </a:r>
          </a:p>
          <a:p>
            <a:pPr marL="0" indent="0" algn="r">
              <a:buNone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1919г</a:t>
            </a:r>
            <a:r>
              <a:rPr lang="ru-RU" dirty="0">
                <a:solidFill>
                  <a:srgbClr val="002060"/>
                </a:solidFill>
              </a:rPr>
              <a:t>. Весна.	</a:t>
            </a:r>
            <a:r>
              <a:rPr lang="ru-RU" dirty="0" smtClean="0">
                <a:solidFill>
                  <a:srgbClr val="002060"/>
                </a:solidFill>
              </a:rPr>
              <a:t>        Военные </a:t>
            </a:r>
            <a:r>
              <a:rPr lang="ru-RU" dirty="0">
                <a:solidFill>
                  <a:srgbClr val="002060"/>
                </a:solidFill>
              </a:rPr>
              <a:t>операции войск Колчака, Деникина, Краснова,                                           Юденича, Семенова.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ru-RU" dirty="0" smtClean="0">
                <a:solidFill>
                  <a:srgbClr val="002060"/>
                </a:solidFill>
              </a:rPr>
              <a:t>Численность </a:t>
            </a:r>
            <a:r>
              <a:rPr lang="ru-RU" dirty="0">
                <a:solidFill>
                  <a:srgbClr val="002060"/>
                </a:solidFill>
              </a:rPr>
              <a:t>войск Антанты                                                                                                                                                                                                           200 тыс.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   1919-1922г.г</a:t>
            </a:r>
            <a:r>
              <a:rPr lang="ru-RU" dirty="0">
                <a:solidFill>
                  <a:srgbClr val="002060"/>
                </a:solidFill>
              </a:rPr>
              <a:t>.                            </a:t>
            </a:r>
            <a:r>
              <a:rPr lang="ru-RU" dirty="0" smtClean="0">
                <a:solidFill>
                  <a:srgbClr val="002060"/>
                </a:solidFill>
              </a:rPr>
              <a:t>Победа красных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58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965245" cy="1296144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rgbClr val="002060"/>
                </a:solidFill>
              </a:rPr>
              <a:t>V.  </a:t>
            </a:r>
            <a:r>
              <a:rPr lang="ru-RU" sz="3600" i="1" dirty="0">
                <a:solidFill>
                  <a:srgbClr val="002060"/>
                </a:solidFill>
              </a:rPr>
              <a:t>Литературоведческое расследование.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556792"/>
            <a:ext cx="7056784" cy="223224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М.А. Шолохов </a:t>
            </a:r>
            <a:r>
              <a:rPr lang="ru-RU" i="1" dirty="0">
                <a:solidFill>
                  <a:srgbClr val="002060"/>
                </a:solidFill>
              </a:rPr>
              <a:t>оценил гражданскую войну, как национальную катастрофу, в которой не было и не могло быть победителей. Самая страшная война – война гражданская. </a:t>
            </a:r>
            <a:endParaRPr lang="ru-RU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Совершенно </a:t>
            </a:r>
            <a:r>
              <a:rPr lang="ru-RU" i="1" dirty="0">
                <a:solidFill>
                  <a:srgbClr val="002060"/>
                </a:solidFill>
              </a:rPr>
              <a:t>справедливо замечание </a:t>
            </a:r>
            <a:r>
              <a:rPr lang="ru-RU" i="1" dirty="0" err="1" smtClean="0">
                <a:solidFill>
                  <a:srgbClr val="002060"/>
                </a:solidFill>
              </a:rPr>
              <a:t>Демокрита</a:t>
            </a:r>
            <a:r>
              <a:rPr lang="ru-RU" i="1" dirty="0" smtClean="0">
                <a:solidFill>
                  <a:srgbClr val="002060"/>
                </a:solidFill>
              </a:rPr>
              <a:t>: </a:t>
            </a:r>
            <a:r>
              <a:rPr lang="ru-RU" i="1" dirty="0">
                <a:solidFill>
                  <a:srgbClr val="002060"/>
                </a:solidFill>
              </a:rPr>
              <a:t>“Гражданская война есть бедствие для той и другой враждующей стороны, ибо для победителей и побеждённых она гибельна”. </a:t>
            </a:r>
          </a:p>
        </p:txBody>
      </p:sp>
      <p:pic>
        <p:nvPicPr>
          <p:cNvPr id="2050" name="Picture 2" descr="C:\Users\123\Desktop\донские рассказы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38525"/>
            <a:ext cx="2073275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56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861353" cy="66728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VI. В гражданской войне нет победителей…</a:t>
            </a:r>
            <a:br>
              <a:rPr lang="ru-RU" sz="2400" b="1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7776864" cy="590465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1</a:t>
            </a:r>
            <a:r>
              <a:rPr lang="ru-RU" b="1" i="1" dirty="0">
                <a:solidFill>
                  <a:srgbClr val="002060"/>
                </a:solidFill>
              </a:rPr>
              <a:t>.  Ох, грибочек ты мой, белый груздь!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То шатаясь причитает в поле Русь.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Помогите-ка нога нетверда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Затуманила меня кровь-руда!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И справа и слева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Кровавые зевы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И каждая рана: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- Мама!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Все рядком лежат-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Не </a:t>
            </a:r>
            <a:r>
              <a:rPr lang="ru-RU" b="1" i="1" dirty="0" err="1">
                <a:solidFill>
                  <a:srgbClr val="002060"/>
                </a:solidFill>
              </a:rPr>
              <a:t>развесть</a:t>
            </a:r>
            <a:r>
              <a:rPr lang="ru-RU" b="1" i="1" dirty="0">
                <a:solidFill>
                  <a:srgbClr val="002060"/>
                </a:solidFill>
              </a:rPr>
              <a:t> межой.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Поглядеть: солдат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Где свой, где чужой?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Белым был-красным стал: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Кровь обагрила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Красным был-белым стал: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Смерть побелила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Кто ты? Белый? – Не пойму!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-Привстань!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Аль у красных пропадал? Рязань.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И справа и слева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И сзади и прямо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И красный и белый: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-Мама!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Без воли- без гнева-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Протяжно-упрямо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-Мама</a:t>
            </a:r>
            <a:r>
              <a:rPr lang="ru-RU" b="1" i="1" dirty="0" smtClean="0">
                <a:solidFill>
                  <a:srgbClr val="002060"/>
                </a:solidFill>
              </a:rPr>
              <a:t>!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Конечно, М. Цветаева, хорошо понимала сущность гражданской войны…</a:t>
            </a:r>
            <a:endParaRPr lang="ru-RU" b="1" i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84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133</TotalTime>
  <Words>791</Words>
  <Application>Microsoft Office PowerPoint</Application>
  <PresentationFormat>Экран (4:3)</PresentationFormat>
  <Paragraphs>104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Современный взгляд на гражданскую войну с точки зрения истории и литературы.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IV. Этапы гражданской войны. </vt:lpstr>
      <vt:lpstr>V.  Литературоведческое расследование.</vt:lpstr>
      <vt:lpstr>VI. В гражданской войне нет победителей… </vt:lpstr>
      <vt:lpstr>Из обращения адмирала А.В. Колчака к населению </vt:lpstr>
      <vt:lpstr>Семья Турбиных.</vt:lpstr>
      <vt:lpstr>VIII. Причины победы красных и поражения белых в Гражданской войне.</vt:lpstr>
      <vt:lpstr>XI. Страшные итоги гражданской войны.</vt:lpstr>
      <vt:lpstr>Итоги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взгляд на гражданскую войну с точки зрения истории и литературы.</dc:title>
  <dc:creator>123</dc:creator>
  <cp:lastModifiedBy>123</cp:lastModifiedBy>
  <cp:revision>12</cp:revision>
  <dcterms:created xsi:type="dcterms:W3CDTF">2015-10-13T03:09:17Z</dcterms:created>
  <dcterms:modified xsi:type="dcterms:W3CDTF">2015-10-14T10:48:41Z</dcterms:modified>
</cp:coreProperties>
</file>