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ACF39-B7EB-4F17-9723-0B0EBF499C79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238DE-156B-4C76-910E-526EE98106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89FD4-C875-443A-9FE8-39947503D7DD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0B7BD-6D85-4BC2-B15D-792BEBFC7F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E452C-BD9B-4640-BD24-48DB9A575304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E6DBE-6F63-40AC-8722-E8CAC54E8E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484B0-4478-4192-B3E5-4B9468C5CE2C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E0840-700B-4B60-ABFA-F2EABD7CA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4C789-BDB2-4F43-BD8F-15633A43E4EC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30A292-2E18-47A4-BA06-7DB3746BF4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1982E-D1B7-4D2A-ACF9-C8AEA663800F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E3911-5D27-4AF0-BCAC-655E9C4DD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1EBB13-4715-4106-81EF-3090C6F36B7A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4F143-DD12-483F-851C-A16385ED1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9DAA33-1999-410B-BDB9-BCEA7BBB6420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C2C235-DE0B-4152-B079-CB07EEBFCE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8BCCD7-103F-48F5-B5B5-63CE74C09FD2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FB2D2-FA8F-406A-B6E6-60F3FEF745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96213-291D-4ABF-88E6-860AC528064B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5981175C-8B54-4F0E-B472-2F03CF1B62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ED7796E6-25A7-41C2-B7CF-5D47E4E22AAA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5A06A-6DBE-4D13-81CE-F56E4B286C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6C81B386-7083-46E4-91EF-3FB3EB8E5066}" type="datetimeFigureOut">
              <a:rPr lang="ru-RU" smtClean="0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E6B6486-EE5A-40A4-8C35-CA63B37024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ris5горь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548680"/>
            <a:ext cx="3808949" cy="532859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96952"/>
            <a:ext cx="8213353" cy="34563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Горький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556792"/>
            <a:ext cx="6960293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768752" cy="23764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8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людях»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итературно-правовой блок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конвенция ООН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«Конвенция о правах ребёнка»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129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«Ребенком является каждое человеческое существо до достижения восемнадцатилетнего возраста».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5508104" cy="36766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569325" cy="5976937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600" b="1" u="sng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1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300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Государство обеспечивает, чтобы ребёнок не разлучался с родителями вопреки их желанию, если это является необходимым в том случае, когда родители жестоко обращаются с ребёнком или не заботятся о нем».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3600" b="1" u="sng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2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300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или другие лица, воспитывающие ребёнка, несут основную ответственность за обеспечение в пределах своих способностей и финансовых возможностей условий жизни, необходимых для развития ребёнка».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626427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4600" b="1" u="sng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3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sz="4600" b="1" u="sng" smtClean="0"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360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«Государство признаёт право, на защиту от экономической эксплуатации от выполнения работ, которые могут представлять опасность для здоровья или служить препятствием в получении образования».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600" b="1" u="sng" smtClean="0">
                <a:ln>
                  <a:noFill/>
                </a:ln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4</a:t>
            </a:r>
            <a:r>
              <a:rPr lang="ru-RU" b="1" u="sng" smtClean="0">
                <a:ln>
                  <a:noFill/>
                </a:ln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smtClean="0">
                <a:ln>
                  <a:noFill/>
                </a:ln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u="sng" smtClean="0">
              <a:ln>
                <a:noFill/>
              </a:ln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«Ребёнок имеет право на образование, бесплатное и обязательное по </a:t>
            </a:r>
            <a:r>
              <a:rPr lang="ru-RU" sz="36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крайней </a:t>
            </a:r>
            <a:r>
              <a:rPr lang="ru-RU" sz="36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мере на начальных стадиях. Образование направлено на развитие личности, талантов, способностей ребёнка».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0e5589a41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3356992"/>
            <a:ext cx="3151188" cy="324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333375"/>
            <a:ext cx="8229600" cy="56483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4600" b="1" u="sng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5</a:t>
            </a:r>
          </a:p>
          <a:p>
            <a:pPr marL="0" indent="0" algn="just" eaLnBrk="1" hangingPunct="1">
              <a:buFont typeface="Wingdings 2" pitchFamily="18" charset="2"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«Государство принимает все меры с целью защиты ребёнка от всех форм физического и психического насилия, оскорбления, грубого обращения или эксплуатации со стороны родителей, опекунов или других лиц, заботящихся о ребёнке».</a:t>
            </a:r>
          </a:p>
          <a:p>
            <a:pPr marL="0" indent="0" algn="ctr" eaLnBrk="1" hangingPunct="1">
              <a:buFont typeface="Wingdings 2" pitchFamily="18" charset="2"/>
              <a:buNone/>
              <a:defRPr/>
            </a:pPr>
            <a:endParaRPr lang="ru-RU" sz="3600" b="1" u="sng" dirty="0" smtClean="0">
              <a:effectLst>
                <a:outerShdw blurRad="38100" dist="38100" dir="2700000" algn="tl">
                  <a:srgbClr val="444D26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mage13526125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141663"/>
            <a:ext cx="2844800" cy="338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77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600" b="1" u="sng" dirty="0" smtClean="0">
                <a:ln>
                  <a:noFill/>
                </a:ln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6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«Ребенок, который временно или постоянно лишён своего семейного окружения, имеет право на особую защиту и помощь государства».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63" y="1419444"/>
            <a:ext cx="8305800" cy="1981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br>
              <a:rPr lang="ru-RU" sz="80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9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89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980729"/>
            <a:ext cx="8856984" cy="352839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путешественников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2347" y="1636737"/>
            <a:ext cx="7772400" cy="147002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sz="6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750" y="3860800"/>
            <a:ext cx="7993063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«Автобиографическая»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дет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178" y="260648"/>
            <a:ext cx="4670425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350" y="3573463"/>
            <a:ext cx="64008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«Детство»</a:t>
            </a:r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085584" cy="4162474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250000"/>
              </a:lnSpc>
              <a:spcAft>
                <a:spcPts val="0"/>
              </a:spcAft>
              <a:defRPr/>
            </a:pP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Узнай героя по описанию</a:t>
            </a:r>
            <a:b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Логические цепи</a:t>
            </a:r>
            <a:b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Сравни синквейны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408">
            <a:off x="341163" y="553954"/>
            <a:ext cx="3708648" cy="2501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3372">
            <a:off x="5416415" y="666768"/>
            <a:ext cx="3540662" cy="2655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535">
            <a:off x="396838" y="3304270"/>
            <a:ext cx="3876477" cy="2953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014">
            <a:off x="5155871" y="3658587"/>
            <a:ext cx="3639212" cy="26156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90" y="1705940"/>
            <a:ext cx="2221291" cy="33792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4664"/>
            <a:ext cx="7772400" cy="244827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 </a:t>
            </a:r>
            <a:br>
              <a:rPr lang="ru-RU" sz="6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ожидания</a:t>
            </a:r>
            <a:endParaRPr lang="ru-RU" sz="6600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704137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(Дополнительная информация)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ru-RU" smtClean="0"/>
              <a:t>    </a:t>
            </a:r>
            <a:r>
              <a:rPr lang="ru-RU" sz="3200" i="1" smtClean="0">
                <a:effectLst>
                  <a:outerShdw blurRad="38100" dist="38100" dir="2700000" algn="tl">
                    <a:srgbClr val="444D26"/>
                  </a:outerShdw>
                </a:effectLst>
                <a:latin typeface="Times New Roman" pitchFamily="18" charset="0"/>
                <a:cs typeface="Times New Roman" pitchFamily="18" charset="0"/>
              </a:rPr>
              <a:t>Жителей Перми с давних пор называют солеными ушами. Поговорка «Пермяк солёные уши» исторически связана с добычей соли на реке Кама около Перми. Прозвище получили работники, таскавшие на плечах мешки с солью, отчего их уши пропитывались солью и краснели.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3946450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– Ну, </a:t>
            </a:r>
            <a:r>
              <a:rPr lang="ru-RU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Лексей</a:t>
            </a: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ты не медаль, на шее у меня – не место тебе, а иди-ка ты в люди».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219</TotalTime>
  <Words>293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Техническая</vt:lpstr>
      <vt:lpstr>Максим Горький</vt:lpstr>
      <vt:lpstr>Разминка для путешественников</vt:lpstr>
      <vt:lpstr>Станция</vt:lpstr>
      <vt:lpstr>Станция</vt:lpstr>
      <vt:lpstr>  1. Узнай героя по описанию 2. Логические цепи 3. Сравни синквейны </vt:lpstr>
      <vt:lpstr>Презентация PowerPoint</vt:lpstr>
      <vt:lpstr>Зал  ожидания</vt:lpstr>
      <vt:lpstr>Презентация PowerPoint</vt:lpstr>
      <vt:lpstr>« – Ну, Лексей, ты не медаль, на шее у меня – не место тебе, а иди-ка ты в люди».</vt:lpstr>
      <vt:lpstr>Станция</vt:lpstr>
      <vt:lpstr>конвенция ООН «Конвенция о правах ребёнка»</vt:lpstr>
      <vt:lpstr>Презентация PowerPoint</vt:lpstr>
      <vt:lpstr>Презентация PowerPoint</vt:lpstr>
      <vt:lpstr>Статья 4 </vt:lpstr>
      <vt:lpstr>Презентация PowerPoint</vt:lpstr>
      <vt:lpstr>Статья 6</vt:lpstr>
      <vt:lpstr>Рефлексия  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Максим Горький</dc:title>
  <dc:creator>Секретарь</dc:creator>
  <cp:lastModifiedBy>Никулина</cp:lastModifiedBy>
  <cp:revision>15</cp:revision>
  <dcterms:created xsi:type="dcterms:W3CDTF">2013-03-14T07:12:25Z</dcterms:created>
  <dcterms:modified xsi:type="dcterms:W3CDTF">2013-04-10T07:09:59Z</dcterms:modified>
</cp:coreProperties>
</file>