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707" r:id="rId2"/>
    <p:sldMasterId id="2147483719" r:id="rId3"/>
  </p:sldMasterIdLst>
  <p:sldIdLst>
    <p:sldId id="256" r:id="rId4"/>
    <p:sldId id="269" r:id="rId5"/>
    <p:sldId id="281" r:id="rId6"/>
    <p:sldId id="275" r:id="rId7"/>
    <p:sldId id="270" r:id="rId8"/>
    <p:sldId id="257" r:id="rId9"/>
    <p:sldId id="258" r:id="rId10"/>
    <p:sldId id="271" r:id="rId11"/>
    <p:sldId id="277" r:id="rId12"/>
    <p:sldId id="278" r:id="rId13"/>
    <p:sldId id="280" r:id="rId14"/>
    <p:sldId id="266" r:id="rId15"/>
    <p:sldId id="272" r:id="rId16"/>
    <p:sldId id="273" r:id="rId17"/>
    <p:sldId id="264" r:id="rId18"/>
    <p:sldId id="274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3300"/>
    <a:srgbClr val="FF6600"/>
    <a:srgbClr val="E81D08"/>
    <a:srgbClr val="FF99CC"/>
    <a:srgbClr val="996633"/>
    <a:srgbClr val="80008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920 h 2182"/>
                <a:gd name="T4" fmla="*/ 5232 w 4897"/>
                <a:gd name="T5" fmla="*/ 1920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40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19BAB5-42F8-482D-BDA2-ABDBDBD0D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68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E8C58-B862-4547-9B79-4A932C1D28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86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C9572-0B22-45EF-A8A5-6A50263600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584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6BE1F-2061-4F85-A353-E762BA1FFE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4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2C56C-B4D2-4791-935D-66CB8190B11F}" type="datetimeFigureOut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30404-AE7A-46AC-B704-766A04465E12}" type="slidenum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001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EFED2-5470-4F21-85FD-618AB1438FE7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F83E-C644-4E3C-A316-EA452DD2B65E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98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3F986-863F-48EF-A501-A2B097B16E63}" type="datetimeFigureOut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51995-5806-4F26-AC10-F3537A41D581}" type="slidenum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021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43179-D383-428F-BA2B-45C98D8ABBD2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59E91-CB1A-4520-A34C-F9BE7DA89733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592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C85B-F8C5-4DF9-A5D8-85DC374E2EEE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77200-46D8-4683-8458-8CDF34981FC3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73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8ADD5-4722-4798-B9D9-3736ED04F88B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89732-68B4-4CC6-93AF-DC5914E3775B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264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01C81-5FC9-4AD6-BD34-FD13E490158D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81BF3-1AFE-424D-92C7-525618C4A39E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8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7E6E-344A-49F7-AE94-8A71A6604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666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6B701-BA76-4FDB-AB2C-30E92FB56EC2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7CE56-83FF-47EE-B4F5-76346AFE5B6A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1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700C8-7E3D-4BBD-941A-19C977881CE8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2367-E57E-41E0-8D75-0B8CD8CC83BA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5817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430FB-B14A-462C-82C4-E704B619D1A6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FF0B7-8CEA-4390-9788-875D2498895B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8526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90E52-6DAE-4B77-A45A-A21EDC9C3CA7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7DC13-934B-49F2-838B-F85C55318F0E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276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2C56C-B4D2-4791-935D-66CB8190B11F}" type="datetimeFigureOut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30404-AE7A-46AC-B704-766A04465E12}" type="slidenum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925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EFED2-5470-4F21-85FD-618AB1438FE7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F83E-C644-4E3C-A316-EA452DD2B65E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8663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3F986-863F-48EF-A501-A2B097B16E63}" type="datetimeFigureOut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51995-5806-4F26-AC10-F3537A41D581}" type="slidenum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926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43179-D383-428F-BA2B-45C98D8ABBD2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59E91-CB1A-4520-A34C-F9BE7DA89733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441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C85B-F8C5-4DF9-A5D8-85DC374E2EEE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77200-46D8-4683-8458-8CDF34981FC3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032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8ADD5-4722-4798-B9D9-3736ED04F88B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89732-68B4-4CC6-93AF-DC5914E3775B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87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F241D-9111-4782-A3D2-7B4AB23D0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7028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01C81-5FC9-4AD6-BD34-FD13E490158D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81BF3-1AFE-424D-92C7-525618C4A39E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28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6B701-BA76-4FDB-AB2C-30E92FB56EC2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7CE56-83FF-47EE-B4F5-76346AFE5B6A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14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700C8-7E3D-4BBD-941A-19C977881CE8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2367-E57E-41E0-8D75-0B8CD8CC83BA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636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430FB-B14A-462C-82C4-E704B619D1A6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FF0B7-8CEA-4390-9788-875D2498895B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5723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90E52-6DAE-4B77-A45A-A21EDC9C3CA7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7DC13-934B-49F2-838B-F85C55318F0E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7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F89A4-0036-46D9-B69F-54ED0E55C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65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D9D9E-6E93-4EBD-BF6B-C7C5CE8A4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34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971AC-78A2-4F21-93E2-45C49CC1AD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5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C68CA-BC52-43F1-941F-7C24FCFEE8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16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9AFCB-D130-402F-A4E7-74773A3B67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72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5B6C5-FFF4-4F51-8889-DC40A4D5E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77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411 h 2182"/>
                <a:gd name="T4" fmla="*/ 5232 w 4897"/>
                <a:gd name="T5" fmla="*/ 1411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388 h 2182"/>
                <a:gd name="T4" fmla="*/ 5232 w 4897"/>
                <a:gd name="T5" fmla="*/ 1388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8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8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8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8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13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50B49553-B87F-45DA-BABD-D4ABD716D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139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139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8ABD25-370A-41B0-86D8-4D8AF4A77A34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501A62-14FF-4429-B094-6967F1194E5F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993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8ABD25-370A-41B0-86D8-4D8AF4A77A34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04.12.2014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501A62-14FF-4429-B094-6967F1194E5F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583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0" smtClean="0"/>
              <a:t>Девиз урока:</a:t>
            </a:r>
            <a:br>
              <a:rPr lang="ru-RU" b="0" smtClean="0"/>
            </a:br>
            <a:endParaRPr lang="ru-RU" b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357563"/>
            <a:ext cx="6781800" cy="17526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40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«Всё познаётся в сравнении» </a:t>
            </a:r>
          </a:p>
        </p:txBody>
      </p:sp>
      <p:pic>
        <p:nvPicPr>
          <p:cNvPr id="3076" name="Picture 4" descr="j02339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0"/>
            <a:ext cx="202247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44651" y="928688"/>
            <a:ext cx="70500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Кислоты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 содержанию кислорода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1928813" y="1643063"/>
            <a:ext cx="2000250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357813" y="1643063"/>
            <a:ext cx="1571625" cy="928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2853" y="2786063"/>
            <a:ext cx="23635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Бескислородные</a:t>
            </a:r>
          </a:p>
          <a:p>
            <a:pPr algn="ctr" eaLnBrk="1" hangingPunct="1"/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HBr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604147" y="2928938"/>
            <a:ext cx="32331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Кислородосодержащие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4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24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ru-RU" sz="24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96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2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4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71800" y="1337645"/>
            <a:ext cx="3695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Растворимость кислот.</a:t>
            </a:r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23528" y="2564904"/>
            <a:ext cx="83720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Обратите внимание на таблицу растворимости кислот (в учебнике).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Какой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вывод вы можете сделать? (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Единственная нерастворимая кислота  – кремниевая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4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157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2" name="Rectangle 10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1684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Взаимодействие с индикаторами</a:t>
            </a:r>
          </a:p>
        </p:txBody>
      </p:sp>
      <p:graphicFrame>
        <p:nvGraphicFramePr>
          <p:cNvPr id="115770" name="Group 5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3380886"/>
              </p:ext>
            </p:extLst>
          </p:nvPr>
        </p:nvGraphicFramePr>
        <p:xfrm>
          <a:off x="323528" y="1124745"/>
          <a:ext cx="8208912" cy="4609306"/>
        </p:xfrm>
        <a:graphic>
          <a:graphicData uri="http://schemas.openxmlformats.org/drawingml/2006/table">
            <a:tbl>
              <a:tblPr/>
              <a:tblGrid>
                <a:gridCol w="2017415"/>
                <a:gridCol w="2159049"/>
                <a:gridCol w="2016224"/>
                <a:gridCol w="2016224"/>
              </a:tblGrid>
              <a:tr h="1140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Индикатор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Нейтральная среда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Щелочная среда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Кислая среда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5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Лакмус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Фиолетовый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Синий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Красный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1D08"/>
                    </a:solidFill>
                  </a:tcPr>
                </a:tc>
              </a:tr>
              <a:tr h="1155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Фенолфта-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леин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Бесцветный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Малиновая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Бесцветный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7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Метиловый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оранжевый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Оранжевый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Жёлтый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Розовый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</a:tbl>
          </a:graphicData>
        </a:graphic>
      </p:graphicFrame>
      <p:sp>
        <p:nvSpPr>
          <p:cNvPr id="115768" name="Text Box 56"/>
          <p:cNvSpPr txBox="1">
            <a:spLocks noChangeArrowheads="1"/>
          </p:cNvSpPr>
          <p:nvPr/>
        </p:nvSpPr>
        <p:spPr bwMode="auto">
          <a:xfrm>
            <a:off x="971550" y="5805488"/>
            <a:ext cx="72723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>
                <a:solidFill>
                  <a:srgbClr val="E81D08"/>
                </a:solidFill>
              </a:rPr>
              <a:t>Помни!</a:t>
            </a:r>
            <a:r>
              <a:rPr lang="ru-RU" b="1" dirty="0">
                <a:solidFill>
                  <a:srgbClr val="E81D08"/>
                </a:solidFill>
              </a:rPr>
              <a:t> </a:t>
            </a:r>
            <a:r>
              <a:rPr lang="ru-RU" sz="2400" b="1" dirty="0">
                <a:solidFill>
                  <a:srgbClr val="E81D08"/>
                </a:solidFill>
              </a:rPr>
              <a:t>Нерастворимые кислоты не меняют окраску индикаторов.</a:t>
            </a:r>
            <a:endParaRPr lang="ru-RU" b="1" dirty="0">
              <a:solidFill>
                <a:srgbClr val="E81D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5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5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5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5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11576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2" grpId="0"/>
      <p:bldP spid="115768" grpId="0"/>
      <p:bldP spid="11576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Задание 1</a:t>
            </a:r>
          </a:p>
        </p:txBody>
      </p:sp>
      <p:sp>
        <p:nvSpPr>
          <p:cNvPr id="1402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Используя таблицу растворимости кислот, оснований и солей  в воде, составьте формулы разных кислот, дайте им названия,  определите тип химической связи.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</a:t>
            </a:r>
            <a:r>
              <a:rPr lang="ru-RU" sz="4000" smtClean="0"/>
              <a:t>Н, Н</a:t>
            </a:r>
            <a:r>
              <a:rPr lang="ru-RU" sz="4000" baseline="-25000" smtClean="0"/>
              <a:t>2</a:t>
            </a:r>
            <a:r>
              <a:rPr lang="ru-RU" sz="4000" smtClean="0"/>
              <a:t>, Н</a:t>
            </a:r>
            <a:r>
              <a:rPr lang="ru-RU" sz="4000" baseline="-25000" smtClean="0"/>
              <a:t>3</a:t>
            </a:r>
            <a:r>
              <a:rPr lang="ru-RU" sz="4000" smtClean="0"/>
              <a:t> , S, NО</a:t>
            </a:r>
            <a:r>
              <a:rPr lang="ru-RU" sz="4000" baseline="-25000" smtClean="0"/>
              <a:t>2</a:t>
            </a:r>
            <a:r>
              <a:rPr lang="ru-RU" sz="4000" smtClean="0"/>
              <a:t>, РО</a:t>
            </a:r>
            <a:r>
              <a:rPr lang="ru-RU" sz="4000" baseline="-25000" smtClean="0"/>
              <a:t>4</a:t>
            </a:r>
            <a:r>
              <a:rPr lang="ru-RU" sz="4000" smtClean="0"/>
              <a:t>, СI, SО</a:t>
            </a:r>
            <a:r>
              <a:rPr lang="ru-RU" sz="4000" baseline="-25000" smtClean="0"/>
              <a:t>3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8385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b="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Задание 2  </a:t>
            </a:r>
            <a:br>
              <a:rPr lang="ru-RU" b="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«Третий лишний»:</a:t>
            </a:r>
          </a:p>
        </p:txBody>
      </p:sp>
      <p:sp>
        <p:nvSpPr>
          <p:cNvPr id="141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В каждой строчке найти лишнюю формулу:</a:t>
            </a:r>
          </a:p>
          <a:p>
            <a:pPr eaLnBrk="1" hangingPunct="1">
              <a:defRPr/>
            </a:pPr>
            <a:r>
              <a:rPr lang="ru-RU" sz="4400" smtClean="0"/>
              <a:t> Н</a:t>
            </a:r>
            <a:r>
              <a:rPr lang="ru-RU" sz="4400" baseline="-25000" smtClean="0"/>
              <a:t>2</a:t>
            </a:r>
            <a:r>
              <a:rPr lang="ru-RU" sz="4400" smtClean="0"/>
              <a:t>S, Н</a:t>
            </a:r>
            <a:r>
              <a:rPr lang="ru-RU" sz="4400" baseline="-25000" smtClean="0"/>
              <a:t>2</a:t>
            </a:r>
            <a:r>
              <a:rPr lang="ru-RU" sz="4400" smtClean="0"/>
              <a:t> SО</a:t>
            </a:r>
            <a:r>
              <a:rPr lang="ru-RU" sz="4400" baseline="-25000" smtClean="0"/>
              <a:t>4 </a:t>
            </a:r>
            <a:r>
              <a:rPr lang="ru-RU" smtClean="0"/>
              <a:t>, </a:t>
            </a:r>
            <a:r>
              <a:rPr lang="ru-RU" sz="4400" smtClean="0"/>
              <a:t>Н</a:t>
            </a:r>
            <a:r>
              <a:rPr lang="ru-RU" sz="4400" baseline="-25000" smtClean="0"/>
              <a:t>2</a:t>
            </a:r>
            <a:r>
              <a:rPr lang="ru-RU" sz="4400" smtClean="0"/>
              <a:t>SО</a:t>
            </a:r>
            <a:r>
              <a:rPr lang="ru-RU" sz="4400" baseline="-25000" smtClean="0"/>
              <a:t>3</a:t>
            </a:r>
            <a:r>
              <a:rPr lang="ru-RU" smtClean="0"/>
              <a:t>, </a:t>
            </a:r>
          </a:p>
          <a:p>
            <a:pPr eaLnBrk="1" hangingPunct="1">
              <a:defRPr/>
            </a:pPr>
            <a:r>
              <a:rPr lang="ru-RU" sz="4400" smtClean="0"/>
              <a:t>Н</a:t>
            </a:r>
            <a:r>
              <a:rPr lang="ru-RU" sz="4400" baseline="-25000" smtClean="0"/>
              <a:t>2</a:t>
            </a:r>
            <a:r>
              <a:rPr lang="ru-RU" sz="4400" smtClean="0"/>
              <a:t>СО</a:t>
            </a:r>
            <a:r>
              <a:rPr lang="ru-RU" sz="4400" baseline="-25000" smtClean="0"/>
              <a:t>3</a:t>
            </a:r>
            <a:r>
              <a:rPr lang="ru-RU" sz="4400" smtClean="0"/>
              <a:t>, Н</a:t>
            </a:r>
            <a:r>
              <a:rPr lang="ru-RU" sz="4400" baseline="-25000" smtClean="0"/>
              <a:t>3</a:t>
            </a:r>
            <a:r>
              <a:rPr lang="ru-RU" sz="4400" smtClean="0"/>
              <a:t> РО</a:t>
            </a:r>
            <a:r>
              <a:rPr lang="ru-RU" sz="4400" baseline="-25000" smtClean="0"/>
              <a:t>4</a:t>
            </a:r>
            <a:r>
              <a:rPr lang="ru-RU" sz="4400" smtClean="0"/>
              <a:t>,  Н</a:t>
            </a:r>
            <a:r>
              <a:rPr lang="ru-RU" sz="4400" baseline="-25000" smtClean="0"/>
              <a:t>2</a:t>
            </a:r>
            <a:r>
              <a:rPr lang="ru-RU" sz="4400" smtClean="0"/>
              <a:t> SО</a:t>
            </a:r>
            <a:r>
              <a:rPr lang="ru-RU" sz="4400" baseline="-25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9"/>
          <p:cNvSpPr>
            <a:spLocks noChangeArrowheads="1" noChangeShapeType="1" noTextEdit="1"/>
          </p:cNvSpPr>
          <p:nvPr/>
        </p:nvSpPr>
        <p:spPr bwMode="auto">
          <a:xfrm>
            <a:off x="539750" y="476250"/>
            <a:ext cx="7344618" cy="10810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b="1" i="1" kern="10" normalizeH="1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Домашняя     работа</a:t>
            </a:r>
            <a:endParaRPr lang="ru-RU" sz="3600" b="1" i="1" kern="10" normalizeH="1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1259632" y="2060848"/>
            <a:ext cx="6264275" cy="390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1. П. 20, упр. №3, стр. 107</a:t>
            </a:r>
          </a:p>
          <a:p>
            <a:pPr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2. Задача №4, стр.107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3. Задание по выбору: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Подготовить сообщение :</a:t>
            </a:r>
          </a:p>
          <a:p>
            <a:pPr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1. «Кислотные дожди»</a:t>
            </a:r>
          </a:p>
          <a:p>
            <a:pPr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2. «Кислоты в природе и их    применение в быту»</a:t>
            </a:r>
          </a:p>
          <a:p>
            <a:pPr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Составить кроссворд</a:t>
            </a:r>
            <a:r>
              <a:rPr lang="ru-RU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по теме «Кислоты»</a:t>
            </a:r>
          </a:p>
          <a:p>
            <a:pPr>
              <a:defRPr/>
            </a:pPr>
            <a:endParaRPr lang="en-US" sz="2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Подведём итог урока:</a:t>
            </a:r>
          </a:p>
        </p:txBody>
      </p:sp>
      <p:sp>
        <p:nvSpPr>
          <p:cNvPr id="142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1773238"/>
            <a:ext cx="8007350" cy="318293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360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нового вы узнали на уроке?</a:t>
            </a:r>
            <a:r>
              <a:rPr lang="ru-RU" sz="360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36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было самым сложным на уроке и почему?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360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Как вы считаете, где могут пригодиться вам новые знания?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3600" smtClean="0"/>
              <a:t>Оцените, насколько вам удалось достичь поставленной цели.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Выполните задания:</a:t>
            </a:r>
            <a:br>
              <a:rPr lang="ru-RU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mtClean="0">
              <a:solidFill>
                <a:srgbClr val="E81D0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5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55650" y="1196975"/>
            <a:ext cx="8089900" cy="48990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dirty="0" smtClean="0"/>
              <a:t> Из предложенного  перечня веществ </a:t>
            </a:r>
            <a:r>
              <a:rPr lang="ru-RU" dirty="0" smtClean="0"/>
              <a:t>подчеркните</a:t>
            </a:r>
            <a:r>
              <a:rPr lang="ru-RU" dirty="0" smtClean="0"/>
              <a:t> </a:t>
            </a:r>
            <a:r>
              <a:rPr lang="ru-RU" dirty="0" smtClean="0"/>
              <a:t>отдельно формулы </a:t>
            </a:r>
            <a:r>
              <a:rPr lang="ru-RU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оксидов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оснований</a:t>
            </a:r>
            <a:r>
              <a:rPr lang="ru-RU" dirty="0" smtClean="0"/>
              <a:t>,  в соответствии с  известной вам классификацией,  и дайте им названия:</a:t>
            </a:r>
            <a:endParaRPr lang="en-US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  <a:r>
              <a:rPr lang="en-US" sz="3600" dirty="0" smtClean="0"/>
              <a:t>K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</a:t>
            </a:r>
            <a:r>
              <a:rPr lang="en-US" sz="3600" baseline="-25000" dirty="0" smtClean="0"/>
              <a:t> </a:t>
            </a:r>
            <a:r>
              <a:rPr lang="en-US" sz="3600" dirty="0" smtClean="0"/>
              <a:t>,  Fe(OH)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 CO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,  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SO</a:t>
            </a:r>
            <a:r>
              <a:rPr lang="en-US" sz="3600" baseline="-25000" dirty="0" smtClean="0"/>
              <a:t>4</a:t>
            </a:r>
            <a:r>
              <a:rPr lang="en-US" sz="3600" dirty="0" smtClean="0"/>
              <a:t> , </a:t>
            </a:r>
            <a:r>
              <a:rPr lang="en-US" sz="3600" dirty="0" err="1" smtClean="0"/>
              <a:t>NaOH</a:t>
            </a:r>
            <a:r>
              <a:rPr lang="en-US" sz="3600" dirty="0" smtClean="0"/>
              <a:t>, Al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, Cu(OH)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 </a:t>
            </a:r>
            <a:r>
              <a:rPr lang="en-US" sz="3600" dirty="0" err="1" smtClean="0"/>
              <a:t>HCl</a:t>
            </a:r>
            <a:r>
              <a:rPr lang="en-US" sz="3600" dirty="0" smtClean="0"/>
              <a:t>, N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</a:t>
            </a:r>
            <a:r>
              <a:rPr lang="en-US" sz="3600" baseline="-25000" dirty="0" smtClean="0"/>
              <a:t>5</a:t>
            </a:r>
            <a:r>
              <a:rPr lang="en-US" sz="3600" dirty="0" smtClean="0"/>
              <a:t>.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5920829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dirty="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 smtClean="0">
              <a:solidFill>
                <a:srgbClr val="E81D0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5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55650" y="1196975"/>
            <a:ext cx="8064000" cy="3096121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5400" dirty="0" smtClean="0">
                <a:solidFill>
                  <a:srgbClr val="FF0000"/>
                </a:solidFill>
              </a:rPr>
              <a:t>K</a:t>
            </a:r>
            <a:r>
              <a:rPr lang="en-US" sz="5400" baseline="-25000" dirty="0" smtClean="0">
                <a:solidFill>
                  <a:srgbClr val="FF0000"/>
                </a:solidFill>
              </a:rPr>
              <a:t>2</a:t>
            </a:r>
            <a:r>
              <a:rPr lang="en-US" sz="5400" dirty="0" smtClean="0">
                <a:solidFill>
                  <a:srgbClr val="FF0000"/>
                </a:solidFill>
              </a:rPr>
              <a:t>O</a:t>
            </a:r>
            <a:r>
              <a:rPr lang="en-US" sz="5400" baseline="-25000" dirty="0" smtClean="0"/>
              <a:t> </a:t>
            </a:r>
            <a:r>
              <a:rPr lang="en-US" sz="5400" dirty="0" smtClean="0"/>
              <a:t>,  </a:t>
            </a:r>
            <a:r>
              <a:rPr lang="en-US" sz="5400" dirty="0" smtClean="0">
                <a:solidFill>
                  <a:srgbClr val="00B050"/>
                </a:solidFill>
              </a:rPr>
              <a:t>Fe(OH)</a:t>
            </a:r>
            <a:r>
              <a:rPr lang="en-US" sz="5400" baseline="-25000" dirty="0" smtClean="0">
                <a:solidFill>
                  <a:srgbClr val="00B050"/>
                </a:solidFill>
              </a:rPr>
              <a:t>2</a:t>
            </a:r>
            <a:r>
              <a:rPr lang="en-US" sz="5400" dirty="0" smtClean="0"/>
              <a:t>, </a:t>
            </a:r>
            <a:r>
              <a:rPr lang="en-US" sz="5400" dirty="0" smtClean="0">
                <a:solidFill>
                  <a:srgbClr val="FF0000"/>
                </a:solidFill>
              </a:rPr>
              <a:t>CO</a:t>
            </a:r>
            <a:r>
              <a:rPr lang="en-US" sz="5400" baseline="-25000" dirty="0" smtClean="0">
                <a:solidFill>
                  <a:srgbClr val="FF0000"/>
                </a:solidFill>
              </a:rPr>
              <a:t>2</a:t>
            </a:r>
            <a:r>
              <a:rPr lang="en-US" sz="5400" dirty="0" smtClean="0"/>
              <a:t> ,  H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SO</a:t>
            </a:r>
            <a:r>
              <a:rPr lang="en-US" sz="5400" baseline="-25000" dirty="0" smtClean="0"/>
              <a:t>4</a:t>
            </a:r>
            <a:r>
              <a:rPr lang="en-US" sz="5400" dirty="0" smtClean="0"/>
              <a:t> , </a:t>
            </a:r>
            <a:r>
              <a:rPr lang="en-US" sz="5400" dirty="0" err="1" smtClean="0">
                <a:solidFill>
                  <a:srgbClr val="00B050"/>
                </a:solidFill>
              </a:rPr>
              <a:t>NaOH</a:t>
            </a:r>
            <a:r>
              <a:rPr lang="en-US" sz="5400" dirty="0" smtClean="0"/>
              <a:t>, </a:t>
            </a:r>
            <a:r>
              <a:rPr lang="en-US" sz="5400" dirty="0" smtClean="0">
                <a:solidFill>
                  <a:srgbClr val="FF0000"/>
                </a:solidFill>
              </a:rPr>
              <a:t>Al</a:t>
            </a:r>
            <a:r>
              <a:rPr lang="en-US" sz="5400" baseline="-25000" dirty="0" smtClean="0">
                <a:solidFill>
                  <a:srgbClr val="FF0000"/>
                </a:solidFill>
              </a:rPr>
              <a:t>2</a:t>
            </a:r>
            <a:r>
              <a:rPr lang="en-US" sz="5400" dirty="0" smtClean="0">
                <a:solidFill>
                  <a:srgbClr val="FF0000"/>
                </a:solidFill>
              </a:rPr>
              <a:t>O</a:t>
            </a:r>
            <a:r>
              <a:rPr lang="en-US" sz="5400" baseline="-25000" dirty="0" smtClean="0">
                <a:solidFill>
                  <a:srgbClr val="FF0000"/>
                </a:solidFill>
              </a:rPr>
              <a:t>3</a:t>
            </a:r>
            <a:r>
              <a:rPr lang="en-US" sz="5400" dirty="0" smtClean="0"/>
              <a:t>, </a:t>
            </a:r>
            <a:r>
              <a:rPr lang="en-US" sz="5400" dirty="0" smtClean="0">
                <a:solidFill>
                  <a:srgbClr val="00B050"/>
                </a:solidFill>
              </a:rPr>
              <a:t>Cu(OH)</a:t>
            </a:r>
            <a:r>
              <a:rPr lang="en-US" sz="5400" baseline="-25000" dirty="0" smtClean="0">
                <a:solidFill>
                  <a:srgbClr val="00B050"/>
                </a:solidFill>
              </a:rPr>
              <a:t>2</a:t>
            </a:r>
            <a:r>
              <a:rPr lang="en-US" sz="5400" dirty="0" smtClean="0"/>
              <a:t>, </a:t>
            </a:r>
            <a:r>
              <a:rPr lang="en-US" sz="5400" dirty="0" err="1" smtClean="0"/>
              <a:t>HCl</a:t>
            </a:r>
            <a:r>
              <a:rPr lang="en-US" sz="5400" dirty="0" smtClean="0"/>
              <a:t>, </a:t>
            </a:r>
            <a:r>
              <a:rPr lang="en-US" sz="5400" dirty="0" smtClean="0">
                <a:solidFill>
                  <a:srgbClr val="FF0000"/>
                </a:solidFill>
              </a:rPr>
              <a:t>N</a:t>
            </a:r>
            <a:r>
              <a:rPr lang="en-US" sz="5400" baseline="-25000" dirty="0" smtClean="0">
                <a:solidFill>
                  <a:srgbClr val="FF0000"/>
                </a:solidFill>
              </a:rPr>
              <a:t>2</a:t>
            </a:r>
            <a:r>
              <a:rPr lang="en-US" sz="5400" dirty="0" smtClean="0">
                <a:solidFill>
                  <a:srgbClr val="FF0000"/>
                </a:solidFill>
              </a:rPr>
              <a:t>O</a:t>
            </a:r>
            <a:r>
              <a:rPr lang="en-US" sz="5400" baseline="-25000" dirty="0" smtClean="0">
                <a:solidFill>
                  <a:srgbClr val="FF0000"/>
                </a:solidFill>
              </a:rPr>
              <a:t>5</a:t>
            </a:r>
            <a:r>
              <a:rPr lang="en-US" sz="5400" dirty="0" smtClean="0"/>
              <a:t>.</a:t>
            </a:r>
            <a:endParaRPr lang="ru-RU" sz="5400" dirty="0" smtClean="0"/>
          </a:p>
        </p:txBody>
      </p:sp>
    </p:spTree>
    <p:extLst>
      <p:ext uri="{BB962C8B-B14F-4D97-AF65-F5344CB8AC3E}">
        <p14:creationId xmlns:p14="http://schemas.microsoft.com/office/powerpoint/2010/main" val="408183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900113" y="765175"/>
            <a:ext cx="7772400" cy="15113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Тема урока: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990600" y="2205038"/>
            <a:ext cx="7469188" cy="1439862"/>
          </a:xfrm>
        </p:spPr>
        <p:txBody>
          <a:bodyPr/>
          <a:lstStyle/>
          <a:p>
            <a:pPr eaLnBrk="1" hangingPunct="1">
              <a:defRPr/>
            </a:pPr>
            <a:r>
              <a:rPr lang="ru-RU" sz="9600" b="1" u="sng" dirty="0" smtClean="0">
                <a:solidFill>
                  <a:srgbClr val="FF0000"/>
                </a:solidFill>
              </a:rPr>
              <a:t>Кислоты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7" name="Rectangle 5"/>
          <p:cNvSpPr>
            <a:spLocks noGrp="1" noRot="1" noChangeArrowheads="1"/>
          </p:cNvSpPr>
          <p:nvPr>
            <p:ph type="body" idx="1"/>
          </p:nvPr>
        </p:nvSpPr>
        <p:spPr>
          <a:xfrm>
            <a:off x="611188" y="620713"/>
            <a:ext cx="8296275" cy="5475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b="1" dirty="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ЗАДАЧИ УРОКА: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/>
              <a:t>сформировать понятие о кислотах;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/>
              <a:t>уяснить  их состав, номенклатуру,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/>
              <a:t>рассмотреть их классификацию по разным признакам;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/>
              <a:t>- узнать, как действуют индикаторы на кислоты;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/>
              <a:t>- более подробно познакомиться с отдельными представителями кислот,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/>
              <a:t>- узнать роль кислот в народном хозяйстве и в быту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6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6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6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6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6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6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36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0" name="Rectangle 78"/>
          <p:cNvSpPr>
            <a:spLocks noGrp="1" noRot="1" noChangeArrowheads="1"/>
          </p:cNvSpPr>
          <p:nvPr>
            <p:ph type="title"/>
          </p:nvPr>
        </p:nvSpPr>
        <p:spPr>
          <a:xfrm>
            <a:off x="468313" y="333375"/>
            <a:ext cx="8385175" cy="8651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общего у этих веществ:</a:t>
            </a:r>
          </a:p>
        </p:txBody>
      </p:sp>
      <p:sp>
        <p:nvSpPr>
          <p:cNvPr id="13391" name="Rectangle 79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412875"/>
            <a:ext cx="8007350" cy="4683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400" dirty="0" smtClean="0"/>
              <a:t>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2</a:t>
            </a:r>
            <a:r>
              <a:rPr lang="en-US" sz="4400" dirty="0" smtClean="0"/>
              <a:t>SO</a:t>
            </a:r>
            <a:r>
              <a:rPr lang="en-US" sz="4400" baseline="-25000" dirty="0" smtClean="0"/>
              <a:t>4               </a:t>
            </a:r>
            <a:r>
              <a:rPr lang="ru-RU" sz="4400" dirty="0" smtClean="0"/>
              <a:t>НС</a:t>
            </a:r>
            <a:r>
              <a:rPr lang="en-US" sz="4400" dirty="0" smtClean="0"/>
              <a:t>l</a:t>
            </a:r>
            <a:r>
              <a:rPr lang="en-US" sz="4400" baseline="-25000" dirty="0" smtClean="0"/>
              <a:t>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400" baseline="-25000" dirty="0" smtClean="0"/>
              <a:t> 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2</a:t>
            </a:r>
            <a:r>
              <a:rPr lang="en-US" sz="4400" dirty="0" smtClean="0"/>
              <a:t>CO</a:t>
            </a:r>
            <a:r>
              <a:rPr lang="en-US" sz="4400" baseline="-25000" dirty="0" smtClean="0"/>
              <a:t>3            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2</a:t>
            </a:r>
            <a:r>
              <a:rPr lang="en-US" sz="4400" dirty="0" smtClean="0"/>
              <a:t>S</a:t>
            </a:r>
            <a:endParaRPr lang="ru-RU" sz="4400" baseline="-25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400" dirty="0" smtClean="0"/>
              <a:t>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3</a:t>
            </a:r>
            <a:r>
              <a:rPr lang="ru-RU" sz="4400" dirty="0" smtClean="0"/>
              <a:t>Р</a:t>
            </a:r>
            <a:r>
              <a:rPr lang="en-US" sz="4400" dirty="0" smtClean="0"/>
              <a:t>O</a:t>
            </a:r>
            <a:r>
              <a:rPr lang="en-US" sz="4400" baseline="-25000" dirty="0" smtClean="0"/>
              <a:t>4               </a:t>
            </a:r>
            <a:r>
              <a:rPr lang="ru-RU" sz="4400" dirty="0" smtClean="0"/>
              <a:t>Н</a:t>
            </a:r>
            <a:r>
              <a:rPr lang="en-US" sz="4400" dirty="0" smtClean="0"/>
              <a:t>NO</a:t>
            </a:r>
            <a:r>
              <a:rPr lang="en-US" sz="4400" baseline="-25000" dirty="0" smtClean="0"/>
              <a:t>3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400" baseline="-25000" dirty="0" smtClean="0"/>
              <a:t>  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2</a:t>
            </a:r>
            <a:r>
              <a:rPr lang="en-US" sz="4400" dirty="0" smtClean="0"/>
              <a:t>SiO</a:t>
            </a:r>
            <a:r>
              <a:rPr lang="en-US" sz="4400" baseline="-25000" dirty="0" smtClean="0"/>
              <a:t>3          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2</a:t>
            </a:r>
            <a:r>
              <a:rPr lang="en-US" sz="4400" dirty="0" smtClean="0"/>
              <a:t>SO</a:t>
            </a:r>
            <a:r>
              <a:rPr lang="en-US" sz="4400" baseline="-25000" dirty="0" smtClean="0"/>
              <a:t>3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400" baseline="-25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4400" baseline="-25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baseline="-25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baseline="-25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baseline="-250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1124744"/>
            <a:ext cx="5688632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0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endParaRPr lang="ru-RU" sz="30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3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3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3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90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385175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Что такое </a:t>
            </a:r>
            <a:r>
              <a:rPr lang="ru-RU" dirty="0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кислоты</a:t>
            </a:r>
            <a:r>
              <a:rPr lang="ru-RU" dirty="0" smtClean="0"/>
              <a:t>?</a:t>
            </a:r>
          </a:p>
        </p:txBody>
      </p:sp>
      <p:sp>
        <p:nvSpPr>
          <p:cNvPr id="14345" name="Rectangle 9"/>
          <p:cNvSpPr>
            <a:spLocks noGrp="1" noRot="1" noChangeArrowheads="1"/>
          </p:cNvSpPr>
          <p:nvPr>
            <p:ph type="body" idx="1"/>
          </p:nvPr>
        </p:nvSpPr>
        <p:spPr>
          <a:xfrm>
            <a:off x="755650" y="1916113"/>
            <a:ext cx="8007350" cy="4105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4400" dirty="0" smtClean="0"/>
              <a:t>  Сложные вещества, молекулы которых состоят из </a:t>
            </a:r>
            <a:r>
              <a:rPr lang="ru-RU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атомов водорода</a:t>
            </a:r>
            <a:r>
              <a:rPr lang="ru-RU" sz="4400" dirty="0" smtClean="0"/>
              <a:t> и </a:t>
            </a:r>
            <a:r>
              <a:rPr lang="ru-RU" sz="44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кислотного остатка</a:t>
            </a:r>
            <a:r>
              <a:rPr lang="ru-RU" sz="4400" dirty="0" smtClean="0"/>
              <a:t> </a:t>
            </a:r>
          </a:p>
        </p:txBody>
      </p:sp>
      <p:sp>
        <p:nvSpPr>
          <p:cNvPr id="8196" name="Text Box 20"/>
          <p:cNvSpPr txBox="1">
            <a:spLocks noChangeArrowheads="1"/>
          </p:cNvSpPr>
          <p:nvPr/>
        </p:nvSpPr>
        <p:spPr bwMode="auto">
          <a:xfrm>
            <a:off x="1403350" y="52292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E81D0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Чем различаются эти кислоты</a:t>
            </a:r>
          </a:p>
        </p:txBody>
      </p:sp>
      <p:sp>
        <p:nvSpPr>
          <p:cNvPr id="139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4400" dirty="0" smtClean="0"/>
              <a:t>  Н</a:t>
            </a:r>
            <a:r>
              <a:rPr lang="ru-RU" sz="4400" baseline="-25000" dirty="0" smtClean="0"/>
              <a:t>2</a:t>
            </a:r>
            <a:r>
              <a:rPr lang="en-US" sz="4400" dirty="0" smtClean="0"/>
              <a:t>SO</a:t>
            </a:r>
            <a:r>
              <a:rPr lang="en-US" sz="4400" baseline="-25000" dirty="0" smtClean="0"/>
              <a:t>4               </a:t>
            </a:r>
            <a:r>
              <a:rPr lang="ru-RU" sz="4400" dirty="0" smtClean="0"/>
              <a:t>НС</a:t>
            </a:r>
            <a:r>
              <a:rPr lang="en-US" sz="4400" dirty="0" smtClean="0"/>
              <a:t>l</a:t>
            </a:r>
            <a:r>
              <a:rPr lang="en-US" sz="4400" baseline="-25000" dirty="0" smtClean="0"/>
              <a:t>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400" baseline="-25000" dirty="0" smtClean="0"/>
              <a:t> 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2</a:t>
            </a:r>
            <a:r>
              <a:rPr lang="en-US" sz="4400" dirty="0" smtClean="0"/>
              <a:t>CO</a:t>
            </a:r>
            <a:r>
              <a:rPr lang="en-US" sz="4400" baseline="-25000" dirty="0" smtClean="0"/>
              <a:t>3            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2</a:t>
            </a:r>
            <a:r>
              <a:rPr lang="en-US" sz="4400" dirty="0" smtClean="0"/>
              <a:t>S</a:t>
            </a:r>
            <a:endParaRPr lang="ru-RU" sz="4400" baseline="-25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400" dirty="0" smtClean="0"/>
              <a:t>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3</a:t>
            </a:r>
            <a:r>
              <a:rPr lang="ru-RU" sz="4400" dirty="0" smtClean="0"/>
              <a:t>Р</a:t>
            </a:r>
            <a:r>
              <a:rPr lang="en-US" sz="4400" dirty="0" smtClean="0"/>
              <a:t>O</a:t>
            </a:r>
            <a:r>
              <a:rPr lang="en-US" sz="4400" baseline="-25000" dirty="0" smtClean="0"/>
              <a:t>4               </a:t>
            </a:r>
            <a:r>
              <a:rPr lang="ru-RU" sz="4400" dirty="0" smtClean="0"/>
              <a:t>Н</a:t>
            </a:r>
            <a:r>
              <a:rPr lang="en-US" sz="4400" dirty="0" smtClean="0"/>
              <a:t>NO</a:t>
            </a:r>
            <a:r>
              <a:rPr lang="en-US" sz="4400" baseline="-25000" dirty="0" smtClean="0"/>
              <a:t>3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400" baseline="-25000" dirty="0" smtClean="0"/>
              <a:t>  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2</a:t>
            </a:r>
            <a:r>
              <a:rPr lang="en-US" sz="4400" dirty="0" smtClean="0"/>
              <a:t>SiO</a:t>
            </a:r>
            <a:r>
              <a:rPr lang="en-US" sz="4400" baseline="-25000" dirty="0" smtClean="0"/>
              <a:t>3             </a:t>
            </a:r>
            <a:r>
              <a:rPr lang="ru-RU" sz="4400" dirty="0" smtClean="0"/>
              <a:t>Н</a:t>
            </a:r>
            <a:r>
              <a:rPr lang="ru-RU" sz="4400" baseline="-25000" dirty="0" smtClean="0"/>
              <a:t>2</a:t>
            </a:r>
            <a:r>
              <a:rPr lang="en-US" sz="4400" dirty="0" smtClean="0"/>
              <a:t>SO</a:t>
            </a:r>
            <a:r>
              <a:rPr lang="en-US" sz="4400" baseline="-25000" dirty="0" smtClean="0"/>
              <a:t>3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400" baseline="-25000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57500" y="857250"/>
            <a:ext cx="41735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AutoNum type="arabicPeriod"/>
            </a:pPr>
            <a:r>
              <a:rPr lang="ru-RU" sz="24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 числу атомов водорода</a:t>
            </a:r>
          </a:p>
          <a:p>
            <a:pPr algn="ctr" eaLnBrk="1" hangingPunct="1"/>
            <a:r>
              <a:rPr lang="ru-RU" sz="24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(по основности).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1357313" y="2000250"/>
            <a:ext cx="2428875" cy="1071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072063" y="2000250"/>
            <a:ext cx="2428875" cy="1071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3786981" y="2642394"/>
            <a:ext cx="1285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8625" y="3214688"/>
            <a:ext cx="19288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Одноосновные</a:t>
            </a:r>
          </a:p>
          <a:p>
            <a:pPr algn="ctr" eaLnBrk="1" hangingPunct="1"/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HCI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ru-RU" sz="20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786563" y="3286125"/>
            <a:ext cx="17827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Трёхосновные</a:t>
            </a:r>
          </a:p>
          <a:p>
            <a:pPr algn="ctr" eaLnBrk="1" hangingPunct="1"/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aseline="-25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2000" baseline="-25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en-US" sz="2000" baseline="-25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429000" y="3357563"/>
            <a:ext cx="2333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Двухосновные</a:t>
            </a:r>
          </a:p>
          <a:p>
            <a:pPr algn="ctr" eaLnBrk="1" hangingPunct="1"/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aseline="-25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aseline="-25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000" baseline="-25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aseline="-25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aseline="-25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ru-RU" sz="2000" baseline="-25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http://im0-tub-ru.yandex.net/i?id=13229433-04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343" y="4286250"/>
            <a:ext cx="29289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4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2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4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5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6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7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ава">
  <a:themeElements>
    <a:clrScheme name="Трава 5">
      <a:dk1>
        <a:srgbClr val="000000"/>
      </a:dk1>
      <a:lt1>
        <a:srgbClr val="CCECFF"/>
      </a:lt1>
      <a:dk2>
        <a:srgbClr val="000000"/>
      </a:dk2>
      <a:lt2>
        <a:srgbClr val="D6EDEE"/>
      </a:lt2>
      <a:accent1>
        <a:srgbClr val="E8F0F4"/>
      </a:accent1>
      <a:accent2>
        <a:srgbClr val="8EAAFA"/>
      </a:accent2>
      <a:accent3>
        <a:srgbClr val="E2F4FF"/>
      </a:accent3>
      <a:accent4>
        <a:srgbClr val="000000"/>
      </a:accent4>
      <a:accent5>
        <a:srgbClr val="F2F6F8"/>
      </a:accent5>
      <a:accent6>
        <a:srgbClr val="809AE3"/>
      </a:accent6>
      <a:hlink>
        <a:srgbClr val="0066FF"/>
      </a:hlink>
      <a:folHlink>
        <a:srgbClr val="9947FD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</TotalTime>
  <Words>495</Words>
  <Application>Microsoft Office PowerPoint</Application>
  <PresentationFormat>Экран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Трава</vt:lpstr>
      <vt:lpstr>Поток</vt:lpstr>
      <vt:lpstr>1_Поток</vt:lpstr>
      <vt:lpstr>Девиз урока: </vt:lpstr>
      <vt:lpstr>Выполните задания: </vt:lpstr>
      <vt:lpstr> </vt:lpstr>
      <vt:lpstr>Тема урока:</vt:lpstr>
      <vt:lpstr>Презентация PowerPoint</vt:lpstr>
      <vt:lpstr>Что общего у этих веществ:</vt:lpstr>
      <vt:lpstr>Что такое кислоты?</vt:lpstr>
      <vt:lpstr>Чем различаются эти кислоты</vt:lpstr>
      <vt:lpstr>Презентация PowerPoint</vt:lpstr>
      <vt:lpstr>Презентация PowerPoint</vt:lpstr>
      <vt:lpstr>Презентация PowerPoint</vt:lpstr>
      <vt:lpstr>Взаимодействие с индикаторами</vt:lpstr>
      <vt:lpstr>Задание 1</vt:lpstr>
      <vt:lpstr>Задание 2   «Третий лишний»:</vt:lpstr>
      <vt:lpstr>Презентация PowerPoint</vt:lpstr>
      <vt:lpstr>Подведём итог урока:</vt:lpstr>
    </vt:vector>
  </TitlesOfParts>
  <Company>GorCIT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Админ</cp:lastModifiedBy>
  <cp:revision>61</cp:revision>
  <dcterms:created xsi:type="dcterms:W3CDTF">2007-04-16T07:44:32Z</dcterms:created>
  <dcterms:modified xsi:type="dcterms:W3CDTF">2014-12-03T23:26:04Z</dcterms:modified>
</cp:coreProperties>
</file>