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9" r:id="rId4"/>
    <p:sldId id="263" r:id="rId5"/>
    <p:sldId id="258" r:id="rId6"/>
    <p:sldId id="260" r:id="rId7"/>
    <p:sldId id="261" r:id="rId8"/>
    <p:sldId id="264" r:id="rId9"/>
    <p:sldId id="266" r:id="rId10"/>
    <p:sldId id="265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8185" autoAdjust="0"/>
  </p:normalViewPr>
  <p:slideViewPr>
    <p:cSldViewPr>
      <p:cViewPr varScale="1">
        <p:scale>
          <a:sx n="71" d="100"/>
          <a:sy n="71" d="100"/>
        </p:scale>
        <p:origin x="-48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2" name="Подзаголовок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768E0B8-3DCE-4DC7-9A14-E11F1AAC7FF7}" type="datetimeFigureOut">
              <a:rPr lang="ru-RU" smtClean="0"/>
              <a:pPr/>
              <a:t>07.10.2015</a:t>
            </a:fld>
            <a:endParaRPr lang="ru-RU"/>
          </a:p>
        </p:txBody>
      </p:sp>
      <p:sp>
        <p:nvSpPr>
          <p:cNvPr id="20" name="Нижний колонтитул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EC616B8-7164-499D-8FA9-DA92A4BD1A7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768E0B8-3DCE-4DC7-9A14-E11F1AAC7FF7}" type="datetimeFigureOut">
              <a:rPr lang="ru-RU" smtClean="0"/>
              <a:pPr/>
              <a:t>07.10.2015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EC616B8-7164-499D-8FA9-DA92A4BD1A7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768E0B8-3DCE-4DC7-9A14-E11F1AAC7FF7}" type="datetimeFigureOut">
              <a:rPr lang="ru-RU" smtClean="0"/>
              <a:pPr/>
              <a:t>07.10.2015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EC616B8-7164-499D-8FA9-DA92A4BD1A7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768E0B8-3DCE-4DC7-9A14-E11F1AAC7FF7}" type="datetimeFigureOut">
              <a:rPr lang="ru-RU" smtClean="0"/>
              <a:pPr/>
              <a:t>07.10.2015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EC616B8-7164-499D-8FA9-DA92A4BD1A7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768E0B8-3DCE-4DC7-9A14-E11F1AAC7FF7}" type="datetimeFigureOut">
              <a:rPr lang="ru-RU" smtClean="0"/>
              <a:pPr/>
              <a:t>07.10.2015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EC616B8-7164-499D-8FA9-DA92A4BD1A7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768E0B8-3DCE-4DC7-9A14-E11F1AAC7FF7}" type="datetimeFigureOut">
              <a:rPr lang="ru-RU" smtClean="0"/>
              <a:pPr/>
              <a:t>07.10.2015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EC616B8-7164-499D-8FA9-DA92A4BD1A7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768E0B8-3DCE-4DC7-9A14-E11F1AAC7FF7}" type="datetimeFigureOut">
              <a:rPr lang="ru-RU" smtClean="0"/>
              <a:pPr/>
              <a:t>07.10.2015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EC616B8-7164-499D-8FA9-DA92A4BD1A7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768E0B8-3DCE-4DC7-9A14-E11F1AAC7FF7}" type="datetimeFigureOut">
              <a:rPr lang="ru-RU" smtClean="0"/>
              <a:pPr/>
              <a:t>07.10.2015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EC616B8-7164-499D-8FA9-DA92A4BD1A7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768E0B8-3DCE-4DC7-9A14-E11F1AAC7FF7}" type="datetimeFigureOut">
              <a:rPr lang="ru-RU" smtClean="0"/>
              <a:pPr/>
              <a:t>07.10.2015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EC616B8-7164-499D-8FA9-DA92A4BD1A7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Прямоугольник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768E0B8-3DCE-4DC7-9A14-E11F1AAC7FF7}" type="datetimeFigureOut">
              <a:rPr lang="ru-RU" smtClean="0"/>
              <a:pPr/>
              <a:t>07.10.2015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EC616B8-7164-499D-8FA9-DA92A4BD1A7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768E0B8-3DCE-4DC7-9A14-E11F1AAC7FF7}" type="datetimeFigureOut">
              <a:rPr lang="ru-RU" smtClean="0"/>
              <a:pPr/>
              <a:t>07.10.2015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EC616B8-7164-499D-8FA9-DA92A4BD1A7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9" name="Блок-схема: процесс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Блок-схема: процесс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ирог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Кольцо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F768E0B8-3DCE-4DC7-9A14-E11F1AAC7FF7}" type="datetimeFigureOut">
              <a:rPr lang="ru-RU" smtClean="0"/>
              <a:pPr/>
              <a:t>07.10.2015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FEC616B8-7164-499D-8FA9-DA92A4BD1A7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5" name="Прямоугольник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71538" y="359898"/>
            <a:ext cx="7767662" cy="4212110"/>
          </a:xfrm>
        </p:spPr>
        <p:txBody>
          <a:bodyPr>
            <a:normAutofit/>
          </a:bodyPr>
          <a:lstStyle/>
          <a:p>
            <a:r>
              <a:rPr lang="ru-RU" dirty="0" smtClean="0"/>
              <a:t>                     </a:t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          </a:t>
            </a:r>
            <a:r>
              <a:rPr lang="ru-RU" b="1" dirty="0" smtClean="0"/>
              <a:t>« Потерянный рай» И.А. Бунина на примере рассказа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b="1" dirty="0" smtClean="0"/>
              <a:t>« Антоновские яблоки»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28728" y="4643446"/>
            <a:ext cx="7500990" cy="1928826"/>
          </a:xfrm>
        </p:spPr>
        <p:txBody>
          <a:bodyPr>
            <a:normAutofit/>
          </a:bodyPr>
          <a:lstStyle/>
          <a:p>
            <a:r>
              <a:rPr lang="ru-RU" smtClean="0"/>
              <a:t>                                           </a:t>
            </a:r>
            <a:r>
              <a:rPr lang="ru-RU" smtClean="0"/>
              <a:t> </a:t>
            </a:r>
            <a:endParaRPr lang="ru-RU" dirty="0"/>
          </a:p>
        </p:txBody>
      </p:sp>
      <p:pic>
        <p:nvPicPr>
          <p:cNvPr id="1026" name="Picture 2" descr="C:\Documents and Settings\Пользователь\Рабочий стол\i (1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58016" y="142852"/>
            <a:ext cx="1953571" cy="173830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7" name="Picture 3" descr="C:\Documents and Settings\Пользователь\Рабочий стол\Antonovka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14414" y="4143380"/>
            <a:ext cx="3048000" cy="228600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285852" y="714356"/>
            <a:ext cx="7719274" cy="5891234"/>
          </a:xfrm>
        </p:spPr>
        <p:txBody>
          <a:bodyPr/>
          <a:lstStyle/>
          <a:p>
            <a:r>
              <a:rPr lang="ru-RU" b="1" dirty="0" smtClean="0"/>
              <a:t>Домашнее задание: </a:t>
            </a:r>
            <a:r>
              <a:rPr lang="ru-RU" dirty="0" smtClean="0"/>
              <a:t>1) Напишите небольшое эссе на тему « Потерянный рай» Ивана Бунина»  или  « Что сближает  комедию А.П. Чехова </a:t>
            </a:r>
          </a:p>
          <a:p>
            <a:pPr>
              <a:buNone/>
            </a:pPr>
            <a:r>
              <a:rPr lang="ru-RU" dirty="0" smtClean="0"/>
              <a:t>   « Вишневый сад» и рассказ И.А. Бунина « Антоновские яблоки»?.</a:t>
            </a:r>
          </a:p>
          <a:p>
            <a:r>
              <a:rPr lang="ru-RU" dirty="0" smtClean="0"/>
              <a:t>2) Прочитать рассказ « Чистый понедельник».</a:t>
            </a:r>
          </a:p>
          <a:p>
            <a:pPr>
              <a:buNone/>
            </a:pPr>
            <a:r>
              <a:rPr lang="ru-RU" dirty="0" smtClean="0"/>
              <a:t> </a:t>
            </a:r>
            <a:endParaRPr lang="ru-RU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214414" y="285728"/>
            <a:ext cx="5715040" cy="6286544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ru-RU" b="1" dirty="0" smtClean="0"/>
              <a:t>                     Цели:</a:t>
            </a:r>
            <a:endParaRPr lang="ru-RU" dirty="0" smtClean="0"/>
          </a:p>
          <a:p>
            <a:pPr lvl="0"/>
            <a:r>
              <a:rPr lang="ru-RU" dirty="0" smtClean="0"/>
              <a:t>Познакомить с разнообразием тематики прозы Бунина,</a:t>
            </a:r>
          </a:p>
          <a:p>
            <a:pPr lvl="0"/>
            <a:r>
              <a:rPr lang="ru-RU" dirty="0" smtClean="0"/>
              <a:t>Научить определять литературные приемы, использованные Буниным для раскрытия психологии человека, и другие характерные черты рассказов Бунина.</a:t>
            </a:r>
          </a:p>
          <a:p>
            <a:pPr lvl="0"/>
            <a:r>
              <a:rPr lang="ru-RU" dirty="0" smtClean="0"/>
              <a:t>Развить навыки анализа прозаического текста.</a:t>
            </a:r>
          </a:p>
          <a:p>
            <a:endParaRPr lang="ru-RU" dirty="0"/>
          </a:p>
        </p:txBody>
      </p:sp>
      <p:pic>
        <p:nvPicPr>
          <p:cNvPr id="4" name="Picture 4" descr="C:\Documents and Settings\Пользователь\Рабочий стол\147870023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32676" y="1714488"/>
            <a:ext cx="2397042" cy="375393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Documents and Settings\Пользователь\Рабочий стол\1360909424_maxim_dmitreev_3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286512" y="-40028"/>
            <a:ext cx="2571768" cy="3051831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Заголовок 1"/>
          <p:cNvSpPr>
            <a:spLocks noGrp="1"/>
          </p:cNvSpPr>
          <p:nvPr>
            <p:ph idx="1"/>
          </p:nvPr>
        </p:nvSpPr>
        <p:spPr>
          <a:xfrm>
            <a:off x="571472" y="0"/>
            <a:ext cx="5500726" cy="3143226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1800" dirty="0" smtClean="0"/>
              <a:t>      "Рождение ни как не есть мое начало. Мое начало и в той непостижимой для меня тьме, в которой я был от зачатия до рождения, и в моем отце, в матери, в дедах, прадедах, пращурах, ибо ведь они тоже я, только в несколько иной форме: Не раз чувствовал я себя не только прежним собою, - ребенком, отроком, юношей, - но и своим отцом, дедом, пращуром; в свой срок кто-то должен и будет чувствовать себя - мною" (И. А. Бунин). </a:t>
            </a:r>
            <a:endParaRPr lang="ru-RU" sz="1800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4071934" y="2643182"/>
            <a:ext cx="4929222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>Алексей Николаевич Бунин</a:t>
            </a:r>
            <a:endParaRPr lang="ru-RU" dirty="0" smtClean="0"/>
          </a:p>
          <a:p>
            <a:r>
              <a:rPr lang="ru-RU" dirty="0" smtClean="0"/>
              <a:t>Отец, Алексей Николаевич, помещик Орловской и Тульской губернии был вспыльчивый, азартный, более всего любящий охоту и пение под гитару старинных романсов. В конце концов он, из-за пристрастия к вину и картам, растратил не только собственное наследство, но и состояние жены. Отец был на войне, волонтером, в крымской кампании, любил прихвастнуть знакомством с самим графом Толстым, тоже </a:t>
            </a:r>
            <a:r>
              <a:rPr lang="ru-RU" dirty="0" err="1" smtClean="0"/>
              <a:t>севастопольцем</a:t>
            </a:r>
            <a:r>
              <a:rPr lang="ru-RU" dirty="0" smtClean="0"/>
              <a:t>.</a:t>
            </a:r>
          </a:p>
          <a:p>
            <a:r>
              <a:rPr lang="ru-RU" dirty="0" smtClean="0"/>
              <a:t>Но несмотря на эти пороки, его все очень любили за веселый нрав, щедрость, художественную одаренность.  </a:t>
            </a:r>
            <a:endParaRPr lang="ru-RU" dirty="0"/>
          </a:p>
        </p:txBody>
      </p:sp>
      <p:pic>
        <p:nvPicPr>
          <p:cNvPr id="4099" name="Picture 3" descr="C:\Documents and Settings\Пользователь\Рабочий стол\bunin_a_n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00101" y="2916934"/>
            <a:ext cx="3071833" cy="394106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714876" y="214290"/>
            <a:ext cx="4214842" cy="6357982"/>
          </a:xfrm>
        </p:spPr>
        <p:txBody>
          <a:bodyPr>
            <a:normAutofit fontScale="25000" lnSpcReduction="20000"/>
          </a:bodyPr>
          <a:lstStyle/>
          <a:p>
            <a:pPr>
              <a:buNone/>
            </a:pPr>
            <a:r>
              <a:rPr lang="ru-RU" sz="9600" b="1" dirty="0" smtClean="0"/>
              <a:t>            Мать, Людмила Александровна Бунина </a:t>
            </a:r>
            <a:br>
              <a:rPr lang="ru-RU" sz="9600" b="1" dirty="0" smtClean="0"/>
            </a:br>
            <a:r>
              <a:rPr lang="ru-RU" sz="9600" b="1" dirty="0" smtClean="0"/>
              <a:t>урожденная Чубарова (1835-1910)</a:t>
            </a:r>
            <a:endParaRPr lang="ru-RU" sz="9600" dirty="0" smtClean="0"/>
          </a:p>
          <a:p>
            <a:pPr>
              <a:buNone/>
            </a:pPr>
            <a:r>
              <a:rPr lang="ru-RU" sz="5900" dirty="0" smtClean="0"/>
              <a:t>       </a:t>
            </a:r>
            <a:r>
              <a:rPr lang="ru-RU" sz="9600" dirty="0" smtClean="0"/>
              <a:t>Вера Николаевна Муромцева, жена Бунина, вспоминает: "Мать его, Людмила Александровна, всегда говорила мне, что "Ваня с самого рождения отличался от остальных детей", что она всегда знала, что он будет "особенный", "ни у кого нет такой тонкой души, как у него": "В Воронеже он, моложе двух лет, ходил в соседний магазин за конфеткой. Его крестный, генерал Сипягин, уверял, что он будет большим человеком... генералом!" </a:t>
            </a:r>
          </a:p>
          <a:p>
            <a:pPr>
              <a:buNone/>
            </a:pP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 </a:t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 smtClean="0"/>
          </a:p>
        </p:txBody>
      </p:sp>
      <p:pic>
        <p:nvPicPr>
          <p:cNvPr id="19458" name="Picture 2" descr="C:\Documents and Settings\Пользователь\Рабочий стол\bunina_l_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71604" y="2687450"/>
            <a:ext cx="3000396" cy="417055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Прямоугольник 4"/>
          <p:cNvSpPr/>
          <p:nvPr/>
        </p:nvSpPr>
        <p:spPr>
          <a:xfrm flipV="1">
            <a:off x="5786446" y="2343276"/>
            <a:ext cx="2900354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> 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 smtClean="0"/>
          </a:p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 </a:t>
            </a:r>
            <a:r>
              <a:rPr lang="ru-RU" u="sng" dirty="0" smtClean="0"/>
              <a:t>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 smtClean="0"/>
          </a:p>
          <a:p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428596" y="0"/>
            <a:ext cx="4786346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/>
              <a:t>Мать Ивана Бунина была полной противоположностью мужу: кроткой, нежной и чувствительной натурой, воспитанной на лирике Пушкина и Жуковского и занималась, в первую очередь, воспитанием детей...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 descr="C:\Documents and Settings\Пользователь\Рабочий стол\102540175_134530706221295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691259" y="4268446"/>
            <a:ext cx="3452741" cy="258955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074" name="Picture 2" descr="C:\Documents and Settings\Пользователь\Рабочий стол\1587690_Bagrov_Victor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39459" y="0"/>
            <a:ext cx="3420607" cy="242886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Заголовок 1"/>
          <p:cNvSpPr>
            <a:spLocks noGrp="1"/>
          </p:cNvSpPr>
          <p:nvPr>
            <p:ph idx="1"/>
          </p:nvPr>
        </p:nvSpPr>
        <p:spPr>
          <a:xfrm>
            <a:off x="785786" y="785794"/>
            <a:ext cx="5072098" cy="5857916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ru-RU" sz="2000" b="1" i="1" dirty="0" smtClean="0"/>
              <a:t>                                   Вечер</a:t>
            </a:r>
          </a:p>
          <a:p>
            <a:pPr>
              <a:buNone/>
            </a:pPr>
            <a:r>
              <a:rPr lang="ru-RU" sz="2000" i="1" dirty="0" smtClean="0"/>
              <a:t>     </a:t>
            </a:r>
            <a:r>
              <a:rPr lang="ru-RU" sz="1800" b="1" i="1" dirty="0" smtClean="0">
                <a:latin typeface="Times New Roman" pitchFamily="18" charset="0"/>
                <a:cs typeface="Times New Roman" pitchFamily="18" charset="0"/>
              </a:rPr>
              <a:t>О счастье мы всегда лишь вспоминаем.</a:t>
            </a:r>
            <a:br>
              <a:rPr lang="ru-RU" sz="1800" b="1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b="1" i="1" dirty="0" smtClean="0">
                <a:latin typeface="Times New Roman" pitchFamily="18" charset="0"/>
                <a:cs typeface="Times New Roman" pitchFamily="18" charset="0"/>
              </a:rPr>
              <a:t>А счастье всюду. Может быть, оно -</a:t>
            </a:r>
            <a:br>
              <a:rPr lang="ru-RU" sz="1800" b="1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b="1" i="1" dirty="0" smtClean="0">
                <a:latin typeface="Times New Roman" pitchFamily="18" charset="0"/>
                <a:cs typeface="Times New Roman" pitchFamily="18" charset="0"/>
              </a:rPr>
              <a:t>Вот этот сад осенний за сараем</a:t>
            </a:r>
            <a:br>
              <a:rPr lang="ru-RU" sz="1800" b="1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b="1" i="1" dirty="0" smtClean="0">
                <a:latin typeface="Times New Roman" pitchFamily="18" charset="0"/>
                <a:cs typeface="Times New Roman" pitchFamily="18" charset="0"/>
              </a:rPr>
              <a:t>И чистый воздух, льющийся в окно.</a:t>
            </a:r>
            <a:br>
              <a:rPr lang="ru-RU" sz="1800" b="1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b="1" i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b="1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b="1" i="1" dirty="0" smtClean="0">
                <a:latin typeface="Times New Roman" pitchFamily="18" charset="0"/>
                <a:cs typeface="Times New Roman" pitchFamily="18" charset="0"/>
              </a:rPr>
              <a:t>В бездонном небе легким белым краем</a:t>
            </a:r>
            <a:br>
              <a:rPr lang="ru-RU" sz="1800" b="1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b="1" i="1" dirty="0" smtClean="0">
                <a:latin typeface="Times New Roman" pitchFamily="18" charset="0"/>
                <a:cs typeface="Times New Roman" pitchFamily="18" charset="0"/>
              </a:rPr>
              <a:t>Встает, сияет облако. Давно</a:t>
            </a:r>
            <a:br>
              <a:rPr lang="ru-RU" sz="1800" b="1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b="1" i="1" dirty="0" smtClean="0">
                <a:latin typeface="Times New Roman" pitchFamily="18" charset="0"/>
                <a:cs typeface="Times New Roman" pitchFamily="18" charset="0"/>
              </a:rPr>
              <a:t>Слежу за ним... Мы мало видим, знаем,</a:t>
            </a:r>
            <a:br>
              <a:rPr lang="ru-RU" sz="1800" b="1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b="1" i="1" dirty="0" smtClean="0">
                <a:latin typeface="Times New Roman" pitchFamily="18" charset="0"/>
                <a:cs typeface="Times New Roman" pitchFamily="18" charset="0"/>
              </a:rPr>
              <a:t>А счастье только знающим дано.</a:t>
            </a:r>
            <a:br>
              <a:rPr lang="ru-RU" sz="1800" b="1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b="1" i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b="1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b="1" i="1" dirty="0" smtClean="0">
                <a:latin typeface="Times New Roman" pitchFamily="18" charset="0"/>
                <a:cs typeface="Times New Roman" pitchFamily="18" charset="0"/>
              </a:rPr>
              <a:t>Окно открыто. Пискнула и села</a:t>
            </a:r>
            <a:br>
              <a:rPr lang="ru-RU" sz="1800" b="1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b="1" i="1" dirty="0" smtClean="0">
                <a:latin typeface="Times New Roman" pitchFamily="18" charset="0"/>
                <a:cs typeface="Times New Roman" pitchFamily="18" charset="0"/>
              </a:rPr>
              <a:t>На подоконник птичка. И от книг</a:t>
            </a:r>
            <a:br>
              <a:rPr lang="ru-RU" sz="1800" b="1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b="1" i="1" dirty="0" smtClean="0">
                <a:latin typeface="Times New Roman" pitchFamily="18" charset="0"/>
                <a:cs typeface="Times New Roman" pitchFamily="18" charset="0"/>
              </a:rPr>
              <a:t>Усталый взгляд я отвожу на миг.</a:t>
            </a:r>
            <a:br>
              <a:rPr lang="ru-RU" sz="1800" b="1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b="1" i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b="1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b="1" i="1" dirty="0" smtClean="0">
                <a:latin typeface="Times New Roman" pitchFamily="18" charset="0"/>
                <a:cs typeface="Times New Roman" pitchFamily="18" charset="0"/>
              </a:rPr>
              <a:t>День вечереет, небо опустело.</a:t>
            </a:r>
            <a:br>
              <a:rPr lang="ru-RU" sz="1800" b="1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b="1" i="1" dirty="0" smtClean="0">
                <a:latin typeface="Times New Roman" pitchFamily="18" charset="0"/>
                <a:cs typeface="Times New Roman" pitchFamily="18" charset="0"/>
              </a:rPr>
              <a:t>Гул молотилки слышен на гумне...</a:t>
            </a:r>
            <a:br>
              <a:rPr lang="ru-RU" sz="1800" b="1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b="1" i="1" dirty="0" smtClean="0">
                <a:latin typeface="Times New Roman" pitchFamily="18" charset="0"/>
                <a:cs typeface="Times New Roman" pitchFamily="18" charset="0"/>
              </a:rPr>
              <a:t>Я вижу, слышу, счастлив. Все во мн</a:t>
            </a: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е.</a:t>
            </a:r>
            <a:endParaRPr lang="ru-RU" sz="20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Основная мысль – счастье  можно найти в самых простых вещах, которые окружают нас, главное, самому быть счастливым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ru-RU" dirty="0"/>
          </a:p>
        </p:txBody>
      </p:sp>
      <p:pic>
        <p:nvPicPr>
          <p:cNvPr id="3075" name="Picture 3" descr="C:\Documents and Settings\Пользователь\Рабочий стол\34300831_Frederick_Childe_Hassam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786314" y="1928802"/>
            <a:ext cx="3562171" cy="248732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Прямоугольник 8"/>
          <p:cNvSpPr/>
          <p:nvPr/>
        </p:nvSpPr>
        <p:spPr>
          <a:xfrm>
            <a:off x="142844" y="142852"/>
            <a:ext cx="635798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Для того , чтобы создать нужную атмосферу,  предлагается послушать стихотворение И.А. Бунина  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1" name="Picture 3" descr="C:\Documents and Settings\Пользователь\Рабочий стол\978-966-03-6637-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143636" y="2857496"/>
            <a:ext cx="2500330" cy="3823134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714348" y="285728"/>
            <a:ext cx="5500726" cy="6572272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ru-RU" sz="2400" dirty="0" smtClean="0"/>
              <a:t>    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И.А.Бунин был убежден, что  не должно быть « деления художественной литературы на прозу и стихи», и признавался, что такой взгляд кажется ему  «неестественным  и устарелым».  Он писал: « Поэтический элемент стихийно присущ произведениям изящной словесности одинаково как в стихотворной, так и в прозаической форме. Проза также должна отличаться тональностью. Многие чисто беллетристические вещи читаются как стихи, хоть в них не соблюдаются ни размер, ни рифма... К прозе не менее, чем к стихам, должны быть предъявлены требования музыкальности и гибкости языка».</a:t>
            </a:r>
          </a:p>
          <a:p>
            <a:pPr>
              <a:buNone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         Наиболее полно эти требования реализовались в шедевре </a:t>
            </a:r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бунинской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прозы – рассказе </a:t>
            </a:r>
          </a:p>
          <a:p>
            <a:pPr>
              <a:buNone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 « Антоновские яблоки».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7410" name="Picture 2" descr="C:\Documents and Settings\Пользователь\Рабочий стол\1054634065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00760" y="0"/>
            <a:ext cx="2786082" cy="300037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5" name="Picture 3" descr="C:\Documents and Settings\Пользователь\Рабочий стол\e94143320311c9dfc7e566ae1cf3249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116594" y="3643314"/>
            <a:ext cx="4027406" cy="3000396"/>
          </a:xfrm>
          <a:prstGeom prst="rect">
            <a:avLst/>
          </a:prstGeom>
          <a:noFill/>
        </p:spPr>
      </p:pic>
      <p:pic>
        <p:nvPicPr>
          <p:cNvPr id="18436" name="Picture 4" descr="C:\Documents and Settings\Пользователь\Рабочий стол\0_1034a_1b81259c_XL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71538" y="3857628"/>
            <a:ext cx="3791997" cy="2843998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214290"/>
            <a:ext cx="6143636" cy="4071966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sz="1800" b="1" dirty="0" smtClean="0"/>
              <a:t>     </a:t>
            </a:r>
            <a:r>
              <a:rPr lang="ru-RU" sz="1600" b="1" dirty="0" smtClean="0"/>
              <a:t>Рассказ был написан в 1901 году. Очарованный осенью и поэзией старины,  Бунин с огромной  художественной  силой в  рассказе  запечатлел образ родной земли , её богатства и непритязательная красота.   Писатель зовет  не  потерять  того, что  достойно памяти, что прекрасно и вечно.</a:t>
            </a:r>
          </a:p>
          <a:p>
            <a:pPr>
              <a:buNone/>
            </a:pPr>
            <a:r>
              <a:rPr lang="ru-RU" sz="1600" b="1" dirty="0" smtClean="0"/>
              <a:t>    Бунин в своём  « осеннем рассказе»  уловил  и передал  неповторимую атмосферу  прошлого.  </a:t>
            </a:r>
          </a:p>
          <a:p>
            <a:pPr>
              <a:buNone/>
            </a:pPr>
            <a:r>
              <a:rPr lang="ru-RU" sz="1600" b="1" dirty="0" smtClean="0"/>
              <a:t>     Писатель признавался: «Хорошо было осенью чувствовать себя именно в деревне, в дедовской усадьбе… Право, я желал бы пожить прежним помещиком».  </a:t>
            </a:r>
          </a:p>
          <a:p>
            <a:pPr>
              <a:buNone/>
            </a:pPr>
            <a:r>
              <a:rPr lang="ru-RU" sz="1600" b="1" dirty="0" smtClean="0"/>
              <a:t>    Не так – то просто разобраться с этим </a:t>
            </a:r>
            <a:r>
              <a:rPr lang="ru-RU" sz="1600" b="1" dirty="0" err="1" smtClean="0"/>
              <a:t>бунинским</a:t>
            </a:r>
            <a:r>
              <a:rPr lang="ru-RU" sz="1600" b="1" dirty="0" smtClean="0"/>
              <a:t> шедевром. Рассказ вызывает определенные затруднения. Он вызвал недоумения у современников Бунина: «Описывает всё, что попадается под  руку». А критики были единодушны в своем восхищении изумительным художественным мастерством «Антоновских яблок», их непередаваемой эстетической прелестью.</a:t>
            </a:r>
          </a:p>
          <a:p>
            <a:endParaRPr lang="ru-RU" sz="18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6286512" y="214290"/>
            <a:ext cx="257176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Деревня Озерки – родина Бунина</a:t>
            </a:r>
            <a:endParaRPr lang="ru-RU" dirty="0"/>
          </a:p>
        </p:txBody>
      </p:sp>
      <p:pic>
        <p:nvPicPr>
          <p:cNvPr id="18434" name="Picture 2" descr="C:\Documents and Settings\Пользователь\Рабочий стол\file.jpe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891465" y="857232"/>
            <a:ext cx="3252535" cy="221253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C:\Documents and Settings\Пользователь\Рабочий стол\117547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57224" y="3985015"/>
            <a:ext cx="3830646" cy="287298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Заголовок 1"/>
          <p:cNvSpPr>
            <a:spLocks noGrp="1"/>
          </p:cNvSpPr>
          <p:nvPr>
            <p:ph idx="1"/>
          </p:nvPr>
        </p:nvSpPr>
        <p:spPr>
          <a:xfrm>
            <a:off x="357188" y="142853"/>
            <a:ext cx="5929324" cy="4572032"/>
          </a:xfrm>
        </p:spPr>
        <p:txBody>
          <a:bodyPr>
            <a:normAutofit fontScale="47500" lnSpcReduction="20000"/>
          </a:bodyPr>
          <a:lstStyle/>
          <a:p>
            <a:pPr>
              <a:buNone/>
            </a:pPr>
            <a:r>
              <a:rPr lang="ru-RU" dirty="0" smtClean="0"/>
              <a:t>   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Рассказ представляет собой единый лирический монолог героя, передающий его душевное состояние. Рассказ напоминает стихотворение. Прежде всего тем, как строиться сюжет.  В основе его- воспоминание.  Значимыми становятся ритм поэтического дыхания, неопределенная зыбкость интонации, импрессионистическая образность. Лирика как бы ведет за собой прозу. Благодаря  насыщению повествования поэтической образностью вырабатывается особый лаконизм, сопряженный с магической плавностью и завораживающей протяженностью. Повторы слов, паузы создают выразительный музыкальный лад. Послушаем отрывок : « Вспоминается мне ранняя погожая осень…Помню раннее , свежее , тихое утро &lt;…&gt; Помню большой , весь золотой ,подсохший и поредевший сад , помню кленовые аллеи , тонкий аромат опавшей листвы и – запах антоновский яблок , запах меда и осенней свежести « . Предельная концентрированность  деталей , смелость сравнений производят впечатления нарядности , богатого убранства повествования , остающегося при этом строгим , резким , четким .В произведении постоянно присутствует аромат антоновских яблок, и этот запах звучит как музыкальный лейтмотив.</a:t>
            </a:r>
          </a:p>
          <a:p>
            <a:endParaRPr lang="ru-RU" dirty="0"/>
          </a:p>
        </p:txBody>
      </p:sp>
      <p:pic>
        <p:nvPicPr>
          <p:cNvPr id="1028" name="Picture 4" descr="C:\Documents and Settings\Пользователь\Рабочий стол\e87751f6cf520ee5d2f8e5860e289a1f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48524" y="4071942"/>
            <a:ext cx="4195476" cy="278605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9" name="Picture 5" descr="C:\Documents and Settings\Пользователь\Рабочий стол\154800801312750532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143636" y="214291"/>
            <a:ext cx="2839661" cy="378621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Documents and Settings\Пользователь\Рабочий стол\98194138_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92638" cy="6858000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000100" y="285728"/>
            <a:ext cx="7929618" cy="6072230"/>
          </a:xfrm>
        </p:spPr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ru-RU" dirty="0" smtClean="0"/>
              <a:t>      Бунин писал не о крепостном прошлом, не о природе в « чистом виде», а о красоте. Он рано осознал, что писать о красоте – значит писать обо всем сущем, поскольку красота растворена в каждом явлении бытия:</a:t>
            </a:r>
          </a:p>
          <a:p>
            <a:pPr>
              <a:buNone/>
            </a:pPr>
            <a:r>
              <a:rPr lang="ru-RU" dirty="0" smtClean="0"/>
              <a:t>Радость жизни во всем я ловлю-</a:t>
            </a:r>
          </a:p>
          <a:p>
            <a:pPr>
              <a:buNone/>
            </a:pPr>
            <a:r>
              <a:rPr lang="ru-RU" dirty="0" smtClean="0"/>
              <a:t>В звездном небе, в цветах, ароматах.</a:t>
            </a:r>
          </a:p>
          <a:p>
            <a:pPr>
              <a:buNone/>
            </a:pPr>
            <a:r>
              <a:rPr lang="ru-RU" dirty="0" smtClean="0"/>
              <a:t>И еще:</a:t>
            </a:r>
          </a:p>
          <a:p>
            <a:pPr>
              <a:buNone/>
            </a:pPr>
            <a:r>
              <a:rPr lang="ru-RU" dirty="0" smtClean="0"/>
              <a:t>Вон радуга… Весело жить</a:t>
            </a:r>
          </a:p>
          <a:p>
            <a:pPr>
              <a:buNone/>
            </a:pPr>
            <a:r>
              <a:rPr lang="ru-RU" dirty="0" smtClean="0"/>
              <a:t>И весело думать о небе,</a:t>
            </a:r>
          </a:p>
          <a:p>
            <a:pPr>
              <a:buNone/>
            </a:pPr>
            <a:r>
              <a:rPr lang="ru-RU" dirty="0" smtClean="0"/>
              <a:t>О солнце, о зреющем хлебе</a:t>
            </a:r>
          </a:p>
          <a:p>
            <a:pPr>
              <a:buNone/>
            </a:pPr>
            <a:r>
              <a:rPr lang="ru-RU" dirty="0" smtClean="0"/>
              <a:t>И счастьем простым дорожить:</a:t>
            </a:r>
          </a:p>
          <a:p>
            <a:pPr>
              <a:buNone/>
            </a:pPr>
            <a:r>
              <a:rPr lang="ru-RU" dirty="0" smtClean="0"/>
              <a:t>С открытой бродить головой,</a:t>
            </a:r>
          </a:p>
          <a:p>
            <a:pPr>
              <a:buNone/>
            </a:pPr>
            <a:r>
              <a:rPr lang="ru-RU" dirty="0" smtClean="0"/>
              <a:t>Глядеть, как рассыпали дети</a:t>
            </a:r>
          </a:p>
          <a:p>
            <a:pPr>
              <a:buNone/>
            </a:pPr>
            <a:r>
              <a:rPr lang="ru-RU" dirty="0" smtClean="0"/>
              <a:t>В беседке песок золотой…</a:t>
            </a:r>
          </a:p>
          <a:p>
            <a:pPr>
              <a:buNone/>
            </a:pPr>
            <a:r>
              <a:rPr lang="ru-RU" dirty="0" smtClean="0"/>
              <a:t>Иного нет счастья на свете.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олнцестояние">
  <a:themeElements>
    <a:clrScheme name="Солнцестояние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Солнцестояние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Солнцестояние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339</TotalTime>
  <Words>460</Words>
  <Application>Microsoft Office PowerPoint</Application>
  <PresentationFormat>Экран (4:3)</PresentationFormat>
  <Paragraphs>46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Солнцестояние</vt:lpstr>
      <vt:lpstr>                                 « Потерянный рай» И.А. Бунина на примере рассказа « Антоновские яблоки» 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И. А. Бунин           «Антоновские яблоки»</dc:title>
  <dc:creator>samsung</dc:creator>
  <cp:lastModifiedBy>Billy</cp:lastModifiedBy>
  <cp:revision>49</cp:revision>
  <dcterms:created xsi:type="dcterms:W3CDTF">2015-06-19T17:42:14Z</dcterms:created>
  <dcterms:modified xsi:type="dcterms:W3CDTF">2015-10-07T16:44:42Z</dcterms:modified>
</cp:coreProperties>
</file>