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59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 varScale="1">
        <p:scale>
          <a:sx n="74" d="100"/>
          <a:sy n="74" d="100"/>
        </p:scale>
        <p:origin x="-10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8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D480B-E6BA-44C5-9043-8B75D9950857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EDDC6-67A6-43F4-990F-5D93F469C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EDDC6-67A6-43F4-990F-5D93F469CF3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B60E-A808-4A41-9843-995F2D2CD8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EFE17A-FADD-40A0-A478-D94E2EFF55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B60E-A808-4A41-9843-995F2D2CD8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E17A-FADD-40A0-A478-D94E2EFF5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AEFE17A-FADD-40A0-A478-D94E2EFF55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B60E-A808-4A41-9843-995F2D2CD8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B60E-A808-4A41-9843-995F2D2CD8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AEFE17A-FADD-40A0-A478-D94E2EFF55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B60E-A808-4A41-9843-995F2D2CD8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EFE17A-FADD-40A0-A478-D94E2EFF55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B3FB60E-A808-4A41-9843-995F2D2CD8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E17A-FADD-40A0-A478-D94E2EFF55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B60E-A808-4A41-9843-995F2D2CD8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AEFE17A-FADD-40A0-A478-D94E2EFF55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B60E-A808-4A41-9843-995F2D2CD8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AEFE17A-FADD-40A0-A478-D94E2EFF5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B60E-A808-4A41-9843-995F2D2CD8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EFE17A-FADD-40A0-A478-D94E2EFF5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EFE17A-FADD-40A0-A478-D94E2EFF55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B60E-A808-4A41-9843-995F2D2CD8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AEFE17A-FADD-40A0-A478-D94E2EFF55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B3FB60E-A808-4A41-9843-995F2D2CD8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B3FB60E-A808-4A41-9843-995F2D2CD8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EFE17A-FADD-40A0-A478-D94E2EFF55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hyperlink" Target="BBC.Himiya.Izmenchivaya.istoriya.Otkrytie.elementov.2010.SATRip/KILL.BA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&#1091;&#1095;&#1077;&#1085;&#1099;&#1077;.ppt" TargetMode="External"/><Relationship Id="rId13" Type="http://schemas.openxmlformats.org/officeDocument/2006/relationships/hyperlink" Target="&#1041;&#1083;&#1080;&#1094;.pptx" TargetMode="External"/><Relationship Id="rId18" Type="http://schemas.openxmlformats.org/officeDocument/2006/relationships/image" Target="../media/image20.jpeg"/><Relationship Id="rId3" Type="http://schemas.openxmlformats.org/officeDocument/2006/relationships/video" Target="file:///C:\Documents%20and%20Settings\&#1041;&#1099;&#1082;&#1086;&#1074;&#1072;\&#1052;&#1086;&#1080;%20&#1076;&#1086;&#1082;&#1091;&#1084;&#1077;&#1085;&#1090;&#1099;\&#1093;&#1080;&#1084;&#1080;&#1103;\&#1060;&#1077;&#1089;&#1090;&#1080;&#1074;&#1072;&#1083;&#1100;\&#1060;&#1080;&#1083;&#1100;&#1084;%203.wmv" TargetMode="External"/><Relationship Id="rId7" Type="http://schemas.openxmlformats.org/officeDocument/2006/relationships/hyperlink" Target="&#1055;&#1077;&#1088;&#1080;&#1086;&#1076;&#1080;&#1095;&#1077;&#1089;&#1082;&#1072;&#1103;%20&#1089;&#1080;&#1089;&#1090;&#1077;&#1084;&#1072;%20&#1044;.ppt" TargetMode="External"/><Relationship Id="rId12" Type="http://schemas.openxmlformats.org/officeDocument/2006/relationships/hyperlink" Target="&#1041;&#1091;&#1076;&#1100;&#1090;&#1077;%20&#1074;&#1072;&#1083;&#1077;&#1085;&#1090;&#1085;&#1099;.pptx" TargetMode="External"/><Relationship Id="rId17" Type="http://schemas.openxmlformats.org/officeDocument/2006/relationships/image" Target="../media/image19.jpeg"/><Relationship Id="rId2" Type="http://schemas.openxmlformats.org/officeDocument/2006/relationships/video" Target="file:///C:\Documents%20and%20Settings\&#1041;&#1099;&#1082;&#1086;&#1074;&#1072;\&#1052;&#1086;&#1080;%20&#1076;&#1086;&#1082;&#1091;&#1084;&#1077;&#1085;&#1090;&#1099;\&#1093;&#1080;&#1084;&#1080;&#1103;\&#1060;&#1077;&#1089;&#1090;&#1080;&#1074;&#1072;&#1083;&#1100;\&#1060;&#1080;&#1083;&#1100;&#1084;%202.wmv" TargetMode="External"/><Relationship Id="rId16" Type="http://schemas.openxmlformats.org/officeDocument/2006/relationships/image" Target="../media/image18.jpeg"/><Relationship Id="rId20" Type="http://schemas.openxmlformats.org/officeDocument/2006/relationships/image" Target="../media/image5.gif"/><Relationship Id="rId1" Type="http://schemas.openxmlformats.org/officeDocument/2006/relationships/video" Target="file:///C:\Documents%20and%20Settings\&#1041;&#1099;&#1082;&#1086;&#1074;&#1072;\&#1052;&#1086;&#1080;%20&#1076;&#1086;&#1082;&#1091;&#1084;&#1077;&#1085;&#1090;&#1099;\&#1093;&#1080;&#1084;&#1080;&#1103;\&#1060;&#1077;&#1089;&#1090;&#1080;&#1074;&#1072;&#1083;&#1100;\&#1060;&#1080;&#1083;&#1100;&#1084;%201.wmv" TargetMode="External"/><Relationship Id="rId6" Type="http://schemas.openxmlformats.org/officeDocument/2006/relationships/slideLayout" Target="../slideLayouts/slideLayout2.xml"/><Relationship Id="rId11" Type="http://schemas.openxmlformats.org/officeDocument/2006/relationships/hyperlink" Target="&#1042;&#1080;&#1082;&#1090;&#1086;&#1088;&#1080;&#1085;&#1072;.pptx" TargetMode="External"/><Relationship Id="rId5" Type="http://schemas.openxmlformats.org/officeDocument/2006/relationships/video" Target="file:///C:\Documents%20and%20Settings\&#1041;&#1099;&#1082;&#1086;&#1074;&#1072;\&#1052;&#1086;&#1080;%20&#1076;&#1086;&#1082;&#1091;&#1084;&#1077;&#1085;&#1090;&#1099;\&#1093;&#1080;&#1084;&#1080;&#1103;\&#1060;&#1077;&#1089;&#1090;&#1080;&#1074;&#1072;&#1083;&#1100;\&#1060;&#1080;&#1083;&#1100;&#1084;%205.wmv" TargetMode="External"/><Relationship Id="rId15" Type="http://schemas.openxmlformats.org/officeDocument/2006/relationships/image" Target="../media/image17.jpeg"/><Relationship Id="rId10" Type="http://schemas.openxmlformats.org/officeDocument/2006/relationships/hyperlink" Target="&#1061;&#1080;&#1084;&#1080;&#1082;-&#1101;&#1088;&#1091;&#1076;&#1080;&#1090;.pptx" TargetMode="External"/><Relationship Id="rId19" Type="http://schemas.openxmlformats.org/officeDocument/2006/relationships/image" Target="../media/image21.png"/><Relationship Id="rId4" Type="http://schemas.openxmlformats.org/officeDocument/2006/relationships/video" Target="file:///C:\Documents%20and%20Settings\&#1041;&#1099;&#1082;&#1086;&#1074;&#1072;\&#1052;&#1086;&#1080;%20&#1076;&#1086;&#1082;&#1091;&#1084;&#1077;&#1085;&#1090;&#1099;\&#1093;&#1080;&#1084;&#1080;&#1103;\&#1060;&#1077;&#1089;&#1090;&#1080;&#1074;&#1072;&#1083;&#1100;\&#1060;&#1080;&#1083;&#1100;&#1084;%204.avi" TargetMode="External"/><Relationship Id="rId9" Type="http://schemas.openxmlformats.org/officeDocument/2006/relationships/hyperlink" Target="&#1050;%20&#1089;&#1080;&#1103;&#1102;&#1097;&#1080;&#1084;%20&#1074;&#1077;&#1088;&#1096;&#1080;&#1085;&#1072;&#1084;.ppt" TargetMode="External"/><Relationship Id="rId14" Type="http://schemas.openxmlformats.org/officeDocument/2006/relationships/hyperlink" Target="&#1078;&#1080;&#1090;&#1077;&#1081;&#1089;&#1082;&#1080;&#1077;%20&#1080;&#1089;&#1090;&#1086;&#1088;&#1080;&#1080;.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MG_52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085184"/>
            <a:ext cx="1944216" cy="1296145"/>
          </a:xfrm>
          <a:prstGeom prst="rect">
            <a:avLst/>
          </a:prstGeom>
        </p:spPr>
      </p:pic>
      <p:pic>
        <p:nvPicPr>
          <p:cNvPr id="15" name="Рисунок 14" descr="IMG_5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5085184"/>
            <a:ext cx="2376264" cy="129614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 использованием информационных </a:t>
            </a:r>
          </a:p>
          <a:p>
            <a:r>
              <a:rPr lang="ru-RU" dirty="0" smtClean="0"/>
              <a:t>и коммуникационных технологий	На уроках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Изучение химии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00166" y="4143380"/>
            <a:ext cx="6400800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05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Государственное образовательное</a:t>
            </a:r>
            <a:r>
              <a:rPr kumimoji="0" lang="ru-RU" sz="1050" b="1" i="0" u="none" strike="noStrike" kern="1200" cap="all" spc="25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учреждение </a:t>
            </a:r>
            <a:r>
              <a:rPr kumimoji="0" lang="ru-RU" sz="105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Средняя</a:t>
            </a:r>
            <a:r>
              <a:rPr kumimoji="0" lang="ru-RU" sz="1050" b="1" i="0" u="none" strike="noStrike" kern="1200" cap="all" spc="25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общеобразовательная школа №</a:t>
            </a:r>
            <a:r>
              <a:rPr kumimoji="0" lang="ru-RU" sz="1300" b="1" i="0" u="none" strike="noStrike" kern="1200" cap="all" spc="25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211</a:t>
            </a:r>
            <a:r>
              <a:rPr kumimoji="0" lang="ru-RU" sz="1050" b="1" i="0" u="none" strike="noStrike" kern="1200" cap="all" spc="25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6357958"/>
            <a:ext cx="8929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Школа №211 им. Пьера-де-Кубертена, Санкт-Петербург, Центральный район,  </a:t>
            </a:r>
            <a:r>
              <a:rPr lang="en-US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hlinkClick r:id="rId4" action="ppaction://hlinkfile"/>
              </a:rPr>
              <a:t>sch211@center-edu.spb.ru</a:t>
            </a:r>
            <a:endParaRPr lang="ru-RU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Рисунок 15" descr="graduation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2071678"/>
            <a:ext cx="1050290" cy="773554"/>
          </a:xfrm>
          <a:prstGeom prst="rect">
            <a:avLst/>
          </a:prstGeom>
        </p:spPr>
      </p:pic>
      <p:pic>
        <p:nvPicPr>
          <p:cNvPr id="11" name="Рисунок 10" descr="IMG_50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5085184"/>
            <a:ext cx="1872208" cy="1296144"/>
          </a:xfrm>
          <a:prstGeom prst="rect">
            <a:avLst/>
          </a:prstGeom>
        </p:spPr>
      </p:pic>
      <p:pic>
        <p:nvPicPr>
          <p:cNvPr id="18" name="Рисунок 17" descr="IMG_51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5085184"/>
            <a:ext cx="1944216" cy="1296144"/>
          </a:xfrm>
          <a:prstGeom prst="rect">
            <a:avLst/>
          </a:prstGeom>
        </p:spPr>
      </p:pic>
      <p:pic>
        <p:nvPicPr>
          <p:cNvPr id="20" name="Рисунок 19" descr="IMG_518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5013176"/>
            <a:ext cx="2232248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5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220072" y="1988840"/>
            <a:ext cx="3024336" cy="19041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34400" cy="758952"/>
          </a:xfrm>
        </p:spPr>
        <p:txBody>
          <a:bodyPr/>
          <a:lstStyle/>
          <a:p>
            <a:r>
              <a:rPr lang="ru-RU" dirty="0" smtClean="0"/>
              <a:t>Авторы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32040" y="4005064"/>
            <a:ext cx="3412992" cy="1473324"/>
          </a:xfrm>
        </p:spPr>
        <p:txBody>
          <a:bodyPr>
            <a:normAutofit/>
          </a:bodyPr>
          <a:lstStyle/>
          <a:p>
            <a:pPr marL="273050" indent="-6350">
              <a:buNone/>
            </a:pPr>
            <a:r>
              <a:rPr lang="ru-RU" sz="1600" dirty="0" err="1" smtClean="0"/>
              <a:t>Томашева</a:t>
            </a:r>
            <a:r>
              <a:rPr lang="en-US" sz="1600" dirty="0" smtClean="0"/>
              <a:t> </a:t>
            </a:r>
            <a:r>
              <a:rPr lang="ru-RU" sz="1600" dirty="0" smtClean="0"/>
              <a:t> Наталия Михайловна, учитель химии высшей категории </a:t>
            </a:r>
          </a:p>
          <a:p>
            <a:pPr marL="273050" indent="-6350">
              <a:buNone/>
            </a:pP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NTomasheva@yandex.ru</a:t>
            </a:r>
            <a:endParaRPr lang="ru-RU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500166" y="4869160"/>
            <a:ext cx="3412992" cy="10332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3050" marR="0" lvl="0" indent="-6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6357958"/>
            <a:ext cx="8929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Школа №211 им. Пьера-де-Кубертена, Санкт-Петербург, Центральный район,  </a:t>
            </a:r>
            <a:r>
              <a:rPr lang="en-US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sch211@center-edu.spb.ru</a:t>
            </a:r>
            <a:endParaRPr lang="ru-RU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Рисунок 9" descr="graduation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928670"/>
            <a:ext cx="1050290" cy="773554"/>
          </a:xfrm>
          <a:prstGeom prst="rect">
            <a:avLst/>
          </a:prstGeom>
        </p:spPr>
      </p:pic>
      <p:pic>
        <p:nvPicPr>
          <p:cNvPr id="12" name="Рисунок 11" descr="IMG_5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71600" y="1916832"/>
            <a:ext cx="3096344" cy="1920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34400" cy="758952"/>
          </a:xfrm>
        </p:spPr>
        <p:txBody>
          <a:bodyPr/>
          <a:lstStyle/>
          <a:p>
            <a:r>
              <a:rPr lang="ru-RU" dirty="0" smtClean="0"/>
              <a:t>Основные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27048"/>
            <a:ext cx="4536504" cy="4572000"/>
          </a:xfrm>
        </p:spPr>
        <p:txBody>
          <a:bodyPr>
            <a:normAutofit lnSpcReduction="10000"/>
          </a:bodyPr>
          <a:lstStyle/>
          <a:p>
            <a:pPr marL="6350" indent="-6350">
              <a:buNone/>
            </a:pPr>
            <a:r>
              <a:rPr lang="ru-RU" dirty="0" smtClean="0"/>
              <a:t>Мы живем в быстро развивающемся мире. Ребенок в школе часто перегружен информацией, плохо усваивает материал. На уроке он «должен получить» знания. Но важнее вызвать интерес, втянуть в беседу, в «борьбу» за приобретение новых знаний.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44" y="6357958"/>
            <a:ext cx="90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Школа №211 им. Пьера-де-Кубертена, Санкт-Петербург, Центральный район,  </a:t>
            </a:r>
            <a:r>
              <a:rPr lang="en-US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sch211@center-edu.spb.ru</a:t>
            </a:r>
            <a:endParaRPr lang="ru-RU" sz="1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ru-RU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Рисунок 6" descr="graduation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928670"/>
            <a:ext cx="1050290" cy="773554"/>
          </a:xfrm>
          <a:prstGeom prst="rect">
            <a:avLst/>
          </a:prstGeom>
        </p:spPr>
      </p:pic>
      <p:pic>
        <p:nvPicPr>
          <p:cNvPr id="10" name="Рисунок 9" descr="IMG_51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 flipV="1">
            <a:off x="4643917" y="1988933"/>
            <a:ext cx="4896727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0" y="2000240"/>
            <a:ext cx="4392488" cy="4071934"/>
          </a:xfrm>
        </p:spPr>
        <p:txBody>
          <a:bodyPr>
            <a:normAutofit fontScale="92500" lnSpcReduction="10000"/>
          </a:bodyPr>
          <a:lstStyle/>
          <a:p>
            <a:pPr marL="6350" indent="-6350" algn="r">
              <a:buNone/>
            </a:pPr>
            <a:r>
              <a:rPr lang="ru-RU" dirty="0" smtClean="0"/>
              <a:t>Особенно это важно, когда в школе есть некоторое «расслоение» на профильные, обычные классы и классы компенсации, когда  отсутствуют способности к изучению точных наук, нет интереса к предмету, когда ученик считает, что химия в дальнейшем ему не нужна.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44" y="6357958"/>
            <a:ext cx="885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Школа №211 им. Пьера-де-Кубертена, Санкт-Петербург, Центральный район,  </a:t>
            </a:r>
            <a:r>
              <a:rPr lang="en-US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sch211@center-edu.spb.ru</a:t>
            </a:r>
            <a:endParaRPr lang="ru-RU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Рисунок 6" descr="graduation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836712"/>
            <a:ext cx="1050290" cy="773554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34400" cy="758952"/>
          </a:xfrm>
        </p:spPr>
        <p:txBody>
          <a:bodyPr/>
          <a:lstStyle/>
          <a:p>
            <a:r>
              <a:rPr lang="ru-RU" dirty="0" smtClean="0"/>
              <a:t>Основные задачи</a:t>
            </a:r>
            <a:endParaRPr lang="ru-RU" dirty="0"/>
          </a:p>
        </p:txBody>
      </p:sp>
      <p:pic>
        <p:nvPicPr>
          <p:cNvPr id="12" name="Рисунок 11" descr="IMG_5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933056"/>
            <a:ext cx="3168352" cy="2070526"/>
          </a:xfrm>
          <a:prstGeom prst="rect">
            <a:avLst/>
          </a:prstGeom>
        </p:spPr>
      </p:pic>
      <p:pic>
        <p:nvPicPr>
          <p:cNvPr id="11" name="Рисунок 10" descr="IMG_5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916831"/>
            <a:ext cx="3168352" cy="2112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Главным в профессиональной деятельности считаю: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42844" y="1857364"/>
            <a:ext cx="8503920" cy="4143404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/>
              <a:t>Создание благоприятных психологических условий для воспитания и развития личности ученика, формирование нравственных отношений в коллективе</a:t>
            </a:r>
          </a:p>
          <a:p>
            <a:pPr lvl="0"/>
            <a:r>
              <a:rPr lang="ru-RU" sz="1800" dirty="0" smtClean="0"/>
              <a:t>Сознательно формируя общение в классе, увлекать учащихся интересным содержанием предмета</a:t>
            </a:r>
          </a:p>
          <a:p>
            <a:pPr lvl="0"/>
            <a:r>
              <a:rPr lang="ru-RU" sz="1800" dirty="0" smtClean="0"/>
              <a:t>Создание условий, благоприятных для получения прочных знаний по предмету в рамках петербургского образовательного стандарта</a:t>
            </a:r>
          </a:p>
          <a:p>
            <a:pPr lvl="0"/>
            <a:r>
              <a:rPr lang="ru-RU" sz="1800" dirty="0" smtClean="0"/>
              <a:t>Постоянное самообразование, готовность к изучению новых технологий и введение их в свою практику</a:t>
            </a:r>
          </a:p>
          <a:p>
            <a:pPr lvl="0"/>
            <a:r>
              <a:rPr lang="ru-RU" sz="1800" dirty="0" smtClean="0"/>
              <a:t>Широкое использование приемов, методов и средств обучения, активизирующих мыслительную и учебную деятельность, воспитывающих у учащихся самостоятельность и устойчивый интерес, умение применить знания в различных видах работ</a:t>
            </a:r>
          </a:p>
          <a:p>
            <a:r>
              <a:rPr lang="ru-RU" sz="1800" dirty="0" smtClean="0"/>
              <a:t>Большое насыщение уроков жизненным содержанием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357958"/>
            <a:ext cx="8858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Школа №211 им. Пьера-де-Кубертена, Санкт-Петербург, Центральный район,  </a:t>
            </a:r>
            <a:r>
              <a:rPr lang="en-US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sch211@center-edu.spb.ru</a:t>
            </a:r>
            <a:endParaRPr lang="ru-RU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Рисунок 15" descr="graduation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928670"/>
            <a:ext cx="1050290" cy="773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34400" cy="758952"/>
          </a:xfrm>
        </p:spPr>
        <p:txBody>
          <a:bodyPr/>
          <a:lstStyle/>
          <a:p>
            <a:r>
              <a:rPr lang="ru-RU" dirty="0" smtClean="0"/>
              <a:t>Пути решения поставленных задач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85720" y="1785926"/>
            <a:ext cx="8503920" cy="4572000"/>
          </a:xfrm>
        </p:spPr>
        <p:txBody>
          <a:bodyPr>
            <a:normAutofit fontScale="77500" lnSpcReduction="20000"/>
          </a:bodyPr>
          <a:lstStyle/>
          <a:p>
            <a:pPr marL="0" indent="542925">
              <a:buNone/>
            </a:pPr>
            <a:r>
              <a:rPr lang="ru-RU" dirty="0" smtClean="0"/>
              <a:t>Использование компьютера на уроке дополняет и совершенствует традиционные формы и приемы работы учителя, а не заменяет его.</a:t>
            </a:r>
          </a:p>
          <a:p>
            <a:pPr marL="0" indent="542925">
              <a:buNone/>
            </a:pPr>
            <a:endParaRPr lang="ru-RU" dirty="0" smtClean="0"/>
          </a:p>
          <a:p>
            <a:pPr marL="0" indent="542925">
              <a:buNone/>
            </a:pPr>
            <a:r>
              <a:rPr lang="ru-RU" dirty="0" smtClean="0"/>
              <a:t>Творческий проект, выполненный учащимся – очень важная форма представления результатов обучения, предоставляющая ученику новые возможности</a:t>
            </a:r>
          </a:p>
          <a:p>
            <a:pPr marL="0" indent="542925">
              <a:buNone/>
            </a:pPr>
            <a:endParaRPr lang="ru-RU" dirty="0" smtClean="0"/>
          </a:p>
          <a:p>
            <a:pPr marL="0" indent="542925">
              <a:buNone/>
            </a:pPr>
            <a:r>
              <a:rPr lang="ru-RU" dirty="0" smtClean="0"/>
              <a:t>Презентации учеников можно использовать и как материал для проведения различных форм уроков, и как примерные образцы для организации деятельности учащихся.</a:t>
            </a:r>
          </a:p>
          <a:p>
            <a:pPr marL="0" indent="542925">
              <a:buNone/>
            </a:pPr>
            <a:endParaRPr lang="ru-RU" dirty="0" smtClean="0"/>
          </a:p>
          <a:p>
            <a:pPr marL="0" indent="542925">
              <a:buNone/>
            </a:pPr>
            <a:r>
              <a:rPr lang="ru-RU" dirty="0" smtClean="0"/>
              <a:t>Идея уроков с использованием презентаций не развлекательность, а занимательность и увлечение, как основа эмоционального тона урока.</a:t>
            </a:r>
          </a:p>
          <a:p>
            <a:pPr marL="6350" indent="-635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6357958"/>
            <a:ext cx="9001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Школа №211 им. Пьера-де-Кубертена, Санкт-Петербург, Центральный район,  </a:t>
            </a:r>
            <a:r>
              <a:rPr lang="en-US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sch211@center-edu.spb.ru</a:t>
            </a:r>
            <a:endParaRPr lang="ru-RU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Рисунок 11" descr="graduation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928670"/>
            <a:ext cx="1050290" cy="773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уроков с использованием презентаций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Урок-лекция</a:t>
            </a:r>
          </a:p>
          <a:p>
            <a:pPr>
              <a:buNone/>
            </a:pPr>
            <a:r>
              <a:rPr lang="ru-RU" dirty="0" smtClean="0"/>
              <a:t>Урок-семинар</a:t>
            </a:r>
          </a:p>
          <a:p>
            <a:pPr>
              <a:buNone/>
            </a:pPr>
            <a:r>
              <a:rPr lang="ru-RU" dirty="0" smtClean="0"/>
              <a:t>Урок-конференция</a:t>
            </a:r>
          </a:p>
          <a:p>
            <a:pPr>
              <a:buNone/>
            </a:pPr>
            <a:r>
              <a:rPr lang="ru-RU" dirty="0" smtClean="0"/>
              <a:t>Обобщающий урок</a:t>
            </a:r>
          </a:p>
          <a:p>
            <a:pPr>
              <a:buNone/>
            </a:pPr>
            <a:r>
              <a:rPr lang="ru-RU" dirty="0" smtClean="0"/>
              <a:t>Урок-защита проекта</a:t>
            </a:r>
          </a:p>
          <a:p>
            <a:pPr>
              <a:buNone/>
            </a:pPr>
            <a:r>
              <a:rPr lang="ru-RU" dirty="0" smtClean="0"/>
              <a:t>Урок с игровой основой</a:t>
            </a:r>
          </a:p>
          <a:p>
            <a:pPr>
              <a:buNone/>
            </a:pPr>
            <a:r>
              <a:rPr lang="ru-RU" dirty="0" err="1" smtClean="0"/>
              <a:t>Урок-заочная</a:t>
            </a:r>
            <a:r>
              <a:rPr lang="ru-RU" dirty="0" smtClean="0"/>
              <a:t> экскурсия</a:t>
            </a:r>
          </a:p>
          <a:p>
            <a:pPr>
              <a:buNone/>
            </a:pPr>
            <a:r>
              <a:rPr lang="ru-RU" dirty="0" smtClean="0"/>
              <a:t>Урок-выставка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57958"/>
            <a:ext cx="8858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Школа №211 им. Пьера-де-Кубертена, Санкт-Петербург, Центральный район,  </a:t>
            </a:r>
            <a:r>
              <a:rPr lang="en-US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sch211@center-edu.spb.ru</a:t>
            </a:r>
            <a:endParaRPr lang="ru-RU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Рисунок 5" descr="graduation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936" y="908720"/>
            <a:ext cx="1050290" cy="773554"/>
          </a:xfrm>
          <a:prstGeom prst="rect">
            <a:avLst/>
          </a:prstGeom>
        </p:spPr>
      </p:pic>
      <p:pic>
        <p:nvPicPr>
          <p:cNvPr id="10" name="Рисунок 9" descr="IMG_5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857628"/>
            <a:ext cx="3456384" cy="252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5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412776"/>
            <a:ext cx="3275856" cy="2543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Применение информационных технологий позволяет учителю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6127636" cy="4572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Эмоционально окрашивать уроки</a:t>
            </a:r>
          </a:p>
          <a:p>
            <a:r>
              <a:rPr lang="ru-RU" sz="2000" dirty="0" smtClean="0"/>
              <a:t>Экономить время урока</a:t>
            </a:r>
          </a:p>
          <a:p>
            <a:r>
              <a:rPr lang="ru-RU" sz="2000" dirty="0" smtClean="0"/>
              <a:t>Включать более разнообразные методы подачи нового материала, его закрепления</a:t>
            </a:r>
          </a:p>
          <a:p>
            <a:r>
              <a:rPr lang="ru-RU" sz="2000" dirty="0" smtClean="0"/>
              <a:t>Учитывать психолого-возрастные  особенности детей – любознательность, неустойчивость внимания.</a:t>
            </a:r>
          </a:p>
          <a:p>
            <a:r>
              <a:rPr lang="ru-RU" sz="2000" dirty="0" smtClean="0"/>
              <a:t>Сделать процесс обучения более эффективным, так как учащиеся видят на экране всю информацию наглядно, а не просто слышат ее</a:t>
            </a:r>
          </a:p>
          <a:p>
            <a:r>
              <a:rPr lang="ru-RU" sz="2000" dirty="0" smtClean="0"/>
              <a:t>Легко изменить или модифицировать программу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6357958"/>
            <a:ext cx="8929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Школа №211 им. Пьера-де-Кубертена, Санкт-Петербург, Центральный район,  </a:t>
            </a:r>
            <a:r>
              <a:rPr lang="en-US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sch211@center-edu.spb.ru</a:t>
            </a:r>
            <a:endParaRPr lang="ru-RU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Рисунок 7" descr="graduation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928670"/>
            <a:ext cx="1050290" cy="773554"/>
          </a:xfrm>
          <a:prstGeom prst="rect">
            <a:avLst/>
          </a:prstGeom>
        </p:spPr>
      </p:pic>
      <p:pic>
        <p:nvPicPr>
          <p:cNvPr id="9" name="Рисунок 8" descr="IMG_5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2613">
            <a:off x="6948921" y="4967294"/>
            <a:ext cx="1811969" cy="1245728"/>
          </a:xfrm>
          <a:prstGeom prst="rect">
            <a:avLst/>
          </a:prstGeom>
        </p:spPr>
      </p:pic>
      <p:pic>
        <p:nvPicPr>
          <p:cNvPr id="11" name="Рисунок 10" descr="IMG_5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3356992"/>
            <a:ext cx="1845399" cy="1266195"/>
          </a:xfrm>
          <a:prstGeom prst="rect">
            <a:avLst/>
          </a:prstGeom>
        </p:spPr>
      </p:pic>
      <p:pic>
        <p:nvPicPr>
          <p:cNvPr id="10" name="Рисунок 9" descr="IMG_52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56062">
            <a:off x="6706830" y="1609925"/>
            <a:ext cx="1979712" cy="1319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34400" cy="758952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Результаты применения информационных технологий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928802"/>
            <a:ext cx="8503920" cy="3973654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Повышение заинтересованности и мотивации к изучению предмета.</a:t>
            </a:r>
          </a:p>
          <a:p>
            <a:r>
              <a:rPr lang="ru-RU" sz="1800" dirty="0" smtClean="0"/>
              <a:t>Повышение уровня использования наглядности на уроке.</a:t>
            </a:r>
          </a:p>
          <a:p>
            <a:r>
              <a:rPr lang="ru-RU" sz="1800" dirty="0" smtClean="0"/>
              <a:t>Повышение производительности урока.</a:t>
            </a:r>
          </a:p>
          <a:p>
            <a:r>
              <a:rPr lang="ru-RU" sz="1800" dirty="0" smtClean="0"/>
              <a:t>Установление </a:t>
            </a:r>
            <a:r>
              <a:rPr lang="ru-RU" sz="1800" dirty="0" err="1" smtClean="0"/>
              <a:t>межпредметных</a:t>
            </a:r>
            <a:r>
              <a:rPr lang="ru-RU" sz="1800" dirty="0" smtClean="0"/>
              <a:t> связей с основами информатики, физики, биологии, математики, литературы и др.</a:t>
            </a:r>
          </a:p>
          <a:p>
            <a:r>
              <a:rPr lang="ru-RU" sz="1800" dirty="0" smtClean="0"/>
              <a:t>Необходимость обращать внимание на логику подачи учебного материала положительным образом сказывается на уровне знаний учащихся. </a:t>
            </a:r>
          </a:p>
          <a:p>
            <a:r>
              <a:rPr lang="ru-RU" sz="1800" dirty="0" smtClean="0"/>
              <a:t>Формирование навыков поиска переосмысления и отбора информации по предмету с использованием современных технических средств.</a:t>
            </a:r>
          </a:p>
          <a:p>
            <a:r>
              <a:rPr lang="ru-RU" sz="1800" dirty="0" smtClean="0"/>
              <a:t>Развитие творческих способностей.</a:t>
            </a:r>
          </a:p>
          <a:p>
            <a:r>
              <a:rPr lang="ru-RU" sz="1800" dirty="0" smtClean="0"/>
              <a:t>Улучшаются взаимоотношения учителя с учениками, далекими от химии, но увлеченными компьютерами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44" y="6357958"/>
            <a:ext cx="885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Школа №211 им. Пьера-де-Кубертена, Санкт-Петербург, Центральный район,  </a:t>
            </a:r>
            <a:r>
              <a:rPr lang="en-US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sch211@center-edu.spb.ru</a:t>
            </a:r>
            <a:endParaRPr lang="ru-RU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graduation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928670"/>
            <a:ext cx="1050290" cy="773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34400" cy="758952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Примеры материалов к урокам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dirty="0" smtClean="0"/>
              <a:t>Урок-лекция: </a:t>
            </a:r>
            <a:r>
              <a:rPr lang="ru-RU" sz="2200" dirty="0" smtClean="0">
                <a:hlinkClick r:id="rId7" action="ppaction://hlinkpres?slideindex=1&amp;slidetitle="/>
              </a:rPr>
              <a:t>Периодическая система Менделеева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>
                <a:hlinkClick r:id="rId8" action="ppaction://hlinkpres?slideindex=1&amp;slidetitle="/>
              </a:rPr>
              <a:t>Выдающиеся ученые химики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Урок-семинар: </a:t>
            </a:r>
            <a:r>
              <a:rPr lang="ru-RU" sz="2200" dirty="0" smtClean="0">
                <a:hlinkClick r:id="rId9" action="ppaction://hlinkpres?slideindex=1&amp;slidetitle="/>
              </a:rPr>
              <a:t>К сияющим вершинам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Урок-конференция </a:t>
            </a:r>
          </a:p>
          <a:p>
            <a:pPr>
              <a:buNone/>
            </a:pPr>
            <a:r>
              <a:rPr lang="ru-RU" sz="2200" dirty="0" smtClean="0"/>
              <a:t>Обобщающий урок: </a:t>
            </a:r>
            <a:r>
              <a:rPr lang="ru-RU" sz="2200" dirty="0" smtClean="0">
                <a:hlinkClick r:id="rId10" action="ppaction://hlinkpres?slideindex=1&amp;slidetitle="/>
              </a:rPr>
              <a:t>Химик-эрудит</a:t>
            </a:r>
            <a:r>
              <a:rPr lang="ru-RU" sz="2200" dirty="0" smtClean="0"/>
              <a:t> </a:t>
            </a:r>
            <a:r>
              <a:rPr lang="ru-RU" sz="2200" dirty="0" smtClean="0">
                <a:hlinkClick r:id="rId11" action="ppaction://hlinkpres?slideindex=1&amp;slidetitle="/>
              </a:rPr>
              <a:t>Викторина</a:t>
            </a:r>
            <a:r>
              <a:rPr lang="ru-RU" sz="2200" dirty="0" smtClean="0"/>
              <a:t> </a:t>
            </a:r>
            <a:r>
              <a:rPr lang="ru-RU" sz="2200" dirty="0" smtClean="0">
                <a:hlinkClick r:id="rId12" action="ppaction://hlinkpres?slideindex=1&amp;slidetitle="/>
              </a:rPr>
              <a:t>Будьте валентны!</a:t>
            </a:r>
            <a:r>
              <a:rPr lang="ru-RU" sz="2200" dirty="0" smtClean="0"/>
              <a:t>  </a:t>
            </a:r>
            <a:r>
              <a:rPr lang="ru-RU" sz="2200" dirty="0" err="1" smtClean="0">
                <a:hlinkClick r:id="rId13" action="ppaction://hlinkpres?slideindex=1&amp;slidetitle="/>
              </a:rPr>
              <a:t>Блиц-турнир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Урок-защита проекта </a:t>
            </a:r>
            <a:r>
              <a:rPr lang="ru-RU" sz="2200" dirty="0" smtClean="0">
                <a:hlinkClick r:id="rId14" action="ppaction://hlinkpres?slideindex=1&amp;slidetitle="/>
              </a:rPr>
              <a:t>Житейские истории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Урок с игровой основой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Урок-заочная</a:t>
            </a:r>
            <a:r>
              <a:rPr lang="ru-RU" dirty="0" smtClean="0"/>
              <a:t> экскурсия</a:t>
            </a:r>
          </a:p>
          <a:p>
            <a:pPr>
              <a:buNone/>
            </a:pPr>
            <a:r>
              <a:rPr lang="ru-RU" dirty="0" smtClean="0"/>
              <a:t>Урок-выставка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6357958"/>
            <a:ext cx="9001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Школа №211 им. Пьера-де-Кубертена, Санкт-Петербург, Центральный район,  </a:t>
            </a:r>
            <a:r>
              <a:rPr lang="en-US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sch211@center-edu.spb.ru</a:t>
            </a:r>
            <a:endParaRPr lang="ru-RU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Фильм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5" cstate="print"/>
          <a:stretch>
            <a:fillRect/>
          </a:stretch>
        </p:blipFill>
        <p:spPr>
          <a:xfrm>
            <a:off x="785786" y="4429132"/>
            <a:ext cx="585766" cy="439325"/>
          </a:xfrm>
          <a:prstGeom prst="rect">
            <a:avLst/>
          </a:prstGeom>
        </p:spPr>
      </p:pic>
      <p:pic>
        <p:nvPicPr>
          <p:cNvPr id="7" name="Фильм 2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6" cstate="print"/>
          <a:stretch>
            <a:fillRect/>
          </a:stretch>
        </p:blipFill>
        <p:spPr>
          <a:xfrm>
            <a:off x="1571604" y="4429132"/>
            <a:ext cx="571504" cy="428628"/>
          </a:xfrm>
          <a:prstGeom prst="rect">
            <a:avLst/>
          </a:prstGeom>
        </p:spPr>
      </p:pic>
      <p:pic>
        <p:nvPicPr>
          <p:cNvPr id="8" name="Фильм 3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2285984" y="4429132"/>
            <a:ext cx="571504" cy="428628"/>
          </a:xfrm>
          <a:prstGeom prst="rect">
            <a:avLst/>
          </a:prstGeom>
        </p:spPr>
      </p:pic>
      <p:pic>
        <p:nvPicPr>
          <p:cNvPr id="9" name="Фильм 4.avi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18" cstate="print"/>
          <a:stretch>
            <a:fillRect/>
          </a:stretch>
        </p:blipFill>
        <p:spPr>
          <a:xfrm>
            <a:off x="3000364" y="4429132"/>
            <a:ext cx="571504" cy="428629"/>
          </a:xfrm>
          <a:prstGeom prst="rect">
            <a:avLst/>
          </a:prstGeom>
        </p:spPr>
      </p:pic>
      <p:pic>
        <p:nvPicPr>
          <p:cNvPr id="10" name="Фильм 5.wmv">
            <a:hlinkClick r:id="" action="ppaction://media"/>
          </p:cNvPr>
          <p:cNvPicPr>
            <a:picLocks noRot="1" noChangeAspect="1"/>
          </p:cNvPicPr>
          <p:nvPr>
            <a:videoFile r:link="rId5"/>
          </p:nvPr>
        </p:nvPicPr>
        <p:blipFill>
          <a:blip r:embed="rId19" cstate="print"/>
          <a:stretch>
            <a:fillRect/>
          </a:stretch>
        </p:blipFill>
        <p:spPr>
          <a:xfrm>
            <a:off x="3714744" y="4429132"/>
            <a:ext cx="585766" cy="439325"/>
          </a:xfrm>
          <a:prstGeom prst="rect">
            <a:avLst/>
          </a:prstGeom>
        </p:spPr>
      </p:pic>
      <p:pic>
        <p:nvPicPr>
          <p:cNvPr id="11" name="Рисунок 10" descr="graduation.gif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928670"/>
            <a:ext cx="1050290" cy="773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677</TotalTime>
  <Words>634</Words>
  <Application>Microsoft Office PowerPoint</Application>
  <PresentationFormat>Экран (4:3)</PresentationFormat>
  <Paragraphs>73</Paragraphs>
  <Slides>10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Изучение химии</vt:lpstr>
      <vt:lpstr>Основные задачи</vt:lpstr>
      <vt:lpstr>Основные задачи</vt:lpstr>
      <vt:lpstr>Главным в профессиональной деятельности считаю:</vt:lpstr>
      <vt:lpstr>Пути решения поставленных задач</vt:lpstr>
      <vt:lpstr>Виды уроков с использованием презентаций</vt:lpstr>
      <vt:lpstr>Применение информационных технологий позволяет учителю</vt:lpstr>
      <vt:lpstr>Результаты применения информационных технологий</vt:lpstr>
      <vt:lpstr>Примеры материалов к урокам</vt:lpstr>
      <vt:lpstr>Авторы проекта</vt:lpstr>
    </vt:vector>
  </TitlesOfParts>
  <Company>489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Быкова</dc:creator>
  <cp:lastModifiedBy>Наталья</cp:lastModifiedBy>
  <cp:revision>56</cp:revision>
  <dcterms:created xsi:type="dcterms:W3CDTF">2010-01-27T09:27:35Z</dcterms:created>
  <dcterms:modified xsi:type="dcterms:W3CDTF">2012-11-17T13:33:14Z</dcterms:modified>
</cp:coreProperties>
</file>