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4036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37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38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39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40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4041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42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404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404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4045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1/28/2009</a:t>
            </a:fld>
            <a:endParaRPr lang="en-US"/>
          </a:p>
        </p:txBody>
      </p:sp>
      <p:sp>
        <p:nvSpPr>
          <p:cNvPr id="4404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4047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1/28/2009</a:t>
            </a:fld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1/28/2009</a:t>
            </a:fld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1/28/2009</a:t>
            </a:fld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1/28/2009</a:t>
            </a:fld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1/28/2009</a:t>
            </a:fld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1/28/2009</a:t>
            </a:fld>
            <a:endParaRPr lang="en-US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1/28/2009</a:t>
            </a:fld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1/28/2009</a:t>
            </a:fld>
            <a:endParaRPr lang="en-US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1/28/2009</a:t>
            </a:fld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1/28/2009</a:t>
            </a:fld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fld id="{7EAF463A-BC7C-46EE-9F1E-7F377CCA4891}" type="datetimeFigureOut">
              <a:rPr lang="en-US" smtClean="0"/>
              <a:pPr/>
              <a:t>1/28/2009</a:t>
            </a:fld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301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1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1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1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1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301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302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302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302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953000" y="1143001"/>
            <a:ext cx="2514600" cy="3505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457200" y="381000"/>
            <a:ext cx="3008313" cy="5745163"/>
          </a:xfrm>
        </p:spPr>
        <p:txBody>
          <a:bodyPr/>
          <a:lstStyle/>
          <a:p>
            <a:pPr algn="just"/>
            <a:r>
              <a:rPr lang="ru-RU" sz="3200" dirty="0" smtClean="0"/>
              <a:t>Рисунок карандашом. Размещение изображения на листе. Определение общих пропорциональных отношений лица</a:t>
            </a:r>
            <a:endParaRPr lang="ru-RU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609600"/>
            <a:ext cx="4080437" cy="5180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477000" y="1600201"/>
            <a:ext cx="2209800" cy="2895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304800" y="228600"/>
            <a:ext cx="3160713" cy="5897563"/>
          </a:xfrm>
        </p:spPr>
        <p:txBody>
          <a:bodyPr/>
          <a:lstStyle/>
          <a:p>
            <a:r>
              <a:rPr lang="ru-RU" sz="4000" dirty="0" smtClean="0"/>
              <a:t>Уточнение пропорций лица, прорисовка общей формы глаз, носа, рта, прически и воротника.</a:t>
            </a:r>
            <a:endParaRPr lang="ru-RU" sz="4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762000"/>
            <a:ext cx="4038600" cy="4934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181600" y="1828801"/>
            <a:ext cx="1981200" cy="2133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304800"/>
            <a:ext cx="3008313" cy="5821363"/>
          </a:xfrm>
        </p:spPr>
        <p:txBody>
          <a:bodyPr/>
          <a:lstStyle/>
          <a:p>
            <a:r>
              <a:rPr lang="ru-RU" sz="4000" dirty="0" smtClean="0"/>
              <a:t>Завершение рисунка с помощью светотеневой моделировки формы – создание образа.</a:t>
            </a:r>
            <a:endParaRPr lang="ru-RU" sz="4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457200"/>
            <a:ext cx="3962400" cy="5094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94641" y="1066800"/>
            <a:ext cx="3553760" cy="4512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914400"/>
            <a:ext cx="4038600" cy="4934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2200" y="685800"/>
            <a:ext cx="4419600" cy="568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495800" y="1600201"/>
            <a:ext cx="2590800" cy="20574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0" y="1295400"/>
            <a:ext cx="4191000" cy="4648200"/>
          </a:xfrm>
        </p:spPr>
        <p:txBody>
          <a:bodyPr/>
          <a:lstStyle/>
          <a:p>
            <a:r>
              <a:rPr lang="ru-RU" sz="4000" b="1" dirty="0" smtClean="0"/>
              <a:t>Композиционное размещение рисунка на листе, определение общей формы головы.</a:t>
            </a:r>
            <a:endParaRPr lang="ru-RU" sz="40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685800"/>
            <a:ext cx="4534123" cy="49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715000" y="914400"/>
            <a:ext cx="1371600" cy="20574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685800"/>
            <a:ext cx="3008313" cy="5821363"/>
          </a:xfrm>
        </p:spPr>
        <p:txBody>
          <a:bodyPr/>
          <a:lstStyle/>
          <a:p>
            <a:r>
              <a:rPr lang="ru-RU" sz="3600" b="1" dirty="0" smtClean="0"/>
              <a:t>Уточнение общей формы деталей лица, нанесение легкой тени для выявления объема головы.</a:t>
            </a:r>
            <a:endParaRPr lang="ru-RU" sz="36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838200"/>
            <a:ext cx="4134998" cy="471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181600" y="1143001"/>
            <a:ext cx="1752600" cy="2514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304800"/>
            <a:ext cx="3008313" cy="5821363"/>
          </a:xfrm>
        </p:spPr>
        <p:txBody>
          <a:bodyPr/>
          <a:lstStyle/>
          <a:p>
            <a:r>
              <a:rPr lang="ru-RU" sz="4400" b="1" dirty="0" smtClean="0"/>
              <a:t>Уточнение рисунка с помощью света и тени</a:t>
            </a:r>
            <a:r>
              <a:rPr lang="ru-RU" sz="4800" dirty="0" smtClean="0"/>
              <a:t>.</a:t>
            </a:r>
            <a:endParaRPr lang="ru-RU" sz="4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533400"/>
            <a:ext cx="4343978" cy="4922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724400" y="1219201"/>
            <a:ext cx="2362200" cy="175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304800"/>
            <a:ext cx="3008313" cy="5821363"/>
          </a:xfrm>
        </p:spPr>
        <p:txBody>
          <a:bodyPr/>
          <a:lstStyle/>
          <a:p>
            <a:r>
              <a:rPr lang="ru-RU" sz="3600" b="1" dirty="0" smtClean="0"/>
              <a:t>Завершение работы – обобщение формы, передача характерных особенностей модели, создание образа.</a:t>
            </a:r>
            <a:endParaRPr lang="ru-RU" sz="36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762000"/>
            <a:ext cx="4241276" cy="4894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032250" y="273050"/>
            <a:ext cx="5111750" cy="5853113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1430422"/>
            <a:ext cx="2562736" cy="3349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1057997"/>
            <a:ext cx="2667000" cy="403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51588" y="967376"/>
            <a:ext cx="3196812" cy="413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95599" y="562635"/>
            <a:ext cx="3588077" cy="4847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5">
  <a:themeElements>
    <a:clrScheme name="Течение 8">
      <a:dk1>
        <a:srgbClr val="4B2500"/>
      </a:dk1>
      <a:lt1>
        <a:srgbClr val="F9F0D3"/>
      </a:lt1>
      <a:dk2>
        <a:srgbClr val="A69564"/>
      </a:dk2>
      <a:lt2>
        <a:srgbClr val="EFDEAF"/>
      </a:lt2>
      <a:accent1>
        <a:srgbClr val="FFFFE3"/>
      </a:accent1>
      <a:accent2>
        <a:srgbClr val="BFBFA7"/>
      </a:accent2>
      <a:accent3>
        <a:srgbClr val="FBF6E6"/>
      </a:accent3>
      <a:accent4>
        <a:srgbClr val="3F1E00"/>
      </a:accent4>
      <a:accent5>
        <a:srgbClr val="FFFFEF"/>
      </a:accent5>
      <a:accent6>
        <a:srgbClr val="ADAD97"/>
      </a:accent6>
      <a:hlink>
        <a:srgbClr val="7B6D47"/>
      </a:hlink>
      <a:folHlink>
        <a:srgbClr val="A99D2F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Тема5</Template>
  <TotalTime>19</TotalTime>
  <Words>88</Words>
  <PresentationFormat>Экран (4:3)</PresentationFormat>
  <Paragraphs>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Тема5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FuckYouBill</cp:lastModifiedBy>
  <cp:revision>4</cp:revision>
  <dcterms:modified xsi:type="dcterms:W3CDTF">2009-01-28T19:35:53Z</dcterms:modified>
</cp:coreProperties>
</file>