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8" d="100"/>
          <a:sy n="98" d="100"/>
        </p:scale>
        <p:origin x="-2004"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C1FE0-C19A-481D-B160-C8C5F7487125}" type="datetimeFigureOut">
              <a:rPr lang="ru-RU" smtClean="0"/>
              <a:pPr/>
              <a:t>14.10.2015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18907-9CA2-4BA8-99B1-996B98FB726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018907-9CA2-4BA8-99B1-996B98FB7268}"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16" name="Номер слайда 15"/>
          <p:cNvSpPr>
            <a:spLocks noGrp="1"/>
          </p:cNvSpPr>
          <p:nvPr>
            <p:ph type="sldNum" sz="quarter" idx="11"/>
          </p:nvPr>
        </p:nvSpPr>
        <p:spPr/>
        <p:txBody>
          <a:bodyPr/>
          <a:lstStyle/>
          <a:p>
            <a:fld id="{6881ED96-3302-46E5-96F4-86DEAEE8B30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81ED96-3302-46E5-96F4-86DEAEE8B3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81ED96-3302-46E5-96F4-86DEAEE8B3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F62EE42-370E-49CD-BBB3-1EE50122996B}" type="datetimeFigureOut">
              <a:rPr lang="ru-RU" smtClean="0"/>
              <a:pPr/>
              <a:t>14.10.2015</a:t>
            </a:fld>
            <a:endParaRPr lang="ru-RU"/>
          </a:p>
        </p:txBody>
      </p:sp>
      <p:sp>
        <p:nvSpPr>
          <p:cNvPr id="15" name="Номер слайда 14"/>
          <p:cNvSpPr>
            <a:spLocks noGrp="1"/>
          </p:cNvSpPr>
          <p:nvPr>
            <p:ph type="sldNum" sz="quarter" idx="15"/>
          </p:nvPr>
        </p:nvSpPr>
        <p:spPr/>
        <p:txBody>
          <a:bodyPr/>
          <a:lstStyle>
            <a:lvl1pPr algn="ctr">
              <a:defRPr/>
            </a:lvl1pPr>
          </a:lstStyle>
          <a:p>
            <a:fld id="{6881ED96-3302-46E5-96F4-86DEAEE8B30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81ED96-3302-46E5-96F4-86DEAEE8B30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81ED96-3302-46E5-96F4-86DEAEE8B30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6881ED96-3302-46E5-96F4-86DEAEE8B30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81ED96-3302-46E5-96F4-86DEAEE8B30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81ED96-3302-46E5-96F4-86DEAEE8B3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F62EE42-370E-49CD-BBB3-1EE50122996B}" type="datetimeFigureOut">
              <a:rPr lang="ru-RU" smtClean="0"/>
              <a:pPr/>
              <a:t>14.10.2015</a:t>
            </a:fld>
            <a:endParaRPr lang="ru-RU"/>
          </a:p>
        </p:txBody>
      </p:sp>
      <p:sp>
        <p:nvSpPr>
          <p:cNvPr id="9" name="Номер слайда 8"/>
          <p:cNvSpPr>
            <a:spLocks noGrp="1"/>
          </p:cNvSpPr>
          <p:nvPr>
            <p:ph type="sldNum" sz="quarter" idx="15"/>
          </p:nvPr>
        </p:nvSpPr>
        <p:spPr/>
        <p:txBody>
          <a:bodyPr/>
          <a:lstStyle/>
          <a:p>
            <a:fld id="{6881ED96-3302-46E5-96F4-86DEAEE8B30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F62EE42-370E-49CD-BBB3-1EE50122996B}" type="datetimeFigureOut">
              <a:rPr lang="ru-RU" smtClean="0"/>
              <a:pPr/>
              <a:t>14.10.2015</a:t>
            </a:fld>
            <a:endParaRPr lang="ru-RU"/>
          </a:p>
        </p:txBody>
      </p:sp>
      <p:sp>
        <p:nvSpPr>
          <p:cNvPr id="9" name="Номер слайда 8"/>
          <p:cNvSpPr>
            <a:spLocks noGrp="1"/>
          </p:cNvSpPr>
          <p:nvPr>
            <p:ph type="sldNum" sz="quarter" idx="11"/>
          </p:nvPr>
        </p:nvSpPr>
        <p:spPr/>
        <p:txBody>
          <a:bodyPr/>
          <a:lstStyle/>
          <a:p>
            <a:fld id="{6881ED96-3302-46E5-96F4-86DEAEE8B30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F62EE42-370E-49CD-BBB3-1EE50122996B}" type="datetimeFigureOut">
              <a:rPr lang="ru-RU" smtClean="0"/>
              <a:pPr/>
              <a:t>14.10.2015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881ED96-3302-46E5-96F4-86DEAEE8B30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z="7200" dirty="0" smtClean="0"/>
              <a:t>1868-1936</a:t>
            </a:r>
            <a:endParaRPr lang="ru-RU" sz="7200" dirty="0"/>
          </a:p>
        </p:txBody>
      </p:sp>
      <p:sp>
        <p:nvSpPr>
          <p:cNvPr id="2" name="Заголовок 1"/>
          <p:cNvSpPr>
            <a:spLocks noGrp="1"/>
          </p:cNvSpPr>
          <p:nvPr>
            <p:ph type="ctrTitle"/>
          </p:nvPr>
        </p:nvSpPr>
        <p:spPr/>
        <p:txBody>
          <a:bodyPr/>
          <a:lstStyle/>
          <a:p>
            <a:r>
              <a:rPr lang="ru-RU" dirty="0" smtClean="0"/>
              <a:t>МАКСИМ ГОРЬКИЙ</a:t>
            </a:r>
            <a:endParaRPr lang="ru-RU" dirty="0"/>
          </a:p>
        </p:txBody>
      </p:sp>
      <p:pic>
        <p:nvPicPr>
          <p:cNvPr id="25602" name="Picture 2" descr="https://upload.wikimedia.org/wikipedia/commons/thumb/5/5d/Maxim_Gorky_authographed_portrait_1.jpg/250px-Maxim_Gorky_authographed_portrait_1.jpg"/>
          <p:cNvPicPr>
            <a:picLocks noChangeAspect="1" noChangeArrowheads="1"/>
          </p:cNvPicPr>
          <p:nvPr/>
        </p:nvPicPr>
        <p:blipFill>
          <a:blip r:embed="rId2"/>
          <a:srcRect/>
          <a:stretch>
            <a:fillRect/>
          </a:stretch>
        </p:blipFill>
        <p:spPr bwMode="auto">
          <a:xfrm>
            <a:off x="3714744" y="500042"/>
            <a:ext cx="1643074" cy="19519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РАБОТА НАД ТРИЛОГИЕЙ</a:t>
            </a:r>
            <a:endParaRPr lang="ru-RU" b="1" dirty="0"/>
          </a:p>
        </p:txBody>
      </p:sp>
      <p:sp>
        <p:nvSpPr>
          <p:cNvPr id="3" name="Содержимое 2"/>
          <p:cNvSpPr>
            <a:spLocks noGrp="1"/>
          </p:cNvSpPr>
          <p:nvPr>
            <p:ph sz="half" idx="1"/>
          </p:nvPr>
        </p:nvSpPr>
        <p:spPr>
          <a:xfrm>
            <a:off x="457200" y="1524000"/>
            <a:ext cx="8329642" cy="2047876"/>
          </a:xfrm>
        </p:spPr>
        <p:txBody>
          <a:bodyPr>
            <a:normAutofit fontScale="77500" lnSpcReduction="20000"/>
          </a:bodyPr>
          <a:lstStyle/>
          <a:p>
            <a:pPr algn="just"/>
            <a:r>
              <a:rPr lang="ru-RU" dirty="0" smtClean="0"/>
              <a:t>После объявления политической амнистии в феврале 1913 г. Горький вернулся в Россию. В этом же году он приступает к написанию художественной автобиографии, 3 года работает над «Детством» и «В людях» (заключительную часть трилогии – «Мои университеты» - он напишет в 1923 г.). В этот период он выступает редактором газет большевиков «Правда» и «Звезда»; объединив вокруг себя пролетарских писателей, издает сборник их произведений.</a:t>
            </a:r>
          </a:p>
          <a:p>
            <a:endParaRPr lang="ru-RU" dirty="0"/>
          </a:p>
        </p:txBody>
      </p:sp>
      <p:pic>
        <p:nvPicPr>
          <p:cNvPr id="35842" name="Picture 2" descr="C:\Users\ААА\Desktop\gorki1936marsh.jpg"/>
          <p:cNvPicPr>
            <a:picLocks noGrp="1" noChangeAspect="1" noChangeArrowheads="1"/>
          </p:cNvPicPr>
          <p:nvPr>
            <p:ph sz="half" idx="2"/>
          </p:nvPr>
        </p:nvPicPr>
        <p:blipFill>
          <a:blip r:embed="rId2"/>
          <a:srcRect/>
          <a:stretch>
            <a:fillRect/>
          </a:stretch>
        </p:blipFill>
        <p:spPr bwMode="auto">
          <a:xfrm>
            <a:off x="3000364" y="3500438"/>
            <a:ext cx="3643338" cy="267785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t>ПОЛИТИЧЕСКИЕ ВОЗЗРЕНИЯ </a:t>
            </a:r>
            <a:endParaRPr lang="ru-RU" sz="4000" b="1" dirty="0"/>
          </a:p>
        </p:txBody>
      </p:sp>
      <p:sp>
        <p:nvSpPr>
          <p:cNvPr id="3" name="Содержимое 2"/>
          <p:cNvSpPr>
            <a:spLocks noGrp="1"/>
          </p:cNvSpPr>
          <p:nvPr>
            <p:ph sz="half" idx="1"/>
          </p:nvPr>
        </p:nvSpPr>
        <p:spPr/>
        <p:txBody>
          <a:bodyPr>
            <a:normAutofit fontScale="55000" lnSpcReduction="20000"/>
          </a:bodyPr>
          <a:lstStyle/>
          <a:p>
            <a:r>
              <a:rPr lang="ru-RU" dirty="0" smtClean="0"/>
              <a:t>Если Февральскую революцию Максим Горький встретил с энтузиазмом, то на события октября 1917 г. его реакция была более противоречивой. О колебаниях, опасениях писателя красноречиво свидетельствовал курс издаваемой им газеты «Новая жизнь» (май 1917 - март 1918),  где он опубликовал цикл статей «Несвоевременные мысли. Заметки о революции и культуре». </a:t>
            </a:r>
          </a:p>
          <a:p>
            <a:r>
              <a:rPr lang="ru-RU" dirty="0" smtClean="0"/>
              <a:t>Тем не менее уже во 2-ой половине 1918 г. Горький является союзником власти большевиков, хотя демонстрирует несогласие с рядом их принципов и методов, в частности, по отношению к интеллигенции. В период 1917-1919 гг. общественно-политическая работа была весьма интенсивной; благодаря усилиям писателя многие представители интеллигенции в те тяжелые годы избежали голодной смерти и репрессий. В период Гражданской войны Горький приложил много усилий для того, чтобы отечественная культура сохранялась и развивалась.</a:t>
            </a:r>
          </a:p>
          <a:p>
            <a:endParaRPr lang="ru-RU" dirty="0"/>
          </a:p>
        </p:txBody>
      </p:sp>
      <p:pic>
        <p:nvPicPr>
          <p:cNvPr id="36866" name="Picture 2" descr="C:\Users\ААА\Desktop\gorkij-i-lenin-literatura-33.jpg"/>
          <p:cNvPicPr>
            <a:picLocks noGrp="1" noChangeAspect="1" noChangeArrowheads="1"/>
          </p:cNvPicPr>
          <p:nvPr>
            <p:ph sz="half" idx="2"/>
          </p:nvPr>
        </p:nvPicPr>
        <p:blipFill>
          <a:blip r:embed="rId2"/>
          <a:srcRect b="7738"/>
          <a:stretch>
            <a:fillRect/>
          </a:stretch>
        </p:blipFill>
        <p:spPr bwMode="auto">
          <a:xfrm>
            <a:off x="4643438" y="1857364"/>
            <a:ext cx="3913632" cy="36909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t>ПОЕЗДКА ЗА ГРАНИЦУ</a:t>
            </a:r>
            <a:endParaRPr lang="ru-RU" sz="4400" b="1" dirty="0"/>
          </a:p>
        </p:txBody>
      </p:sp>
      <p:sp>
        <p:nvSpPr>
          <p:cNvPr id="3" name="Содержимое 2"/>
          <p:cNvSpPr>
            <a:spLocks noGrp="1"/>
          </p:cNvSpPr>
          <p:nvPr>
            <p:ph sz="half" idx="1"/>
          </p:nvPr>
        </p:nvSpPr>
        <p:spPr>
          <a:xfrm>
            <a:off x="428596" y="1714488"/>
            <a:ext cx="4059936" cy="4572000"/>
          </a:xfrm>
        </p:spPr>
        <p:txBody>
          <a:bodyPr>
            <a:normAutofit fontScale="70000" lnSpcReduction="20000"/>
          </a:bodyPr>
          <a:lstStyle/>
          <a:p>
            <a:r>
              <a:rPr lang="ru-RU" dirty="0" smtClean="0"/>
              <a:t>В 1921 г. Горький уезжает за границу. Согласно широко распространенной версии, он сделал это по настоянию Ленина, который беспокоился за здоровье великого писателя в связи с обострением его болезни (туберкулеза). Между тем более глубинной причиной могло стать нарастание идейных противоречий в позициях Горького, вождя мирового пролетариата и других лидеров советского государства. На протяжении 1921-1923 гг. местом его жительства были </a:t>
            </a:r>
            <a:r>
              <a:rPr lang="ru-RU" dirty="0" err="1" smtClean="0"/>
              <a:t>Гельсингфорс</a:t>
            </a:r>
            <a:r>
              <a:rPr lang="ru-RU" dirty="0" smtClean="0"/>
              <a:t>, Берлин, Прага, с 1924 г. - итальянский Сорренто.</a:t>
            </a:r>
          </a:p>
          <a:p>
            <a:endParaRPr lang="ru-RU" dirty="0"/>
          </a:p>
        </p:txBody>
      </p:sp>
      <p:pic>
        <p:nvPicPr>
          <p:cNvPr id="37890" name="Picture 2" descr="C:\Users\ААА\Desktop\341-417_(349-425)_img_11.jpg"/>
          <p:cNvPicPr>
            <a:picLocks noGrp="1" noChangeAspect="1" noChangeArrowheads="1"/>
          </p:cNvPicPr>
          <p:nvPr>
            <p:ph sz="half" idx="2"/>
          </p:nvPr>
        </p:nvPicPr>
        <p:blipFill>
          <a:blip r:embed="rId2"/>
          <a:srcRect l="15566" r="15451" b="6797"/>
          <a:stretch>
            <a:fillRect/>
          </a:stretch>
        </p:blipFill>
        <p:spPr bwMode="auto">
          <a:xfrm>
            <a:off x="4857752" y="1571612"/>
            <a:ext cx="3316217" cy="450072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t>ПОЕЗДКИ ПО СТРАНЕ</a:t>
            </a:r>
            <a:endParaRPr lang="ru-RU" sz="4400" b="1" dirty="0"/>
          </a:p>
        </p:txBody>
      </p:sp>
      <p:sp>
        <p:nvSpPr>
          <p:cNvPr id="3" name="Содержимое 2"/>
          <p:cNvSpPr>
            <a:spLocks noGrp="1"/>
          </p:cNvSpPr>
          <p:nvPr>
            <p:ph sz="half" idx="1"/>
          </p:nvPr>
        </p:nvSpPr>
        <p:spPr>
          <a:xfrm>
            <a:off x="500034" y="1714488"/>
            <a:ext cx="4059936" cy="4572000"/>
          </a:xfrm>
        </p:spPr>
        <p:txBody>
          <a:bodyPr>
            <a:normAutofit fontScale="70000" lnSpcReduction="20000"/>
          </a:bodyPr>
          <a:lstStyle/>
          <a:p>
            <a:r>
              <a:rPr lang="ru-RU" dirty="0" smtClean="0"/>
              <a:t>В честь 60-летия литератора в 1928 г. советское правительство и лично товарищ Сталин пригласили Горького приехать в Советский Союз, организовав ему торжественный прием. Писатель совершает многочисленные поездки по стране, где ему демонстрируют достижения социализма, предоставляют возможность выступить на собраниях, митингах. СНК СССР отмечает литературные заслуги Горького особым актом, его избирают в Коммунистическую академию, оказывают другие почести.</a:t>
            </a:r>
          </a:p>
          <a:p>
            <a:endParaRPr lang="ru-RU" dirty="0"/>
          </a:p>
        </p:txBody>
      </p:sp>
      <p:pic>
        <p:nvPicPr>
          <p:cNvPr id="38914" name="Picture 2" descr="C:\Users\ААА\Desktop\maksim-gorkij-v-galeree-diletanta_24_1.jpg"/>
          <p:cNvPicPr>
            <a:picLocks noGrp="1" noChangeAspect="1" noChangeArrowheads="1"/>
          </p:cNvPicPr>
          <p:nvPr>
            <p:ph sz="half" idx="2"/>
          </p:nvPr>
        </p:nvPicPr>
        <p:blipFill>
          <a:blip r:embed="rId2"/>
          <a:srcRect/>
          <a:stretch>
            <a:fillRect/>
          </a:stretch>
        </p:blipFill>
        <p:spPr bwMode="auto">
          <a:xfrm>
            <a:off x="4643438" y="2143116"/>
            <a:ext cx="4059238" cy="25370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219200"/>
          </a:xfrm>
        </p:spPr>
        <p:txBody>
          <a:bodyPr>
            <a:normAutofit fontScale="90000"/>
          </a:bodyPr>
          <a:lstStyle/>
          <a:p>
            <a:pPr algn="ctr"/>
            <a:r>
              <a:rPr lang="ru-RU" dirty="0" smtClean="0"/>
              <a:t>М.ГОРЬКИЙ – ЛИДЕР НОВОЙ СОВЕТСКОЙ ЛИТЕРАТУРЫ</a:t>
            </a:r>
            <a:endParaRPr lang="ru-RU" dirty="0"/>
          </a:p>
        </p:txBody>
      </p:sp>
      <p:sp>
        <p:nvSpPr>
          <p:cNvPr id="3" name="Содержимое 2"/>
          <p:cNvSpPr>
            <a:spLocks noGrp="1"/>
          </p:cNvSpPr>
          <p:nvPr>
            <p:ph sz="half" idx="1"/>
          </p:nvPr>
        </p:nvSpPr>
        <p:spPr>
          <a:xfrm>
            <a:off x="428596" y="1500174"/>
            <a:ext cx="5186370" cy="5048272"/>
          </a:xfrm>
        </p:spPr>
        <p:txBody>
          <a:bodyPr>
            <a:normAutofit fontScale="77500" lnSpcReduction="20000"/>
          </a:bodyPr>
          <a:lstStyle/>
          <a:p>
            <a:r>
              <a:rPr lang="ru-RU" dirty="0" smtClean="0"/>
              <a:t>В 1932 г. Максим Горький возвращается на родину окончательно и становится лидером новой советской литературы. Великий пролетарский писатель, как его стали называть, ведет активную общественно-организаторскую работу, основывает большое количество печатных изданий, книжных серий, среди которых «Жизнь замечательных людей», «Библиотека поэта», «История гражданской войны», «История фабрик и заводов», не забывая при этом и о литературном творчестве (пьесы «Егор </a:t>
            </a:r>
            <a:r>
              <a:rPr lang="ru-RU" dirty="0" err="1" smtClean="0"/>
              <a:t>Булычев</a:t>
            </a:r>
            <a:r>
              <a:rPr lang="ru-RU" dirty="0" smtClean="0"/>
              <a:t> и другие» (1932), «</a:t>
            </a:r>
            <a:r>
              <a:rPr lang="ru-RU" dirty="0" err="1" smtClean="0"/>
              <a:t>Достигаев</a:t>
            </a:r>
            <a:r>
              <a:rPr lang="ru-RU" dirty="0" smtClean="0"/>
              <a:t> и другие» (1933)). В 1934 г. под председательством Горького проходит Первый Всесоюзный съезд советских писателей; в подготовку этого мероприятия он внес большой вклад.</a:t>
            </a:r>
          </a:p>
          <a:p>
            <a:endParaRPr lang="ru-RU" dirty="0"/>
          </a:p>
        </p:txBody>
      </p:sp>
      <p:pic>
        <p:nvPicPr>
          <p:cNvPr id="39938" name="Picture 2" descr="http://m-a-sholohov.ru/books/item/f00/s00/z0000015/pic/000088.jpg"/>
          <p:cNvPicPr>
            <a:picLocks noChangeAspect="1" noChangeArrowheads="1"/>
          </p:cNvPicPr>
          <p:nvPr/>
        </p:nvPicPr>
        <p:blipFill>
          <a:blip r:embed="rId2"/>
          <a:srcRect/>
          <a:stretch>
            <a:fillRect/>
          </a:stretch>
        </p:blipFill>
        <p:spPr bwMode="auto">
          <a:xfrm flipH="1">
            <a:off x="5500694" y="1571612"/>
            <a:ext cx="3195326" cy="2714644"/>
          </a:xfrm>
          <a:prstGeom prst="rect">
            <a:avLst/>
          </a:prstGeom>
          <a:noFill/>
        </p:spPr>
      </p:pic>
      <p:pic>
        <p:nvPicPr>
          <p:cNvPr id="39939" name="Picture 3" descr="C:\Users\ААА\Desktop\8241cac4a8768e2cac0677e968041315586805.jpg"/>
          <p:cNvPicPr>
            <a:picLocks noChangeAspect="1" noChangeArrowheads="1"/>
          </p:cNvPicPr>
          <p:nvPr/>
        </p:nvPicPr>
        <p:blipFill>
          <a:blip r:embed="rId3" cstate="print"/>
          <a:srcRect/>
          <a:stretch>
            <a:fillRect/>
          </a:stretch>
        </p:blipFill>
        <p:spPr bwMode="auto">
          <a:xfrm>
            <a:off x="5572132" y="4429132"/>
            <a:ext cx="3046621" cy="20717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t>СМЕРТЬ МАКСИМА ГОРЬКОГО</a:t>
            </a:r>
            <a:endParaRPr lang="ru-RU" sz="4000" b="1" dirty="0"/>
          </a:p>
        </p:txBody>
      </p:sp>
      <p:sp>
        <p:nvSpPr>
          <p:cNvPr id="3" name="Содержимое 2"/>
          <p:cNvSpPr>
            <a:spLocks noGrp="1"/>
          </p:cNvSpPr>
          <p:nvPr>
            <p:ph sz="half" idx="1"/>
          </p:nvPr>
        </p:nvSpPr>
        <p:spPr>
          <a:xfrm>
            <a:off x="357158" y="1643050"/>
            <a:ext cx="4059936" cy="4572000"/>
          </a:xfrm>
        </p:spPr>
        <p:txBody>
          <a:bodyPr>
            <a:normAutofit fontScale="85000" lnSpcReduction="20000"/>
          </a:bodyPr>
          <a:lstStyle/>
          <a:p>
            <a:r>
              <a:rPr lang="ru-RU" dirty="0" smtClean="0"/>
              <a:t>В 1936 г., 1</a:t>
            </a:r>
            <a:r>
              <a:rPr lang="en-US" dirty="0" smtClean="0"/>
              <a:t>8</a:t>
            </a:r>
            <a:r>
              <a:rPr lang="ru-RU" dirty="0" smtClean="0"/>
              <a:t> июня, страну облетело известие о том, что Максим Горький скончался на своей даче в Горках. Местом погребения его праха становится Кремлевская стена на Красной площади. Смерть Горького и его сына Максима Пешкова многие связывают с отравлением как орудием политического заговора, однако официального подтверждения этому нет. </a:t>
            </a:r>
            <a:endParaRPr lang="ru-RU" dirty="0"/>
          </a:p>
        </p:txBody>
      </p:sp>
      <p:pic>
        <p:nvPicPr>
          <p:cNvPr id="40962" name="Picture 2" descr="C:\Users\ААА\Desktop\258.jpg"/>
          <p:cNvPicPr>
            <a:picLocks noGrp="1" noChangeAspect="1" noChangeArrowheads="1"/>
          </p:cNvPicPr>
          <p:nvPr>
            <p:ph sz="half" idx="2"/>
          </p:nvPr>
        </p:nvPicPr>
        <p:blipFill>
          <a:blip r:embed="rId2"/>
          <a:srcRect/>
          <a:stretch>
            <a:fillRect/>
          </a:stretch>
        </p:blipFill>
        <p:spPr bwMode="auto">
          <a:xfrm>
            <a:off x="4500562" y="1500174"/>
            <a:ext cx="3628724" cy="457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400" b="1" dirty="0" smtClean="0"/>
              <a:t>ДЕТСТВО</a:t>
            </a:r>
            <a:endParaRPr lang="ru-RU" sz="4400" b="1" dirty="0"/>
          </a:p>
        </p:txBody>
      </p:sp>
      <p:sp>
        <p:nvSpPr>
          <p:cNvPr id="5" name="Содержимое 4"/>
          <p:cNvSpPr>
            <a:spLocks noGrp="1"/>
          </p:cNvSpPr>
          <p:nvPr>
            <p:ph sz="half" idx="1"/>
          </p:nvPr>
        </p:nvSpPr>
        <p:spPr/>
        <p:txBody>
          <a:bodyPr>
            <a:normAutofit fontScale="77500" lnSpcReduction="20000"/>
          </a:bodyPr>
          <a:lstStyle/>
          <a:p>
            <a:endParaRPr lang="ru-RU" dirty="0" smtClean="0"/>
          </a:p>
          <a:p>
            <a:r>
              <a:rPr lang="ru-RU" dirty="0" smtClean="0"/>
              <a:t>Настоящее имя Максима Горького - Алексей Максимович Пешков. Будущий знаменитый прозаик, драматург, один из выдающихся представителей русской литературы, получивший широкую известность и завоевавший авторитет не только в России, но и за рубежом, родился в Нижнем Новгороде 28 (16 ) марта 1868 г. в небогатой семье </a:t>
            </a:r>
            <a:r>
              <a:rPr lang="ru-RU" dirty="0" err="1" smtClean="0"/>
              <a:t>столяра.-краснодеревщика</a:t>
            </a:r>
            <a:r>
              <a:rPr lang="ru-RU" dirty="0" smtClean="0"/>
              <a:t>. </a:t>
            </a:r>
          </a:p>
        </p:txBody>
      </p:sp>
      <p:pic>
        <p:nvPicPr>
          <p:cNvPr id="2050" name="Picture 2" descr="http://i.ytimg.com/vi/JDghUKay5C8/maxresdefault.jpg"/>
          <p:cNvPicPr>
            <a:picLocks noChangeAspect="1" noChangeArrowheads="1"/>
          </p:cNvPicPr>
          <p:nvPr/>
        </p:nvPicPr>
        <p:blipFill>
          <a:blip r:embed="rId2"/>
          <a:srcRect/>
          <a:stretch>
            <a:fillRect/>
          </a:stretch>
        </p:blipFill>
        <p:spPr bwMode="auto">
          <a:xfrm>
            <a:off x="4786314" y="1785926"/>
            <a:ext cx="3738527" cy="42862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400" b="1" dirty="0" smtClean="0"/>
              <a:t>ДЕТСТВО</a:t>
            </a:r>
            <a:endParaRPr lang="ru-RU" sz="4400" b="1" dirty="0"/>
          </a:p>
        </p:txBody>
      </p:sp>
      <p:sp>
        <p:nvSpPr>
          <p:cNvPr id="5" name="Содержимое 4"/>
          <p:cNvSpPr>
            <a:spLocks noGrp="1"/>
          </p:cNvSpPr>
          <p:nvPr>
            <p:ph sz="half" idx="1"/>
          </p:nvPr>
        </p:nvSpPr>
        <p:spPr>
          <a:xfrm>
            <a:off x="500034" y="1500174"/>
            <a:ext cx="4059936" cy="4572000"/>
          </a:xfrm>
        </p:spPr>
        <p:txBody>
          <a:bodyPr>
            <a:normAutofit fontScale="77500" lnSpcReduction="20000"/>
          </a:bodyPr>
          <a:lstStyle/>
          <a:p>
            <a:r>
              <a:rPr lang="ru-RU" dirty="0" smtClean="0"/>
              <a:t>Детские годы Горького были очень непростыми. Рано став сиротой, он провел их в доме своего деда, где царили ссоры, тяжба за раздел имуществом между братьями матери. Обучался два года в слободском училище, за 3-й класс сдал экстерном.</a:t>
            </a:r>
          </a:p>
          <a:p>
            <a:r>
              <a:rPr lang="ru-RU" dirty="0" smtClean="0"/>
              <a:t>Дед к этому времени разорился и отдал внука «в люди. Пешков был вынужден зарабатывать себе на жизнь на протяжении многих лет в самых разных местах: в магазине, пекарне, иконописной мастерской, в буфете на пароходе и т.п.</a:t>
            </a:r>
            <a:endParaRPr lang="ru-RU" dirty="0"/>
          </a:p>
        </p:txBody>
      </p:sp>
      <p:pic>
        <p:nvPicPr>
          <p:cNvPr id="7" name="Picture 2" descr="C:\Users\weisses fleisch\Desktop\М.Горький\Домик Каширина.jpg"/>
          <p:cNvPicPr>
            <a:picLocks noGrp="1" noChangeAspect="1" noChangeArrowheads="1"/>
          </p:cNvPicPr>
          <p:nvPr>
            <p:ph sz="half" idx="2"/>
          </p:nvPr>
        </p:nvPicPr>
        <p:blipFill>
          <a:blip r:embed="rId2" cstate="print">
            <a:duotone>
              <a:prstClr val="black"/>
              <a:srgbClr val="D9C3A5">
                <a:tint val="50000"/>
                <a:satMod val="180000"/>
              </a:srgbClr>
            </a:duotone>
          </a:blip>
          <a:srcRect/>
          <a:stretch>
            <a:fillRect/>
          </a:stretch>
        </p:blipFill>
        <p:spPr bwMode="auto">
          <a:xfrm>
            <a:off x="4643438" y="2214554"/>
            <a:ext cx="4059238" cy="2666761"/>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t>КАЗАНЬ</a:t>
            </a:r>
            <a:endParaRPr lang="ru-RU" sz="4400" b="1" dirty="0"/>
          </a:p>
        </p:txBody>
      </p:sp>
      <p:sp>
        <p:nvSpPr>
          <p:cNvPr id="3" name="Содержимое 2"/>
          <p:cNvSpPr>
            <a:spLocks noGrp="1"/>
          </p:cNvSpPr>
          <p:nvPr>
            <p:ph sz="half" idx="1"/>
          </p:nvPr>
        </p:nvSpPr>
        <p:spPr/>
        <p:txBody>
          <a:bodyPr>
            <a:normAutofit fontScale="62500" lnSpcReduction="20000"/>
          </a:bodyPr>
          <a:lstStyle/>
          <a:p>
            <a:endParaRPr lang="ru-RU" dirty="0" smtClean="0"/>
          </a:p>
          <a:p>
            <a:r>
              <a:rPr lang="ru-RU" dirty="0" smtClean="0"/>
              <a:t>Летом 1884 г. Горький приезжает в Казань, чтобы получить образование, однако затея поступить в университет провалилась, поэтому он вынужден был и дальше зарабатывать на жизнь  тяжелым трудом. Постоянная нужда и огромная усталость даже привели 19-летнего юношу к попытке суицида, которую он предпринял в декабре 1887 года. В Казани состоялось знакомство и сближение Горького с представителями революционного народничества, марксизма. Он посещает кружки, предпринимает первые попытки агитации. В 1888 г. Горький впервые подвергся аресту (который в его биографии станет далеко не единственным) и работал потом на железной дороге под неусыпным полицейским надзором.</a:t>
            </a:r>
          </a:p>
        </p:txBody>
      </p:sp>
      <p:pic>
        <p:nvPicPr>
          <p:cNvPr id="5" name="Picture 2"/>
          <p:cNvPicPr>
            <a:picLocks noGrp="1" noChangeAspect="1" noChangeArrowheads="1"/>
          </p:cNvPicPr>
          <p:nvPr>
            <p:ph sz="half" idx="2"/>
          </p:nvPr>
        </p:nvPicPr>
        <p:blipFill>
          <a:blip r:embed="rId3">
            <a:duotone>
              <a:prstClr val="black"/>
              <a:srgbClr val="D9C3A5">
                <a:tint val="50000"/>
                <a:satMod val="180000"/>
              </a:srgbClr>
            </a:duotone>
          </a:blip>
          <a:srcRect/>
          <a:stretch>
            <a:fillRect/>
          </a:stretch>
        </p:blipFill>
        <p:spPr bwMode="auto">
          <a:xfrm>
            <a:off x="4942263" y="1524000"/>
            <a:ext cx="3471111"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smtClean="0"/>
              <a:t>ПОЭМА «ПЕСНЬ СТАРОГО ДУБА»</a:t>
            </a:r>
            <a:endParaRPr lang="ru-RU" sz="4000" dirty="0"/>
          </a:p>
        </p:txBody>
      </p:sp>
      <p:sp>
        <p:nvSpPr>
          <p:cNvPr id="3" name="Содержимое 2"/>
          <p:cNvSpPr>
            <a:spLocks noGrp="1"/>
          </p:cNvSpPr>
          <p:nvPr>
            <p:ph sz="half" idx="1"/>
          </p:nvPr>
        </p:nvSpPr>
        <p:spPr/>
        <p:txBody>
          <a:bodyPr>
            <a:normAutofit fontScale="85000" lnSpcReduction="10000"/>
          </a:bodyPr>
          <a:lstStyle/>
          <a:p>
            <a:r>
              <a:rPr lang="ru-RU" dirty="0" smtClean="0"/>
              <a:t>В 1889 г. состоялось его возвращение в Нижний Новгород, где он поступает на работу к адвокату А.И. Ланину письмоводителем, одновременно поддерживая отношения с радикалами и революционерами. В этот период М. Горький пишет поэму «Песнь старого дуба» и просит оценить ее В.Г. Короленко, знакомство с которым состоялось зимой 1889-1890 гг.</a:t>
            </a:r>
          </a:p>
          <a:p>
            <a:endParaRPr lang="ru-RU" dirty="0"/>
          </a:p>
        </p:txBody>
      </p:sp>
      <p:pic>
        <p:nvPicPr>
          <p:cNvPr id="29698" name="Picture 2" descr="C:\Users\ААА\Desktop\1005498-i_004.jpg"/>
          <p:cNvPicPr>
            <a:picLocks noChangeAspect="1" noChangeArrowheads="1"/>
          </p:cNvPicPr>
          <p:nvPr/>
        </p:nvPicPr>
        <p:blipFill>
          <a:blip r:embed="rId2"/>
          <a:srcRect b="6008"/>
          <a:stretch>
            <a:fillRect/>
          </a:stretch>
        </p:blipFill>
        <p:spPr bwMode="auto">
          <a:xfrm>
            <a:off x="5000628" y="1714488"/>
            <a:ext cx="3307968" cy="40005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t>РАННИЕ РАССКАЗЫ</a:t>
            </a:r>
            <a:endParaRPr lang="ru-RU" sz="4400" b="1" dirty="0"/>
          </a:p>
        </p:txBody>
      </p:sp>
      <p:sp>
        <p:nvSpPr>
          <p:cNvPr id="3" name="Содержимое 2"/>
          <p:cNvSpPr>
            <a:spLocks noGrp="1"/>
          </p:cNvSpPr>
          <p:nvPr>
            <p:ph sz="half" idx="1"/>
          </p:nvPr>
        </p:nvSpPr>
        <p:spPr>
          <a:xfrm>
            <a:off x="428596" y="1357298"/>
            <a:ext cx="8186766" cy="2333628"/>
          </a:xfrm>
        </p:spPr>
        <p:txBody>
          <a:bodyPr>
            <a:normAutofit/>
          </a:bodyPr>
          <a:lstStyle/>
          <a:p>
            <a:r>
              <a:rPr lang="ru-RU" dirty="0" smtClean="0"/>
              <a:t>Весной 1891 г. Горький покидает Нижний Новгород и отправляется по стране. В ноябре 1891 г. он был уже в Тифлисе, и именно местная газета в сентябре 1892 г. напечатала дебютный рассказ 24-летнего Максима Горького  «Макар </a:t>
            </a:r>
            <a:r>
              <a:rPr lang="ru-RU" dirty="0" err="1" smtClean="0"/>
              <a:t>Чудра</a:t>
            </a:r>
            <a:r>
              <a:rPr lang="ru-RU" dirty="0" smtClean="0"/>
              <a:t>».</a:t>
            </a:r>
          </a:p>
          <a:p>
            <a:endParaRPr lang="ru-RU" dirty="0"/>
          </a:p>
        </p:txBody>
      </p:sp>
      <p:pic>
        <p:nvPicPr>
          <p:cNvPr id="30722" name="Picture 2" descr="C:\Users\ААА\Desktop\00000001.jpg"/>
          <p:cNvPicPr>
            <a:picLocks noGrp="1" noChangeAspect="1" noChangeArrowheads="1"/>
          </p:cNvPicPr>
          <p:nvPr>
            <p:ph sz="half" idx="2"/>
          </p:nvPr>
        </p:nvPicPr>
        <p:blipFill>
          <a:blip r:embed="rId2"/>
          <a:srcRect/>
          <a:stretch>
            <a:fillRect/>
          </a:stretch>
        </p:blipFill>
        <p:spPr bwMode="auto">
          <a:xfrm>
            <a:off x="1643042" y="3429000"/>
            <a:ext cx="2122125" cy="3071834"/>
          </a:xfrm>
          <a:prstGeom prst="rect">
            <a:avLst/>
          </a:prstGeom>
          <a:noFill/>
        </p:spPr>
      </p:pic>
      <p:pic>
        <p:nvPicPr>
          <p:cNvPr id="30723" name="Picture 3" descr="C:\Users\ААА\Desktop\0007-003-Nachalo-tvorchestva.jpg"/>
          <p:cNvPicPr>
            <a:picLocks noChangeAspect="1" noChangeArrowheads="1"/>
          </p:cNvPicPr>
          <p:nvPr/>
        </p:nvPicPr>
        <p:blipFill>
          <a:blip r:embed="rId3"/>
          <a:srcRect/>
          <a:stretch>
            <a:fillRect/>
          </a:stretch>
        </p:blipFill>
        <p:spPr bwMode="auto">
          <a:xfrm>
            <a:off x="4143372" y="3500438"/>
            <a:ext cx="3857652" cy="2810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219200"/>
          </a:xfrm>
        </p:spPr>
        <p:txBody>
          <a:bodyPr>
            <a:noAutofit/>
          </a:bodyPr>
          <a:lstStyle/>
          <a:p>
            <a:pPr algn="ctr"/>
            <a:r>
              <a:rPr lang="ru-RU" sz="4000" b="1" dirty="0" smtClean="0"/>
              <a:t>ДВУХТОМНИК </a:t>
            </a:r>
            <a:br>
              <a:rPr lang="ru-RU" sz="4000" b="1" dirty="0" smtClean="0"/>
            </a:br>
            <a:r>
              <a:rPr lang="ru-RU" sz="4000" b="1" dirty="0" smtClean="0"/>
              <a:t>«ОЧЕРКИ И РАССКАЗЫ»</a:t>
            </a:r>
            <a:endParaRPr lang="ru-RU" sz="4000" b="1" dirty="0"/>
          </a:p>
        </p:txBody>
      </p:sp>
      <p:sp>
        <p:nvSpPr>
          <p:cNvPr id="3" name="Содержимое 2"/>
          <p:cNvSpPr>
            <a:spLocks noGrp="1"/>
          </p:cNvSpPr>
          <p:nvPr>
            <p:ph sz="half" idx="1"/>
          </p:nvPr>
        </p:nvSpPr>
        <p:spPr>
          <a:xfrm>
            <a:off x="428596" y="1857364"/>
            <a:ext cx="4059936" cy="4572000"/>
          </a:xfrm>
        </p:spPr>
        <p:txBody>
          <a:bodyPr>
            <a:normAutofit fontScale="85000" lnSpcReduction="20000"/>
          </a:bodyPr>
          <a:lstStyle/>
          <a:p>
            <a:r>
              <a:rPr lang="ru-RU" dirty="0" smtClean="0"/>
              <a:t>В октябре 1892 г. Горький возвращается в Нижний Новгород. Активно публикуется в газетах не только Нижнего, но и Самары, Казани. Переехав в феврале 1895 г. в Самару, работает в городской газете, иногда выступает в роли редактора. Изданный большим для начинающего автора тиражом в 1898 г. двухтомник под названием «Очерки и рассказы» становится предметом активного обсуждения. </a:t>
            </a:r>
            <a:endParaRPr lang="ru-RU" dirty="0"/>
          </a:p>
        </p:txBody>
      </p:sp>
      <p:pic>
        <p:nvPicPr>
          <p:cNvPr id="31746" name="Picture 2" descr="C:\Users\ААА\Desktop\[LI8RK_11-01]_[IL_05]-k.jpg"/>
          <p:cNvPicPr>
            <a:picLocks noGrp="1" noChangeAspect="1" noChangeArrowheads="1"/>
          </p:cNvPicPr>
          <p:nvPr>
            <p:ph sz="half" idx="2"/>
          </p:nvPr>
        </p:nvPicPr>
        <p:blipFill>
          <a:blip r:embed="rId2"/>
          <a:srcRect/>
          <a:stretch>
            <a:fillRect/>
          </a:stretch>
        </p:blipFill>
        <p:spPr bwMode="auto">
          <a:xfrm>
            <a:off x="5143504" y="1785926"/>
            <a:ext cx="2833707" cy="45005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t>«МЕЩАНЕ» и «НА ДНЕ»</a:t>
            </a:r>
            <a:endParaRPr lang="ru-RU" sz="4400" b="1" dirty="0"/>
          </a:p>
        </p:txBody>
      </p:sp>
      <p:pic>
        <p:nvPicPr>
          <p:cNvPr id="33794" name="Picture 2" descr="C:\Users\ААА\Desktop\000022.jpg"/>
          <p:cNvPicPr>
            <a:picLocks noGrp="1" noChangeAspect="1" noChangeArrowheads="1"/>
          </p:cNvPicPr>
          <p:nvPr>
            <p:ph sz="half" idx="1"/>
          </p:nvPr>
        </p:nvPicPr>
        <p:blipFill>
          <a:blip r:embed="rId2"/>
          <a:stretch>
            <a:fillRect/>
          </a:stretch>
        </p:blipFill>
        <p:spPr bwMode="auto">
          <a:xfrm>
            <a:off x="785786" y="3571876"/>
            <a:ext cx="3709560" cy="2786082"/>
          </a:xfrm>
          <a:prstGeom prst="rect">
            <a:avLst/>
          </a:prstGeom>
          <a:noFill/>
        </p:spPr>
      </p:pic>
      <p:sp>
        <p:nvSpPr>
          <p:cNvPr id="4" name="Содержимое 3"/>
          <p:cNvSpPr>
            <a:spLocks noGrp="1"/>
          </p:cNvSpPr>
          <p:nvPr>
            <p:ph sz="half" idx="2"/>
          </p:nvPr>
        </p:nvSpPr>
        <p:spPr>
          <a:xfrm>
            <a:off x="4643438" y="1785926"/>
            <a:ext cx="4059936" cy="4572000"/>
          </a:xfrm>
        </p:spPr>
        <p:txBody>
          <a:bodyPr>
            <a:normAutofit fontScale="77500" lnSpcReduction="20000"/>
          </a:bodyPr>
          <a:lstStyle/>
          <a:p>
            <a:r>
              <a:rPr lang="ru-RU" dirty="0" smtClean="0"/>
              <a:t>В 1901 г. прозаик впервые обратился к жанру драматургии, написав пьесы «Мещане» (1901) и «На дне» (1902). Перенесенные на сцену, они пользовались огромной популярностью. «Мещан» поставили в Берлине и Вене, что принесло Горькому известность европейского масштаба. С этого времени его творчество стали переводить на иностранные языки, и зарубежные критики уделяли ему достаточно много внимания.</a:t>
            </a:r>
          </a:p>
        </p:txBody>
      </p:sp>
      <p:pic>
        <p:nvPicPr>
          <p:cNvPr id="33795" name="Picture 3" descr="C:\Users\ААА\Desktop\Gorky_1902_MHT.jpg"/>
          <p:cNvPicPr>
            <a:picLocks noChangeAspect="1" noChangeArrowheads="1"/>
          </p:cNvPicPr>
          <p:nvPr/>
        </p:nvPicPr>
        <p:blipFill>
          <a:blip r:embed="rId3"/>
          <a:srcRect/>
          <a:stretch>
            <a:fillRect/>
          </a:stretch>
        </p:blipFill>
        <p:spPr bwMode="auto">
          <a:xfrm>
            <a:off x="1071538" y="1571612"/>
            <a:ext cx="3130429" cy="18573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t>ЭМИГРАЦИЯ. РОМАН «МАТЬ»</a:t>
            </a:r>
            <a:endParaRPr lang="ru-RU" sz="4000" b="1" dirty="0"/>
          </a:p>
        </p:txBody>
      </p:sp>
      <p:sp>
        <p:nvSpPr>
          <p:cNvPr id="4" name="Содержимое 3"/>
          <p:cNvSpPr>
            <a:spLocks noGrp="1"/>
          </p:cNvSpPr>
          <p:nvPr>
            <p:ph sz="half" idx="2"/>
          </p:nvPr>
        </p:nvSpPr>
        <p:spPr>
          <a:xfrm>
            <a:off x="4643438" y="1643050"/>
            <a:ext cx="4059936" cy="4572000"/>
          </a:xfrm>
        </p:spPr>
        <p:txBody>
          <a:bodyPr>
            <a:normAutofit fontScale="85000" lnSpcReduction="20000"/>
          </a:bodyPr>
          <a:lstStyle/>
          <a:p>
            <a:r>
              <a:rPr lang="ru-RU" dirty="0" smtClean="0"/>
              <a:t>Горький не остался в стороне от революции 1905 года, осенью стал членом Российской социал-демократической рабочей партии. В 1906 г. начался первый в его биографии период эмиграции. До 1913 г. он жил на итальянском острове Капри. Именно в этот период (1906) он пишет роман «Мать», который положил начало новому направлению в литературе - социалистического реализму.</a:t>
            </a:r>
          </a:p>
          <a:p>
            <a:endParaRPr lang="ru-RU" dirty="0"/>
          </a:p>
        </p:txBody>
      </p:sp>
      <p:pic>
        <p:nvPicPr>
          <p:cNvPr id="34818" name="Picture 2" descr="C:\Users\ААА\Desktop\sgerki600_default.jpg"/>
          <p:cNvPicPr>
            <a:picLocks noGrp="1" noChangeAspect="1" noChangeArrowheads="1"/>
          </p:cNvPicPr>
          <p:nvPr>
            <p:ph sz="half" idx="1"/>
          </p:nvPr>
        </p:nvPicPr>
        <p:blipFill>
          <a:blip r:embed="rId2"/>
          <a:srcRect/>
          <a:stretch>
            <a:fillRect/>
          </a:stretch>
        </p:blipFill>
        <p:spPr bwMode="auto">
          <a:xfrm>
            <a:off x="642910" y="2357430"/>
            <a:ext cx="4059238" cy="270615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134</TotalTime>
  <Words>1118</Words>
  <Application>Microsoft Office PowerPoint</Application>
  <PresentationFormat>Экран (4:3)</PresentationFormat>
  <Paragraphs>35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МАКСИМ ГОРЬКИЙ</vt:lpstr>
      <vt:lpstr>ДЕТСТВО</vt:lpstr>
      <vt:lpstr>ДЕТСТВО</vt:lpstr>
      <vt:lpstr>КАЗАНЬ</vt:lpstr>
      <vt:lpstr>ПОЭМА «ПЕСНЬ СТАРОГО ДУБА»</vt:lpstr>
      <vt:lpstr>РАННИЕ РАССКАЗЫ</vt:lpstr>
      <vt:lpstr>ДВУХТОМНИК  «ОЧЕРКИ И РАССКАЗЫ»</vt:lpstr>
      <vt:lpstr>«МЕЩАНЕ» и «НА ДНЕ»</vt:lpstr>
      <vt:lpstr>ЭМИГРАЦИЯ. РОМАН «МАТЬ»</vt:lpstr>
      <vt:lpstr>РАБОТА НАД ТРИЛОГИЕЙ</vt:lpstr>
      <vt:lpstr>ПОЛИТИЧЕСКИЕ ВОЗЗРЕНИЯ </vt:lpstr>
      <vt:lpstr>ПОЕЗДКА ЗА ГРАНИЦУ</vt:lpstr>
      <vt:lpstr>ПОЕЗДКИ ПО СТРАНЕ</vt:lpstr>
      <vt:lpstr>М.ГОРЬКИЙ – ЛИДЕР НОВОЙ СОВЕТСКОЙ ЛИТЕРАТУРЫ</vt:lpstr>
      <vt:lpstr>СМЕРТЬ МАКСИМА ГОРЬКОГО</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Mihail</dc:creator>
  <cp:lastModifiedBy>Mihail</cp:lastModifiedBy>
  <cp:revision>14</cp:revision>
  <dcterms:created xsi:type="dcterms:W3CDTF">2015-10-14T15:41:37Z</dcterms:created>
  <dcterms:modified xsi:type="dcterms:W3CDTF">2015-10-14T18:24:54Z</dcterms:modified>
</cp:coreProperties>
</file>