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79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ACBB-2165-42F7-B157-7A8A0C16A52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96388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C1EE-3F4B-4AE4-ACE1-250811D8FF8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99447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86F8-4E8A-4168-8419-C3501F32FE8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03981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E4F8B-2A55-42CD-9B64-8DF8DF3958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28097"/>
      </p:ext>
    </p:extLst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F58C7-C3F8-4F31-B2EC-E29D0315061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22743"/>
      </p:ext>
    </p:extLst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F75CC-C430-46B7-92DE-A1FD83E6BFE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25708"/>
      </p:ext>
    </p:extLst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439A2-5218-4E2C-9647-44333C95ED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88266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1A35-1589-4566-9820-D7EE3B8ED6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012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1D063-D89D-4CCF-99E3-2E8B30466A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79892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A7C6-249F-446D-88D5-A453890308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14294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40D37-FBF4-4AFB-A543-85EEFC77E01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65346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0316D-EEE4-4AE6-BE00-D42A2DE8A8A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89573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E34E-2A28-4252-9FF9-703D96B74A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48766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04B3-9BAB-42F4-A033-7782C6A3437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36032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9EACE-5B81-4EE1-B689-7375A31C1B0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88643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41A1E-B4CB-4872-940A-9470137CC6C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393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1727200"/>
          </a:xfrm>
        </p:spPr>
        <p:txBody>
          <a:bodyPr/>
          <a:lstStyle/>
          <a:p>
            <a:pPr eaLnBrk="1" hangingPunct="1"/>
            <a:r>
              <a:rPr lang="ru-RU" sz="10300" b="1" smtClean="0"/>
              <a:t>Скульптура</a:t>
            </a:r>
          </a:p>
        </p:txBody>
      </p:sp>
      <p:pic>
        <p:nvPicPr>
          <p:cNvPr id="307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2420938"/>
            <a:ext cx="283845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76475"/>
            <a:ext cx="272573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500313"/>
            <a:ext cx="25098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48188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/>
              <a:t>Назначение скульптуры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ru-RU" smtClean="0"/>
              <a:t>По назначению скульптура подразделяется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  <a:p>
            <a:pPr algn="ctr" eaLnBrk="1" hangingPunct="1"/>
            <a:r>
              <a:rPr lang="ru-RU" b="1" smtClean="0"/>
              <a:t>монументальную, </a:t>
            </a:r>
          </a:p>
          <a:p>
            <a:pPr algn="ctr" eaLnBrk="1" hangingPunct="1"/>
            <a:r>
              <a:rPr lang="ru-RU" b="1" smtClean="0"/>
              <a:t>станковую </a:t>
            </a:r>
          </a:p>
          <a:p>
            <a:pPr algn="ctr" eaLnBrk="1" hangingPunct="1"/>
            <a:r>
              <a:rPr lang="ru-RU" b="1" smtClean="0"/>
              <a:t>декоративную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i="1" smtClean="0"/>
              <a:t> </a:t>
            </a:r>
          </a:p>
          <a:p>
            <a:pPr eaLnBrk="1" hangingPunct="1"/>
            <a:r>
              <a:rPr lang="ru-RU" smtClean="0"/>
              <a:t>Это деление обусловлено содержанием скульптуры, размерами произведения, его назначением.</a:t>
            </a:r>
          </a:p>
        </p:txBody>
      </p:sp>
    </p:spTree>
    <p:extLst>
      <p:ext uri="{BB962C8B-B14F-4D97-AF65-F5344CB8AC3E}">
        <p14:creationId xmlns:p14="http://schemas.microsoft.com/office/powerpoint/2010/main" val="39666238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Монументальная скульптура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319587" cy="4818062"/>
          </a:xfrm>
        </p:spPr>
        <p:txBody>
          <a:bodyPr/>
          <a:lstStyle/>
          <a:p>
            <a:pPr eaLnBrk="1" hangingPunct="1"/>
            <a:r>
              <a:rPr lang="ru-RU" sz="2400" smtClean="0"/>
              <a:t>Монументальная скульптура</a:t>
            </a:r>
            <a:r>
              <a:rPr lang="ru-RU" sz="2400" i="1" smtClean="0"/>
              <a:t> </a:t>
            </a:r>
            <a:r>
              <a:rPr lang="ru-RU" sz="2400" smtClean="0"/>
              <a:t>(памятники, статуи, рельефы) запечатлевает исторические события и образы исторических деятелей. </a:t>
            </a:r>
          </a:p>
          <a:p>
            <a:pPr eaLnBrk="1" hangingPunct="1"/>
            <a:r>
              <a:rPr lang="ru-RU" sz="2400" smtClean="0"/>
              <a:t>Традиционный тип памятника — это одна фигура или групповая композиция, установленные на постаменте.</a:t>
            </a:r>
          </a:p>
        </p:txBody>
      </p:sp>
      <p:pic>
        <p:nvPicPr>
          <p:cNvPr id="1434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628775"/>
            <a:ext cx="3694112" cy="5040313"/>
          </a:xfrm>
          <a:noFill/>
        </p:spPr>
      </p:pic>
    </p:spTree>
    <p:extLst>
      <p:ext uri="{BB962C8B-B14F-4D97-AF65-F5344CB8AC3E}">
        <p14:creationId xmlns:p14="http://schemas.microsoft.com/office/powerpoint/2010/main" val="45095240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Станковая скульптура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681538" cy="4997450"/>
          </a:xfrm>
        </p:spPr>
        <p:txBody>
          <a:bodyPr/>
          <a:lstStyle/>
          <a:p>
            <a:pPr eaLnBrk="1" hangingPunct="1"/>
            <a:r>
              <a:rPr lang="ru-RU" sz="2000" smtClean="0"/>
              <a:t>Произведения станковой скульптуры невелики по размеру.</a:t>
            </a:r>
          </a:p>
          <a:p>
            <a:pPr eaLnBrk="1" hangingPunct="1"/>
            <a:r>
              <a:rPr lang="ru-RU" sz="2000" smtClean="0"/>
              <a:t>Основной жанр станковой скульптуры — </a:t>
            </a:r>
            <a:r>
              <a:rPr lang="ru-RU" sz="2000" b="1" smtClean="0"/>
              <a:t>портрет</a:t>
            </a:r>
            <a:r>
              <a:rPr lang="ru-RU" sz="2000" i="1" smtClean="0"/>
              <a:t>. </a:t>
            </a:r>
            <a:r>
              <a:rPr lang="ru-RU" sz="2000" smtClean="0"/>
              <a:t>Особенно широко этот жанр применяется в круглой скульптуре. </a:t>
            </a:r>
          </a:p>
          <a:p>
            <a:pPr eaLnBrk="1" hangingPunct="1"/>
            <a:r>
              <a:rPr lang="ru-RU" sz="2000" smtClean="0"/>
              <a:t>Круглая скульптура может изображать одного человека </a:t>
            </a:r>
            <a:r>
              <a:rPr lang="ru-RU" sz="2000" i="1" smtClean="0"/>
              <a:t>(статуя) </a:t>
            </a:r>
            <a:r>
              <a:rPr lang="ru-RU" sz="2000" smtClean="0"/>
              <a:t>или нескольких людей </a:t>
            </a:r>
            <a:r>
              <a:rPr lang="ru-RU" sz="2000" i="1" smtClean="0"/>
              <a:t>(группа), </a:t>
            </a:r>
            <a:r>
              <a:rPr lang="ru-RU" sz="2000" smtClean="0"/>
              <a:t>может изображать фигуру человека целиком или фрагментами </a:t>
            </a:r>
            <a:r>
              <a:rPr lang="ru-RU" sz="2000" i="1" smtClean="0"/>
              <a:t>(торс, бюст, голова).</a:t>
            </a:r>
            <a:r>
              <a:rPr lang="ru-RU" sz="2000" smtClean="0"/>
              <a:t> </a:t>
            </a:r>
          </a:p>
        </p:txBody>
      </p:sp>
      <p:pic>
        <p:nvPicPr>
          <p:cNvPr id="15364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860800"/>
            <a:ext cx="2952750" cy="2886075"/>
          </a:xfrm>
          <a:noFill/>
        </p:spPr>
      </p:pic>
      <p:pic>
        <p:nvPicPr>
          <p:cNvPr id="15365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3888" y="115888"/>
            <a:ext cx="2020887" cy="3673475"/>
          </a:xfrm>
          <a:noFill/>
        </p:spPr>
      </p:pic>
    </p:spTree>
    <p:extLst>
      <p:ext uri="{BB962C8B-B14F-4D97-AF65-F5344CB8AC3E}">
        <p14:creationId xmlns:p14="http://schemas.microsoft.com/office/powerpoint/2010/main" val="218868368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Декоративная скульптура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4932363" cy="5068887"/>
          </a:xfrm>
        </p:spPr>
        <p:txBody>
          <a:bodyPr/>
          <a:lstStyle/>
          <a:p>
            <a:pPr eaLnBrk="1" hangingPunct="1"/>
            <a:r>
              <a:rPr lang="ru-RU" sz="2400" smtClean="0"/>
              <a:t>Декоративная скульптура</a:t>
            </a:r>
            <a:r>
              <a:rPr lang="ru-RU" sz="2400" i="1" smtClean="0"/>
              <a:t> </a:t>
            </a:r>
            <a:r>
              <a:rPr lang="ru-RU" sz="2400" smtClean="0"/>
              <a:t>является частью архитектурного ансамбля и предназначается для художественного оформления зданий, парков, стадионов, городских улиц, площадей. Это статуи и рельефы, тесно связанные с архитектурой, но не лишенные и самостоятельного</a:t>
            </a:r>
            <a:r>
              <a:rPr lang="ru-RU" sz="2400" i="1" smtClean="0"/>
              <a:t> </a:t>
            </a:r>
            <a:r>
              <a:rPr lang="ru-RU" sz="2400" smtClean="0"/>
              <a:t>значения.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/>
          </a:p>
        </p:txBody>
      </p:sp>
      <p:pic>
        <p:nvPicPr>
          <p:cNvPr id="16388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584325"/>
            <a:ext cx="3649662" cy="2233613"/>
          </a:xfrm>
          <a:noFill/>
        </p:spPr>
      </p:pic>
      <p:pic>
        <p:nvPicPr>
          <p:cNvPr id="16389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3933825"/>
            <a:ext cx="3673475" cy="2678113"/>
          </a:xfrm>
          <a:noFill/>
        </p:spPr>
      </p:pic>
    </p:spTree>
    <p:extLst>
      <p:ext uri="{BB962C8B-B14F-4D97-AF65-F5344CB8AC3E}">
        <p14:creationId xmlns:p14="http://schemas.microsoft.com/office/powerpoint/2010/main" val="10638004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19088"/>
            <a:ext cx="7953375" cy="1309687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Техника исполнения скульптуры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968875"/>
          </a:xfrm>
        </p:spPr>
        <p:txBody>
          <a:bodyPr/>
          <a:lstStyle/>
          <a:p>
            <a:pPr eaLnBrk="1" hangingPunct="1"/>
            <a:r>
              <a:rPr lang="ru-RU" b="1" smtClean="0"/>
              <a:t>Лепка</a:t>
            </a:r>
            <a:r>
              <a:rPr lang="ru-RU" smtClean="0"/>
              <a:t> - создание формы из мягкого материала (глины, пластилина) путем постепенного его добавления.</a:t>
            </a:r>
            <a:r>
              <a:rPr lang="ru-RU" i="1" smtClean="0"/>
              <a:t> </a:t>
            </a:r>
          </a:p>
          <a:p>
            <a:pPr eaLnBrk="1" hangingPunct="1"/>
            <a:r>
              <a:rPr lang="ru-RU" b="1" i="1" smtClean="0"/>
              <a:t>Ваяние </a:t>
            </a:r>
            <a:r>
              <a:rPr lang="ru-RU" i="1" smtClean="0"/>
              <a:t>- </a:t>
            </a:r>
            <a:r>
              <a:rPr lang="ru-RU" smtClean="0"/>
              <a:t>создание нужной формы путем отделения, отсекания</a:t>
            </a:r>
            <a:r>
              <a:rPr lang="ru-RU" i="1" smtClean="0"/>
              <a:t> </a:t>
            </a:r>
            <a:r>
              <a:rPr lang="ru-RU" smtClean="0"/>
              <a:t>лишних масс от каменной глыбы или дерева. </a:t>
            </a:r>
          </a:p>
          <a:p>
            <a:pPr eaLnBrk="1" hangingPunct="1"/>
            <a:r>
              <a:rPr lang="ru-RU" b="1" smtClean="0"/>
              <a:t>Метод отливки</a:t>
            </a:r>
            <a:r>
              <a:rPr lang="ru-RU" smtClean="0"/>
              <a:t> используется для создания скульптур из металла — бронзы, чугуна, алюминия.</a:t>
            </a:r>
          </a:p>
        </p:txBody>
      </p:sp>
    </p:spTree>
    <p:extLst>
      <p:ext uri="{BB962C8B-B14F-4D97-AF65-F5344CB8AC3E}">
        <p14:creationId xmlns:p14="http://schemas.microsoft.com/office/powerpoint/2010/main" val="14284328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Вопросы для повторения</a:t>
            </a:r>
          </a:p>
        </p:txBody>
      </p:sp>
      <p:pic>
        <p:nvPicPr>
          <p:cNvPr id="1843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48" y="1480651"/>
            <a:ext cx="5076825" cy="4984750"/>
          </a:xfrm>
          <a:noFill/>
        </p:spPr>
      </p:pic>
      <p:sp>
        <p:nvSpPr>
          <p:cNvPr id="1843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600200"/>
            <a:ext cx="3960813" cy="1973263"/>
          </a:xfrm>
        </p:spPr>
        <p:txBody>
          <a:bodyPr/>
          <a:lstStyle/>
          <a:p>
            <a:pPr eaLnBrk="1" hangingPunct="1"/>
            <a:r>
              <a:rPr lang="ru-RU" sz="2400" smtClean="0"/>
              <a:t>Охарактеризую каждую из скульптур по виду и по назначению.</a:t>
            </a:r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573463"/>
            <a:ext cx="15748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573463"/>
            <a:ext cx="214153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48371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Вопросы для повторения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686800" cy="49974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Что означает слово «скульптура»?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На каком языке говорит «скульптура»?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Какие жанры характерны для скульптуры?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Назовите два вида скульптуры.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Чем рельеф отличается от круглой скульптуры?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Что такое монументальная скульптура?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Какой основной жанр в станковой скульптуре?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Для чего предназначена декоративная скульптура?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2400" smtClean="0"/>
              <a:t>Назови техники исполнения скульптуры. Чем они отличаются друг от друга?</a:t>
            </a:r>
          </a:p>
          <a:p>
            <a:pPr marL="457200" indent="-457200" eaLnBrk="1" hangingPunct="1"/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389471708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92162"/>
          </a:xfrm>
        </p:spPr>
        <p:txBody>
          <a:bodyPr/>
          <a:lstStyle/>
          <a:p>
            <a:pPr algn="ctr" eaLnBrk="1" hangingPunct="1"/>
            <a:r>
              <a:rPr lang="ru-RU" b="1" i="1" smtClean="0"/>
              <a:t>Молчаливая муза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561262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Неправда ли - примерам нет конца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Тому как образ, в камне воплощенный,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Пленяет взгляд потомка восхищенный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И замыслом и почерком резца?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i="1" smtClean="0">
              <a:effectLst>
                <a:outerShdw blurRad="38100" dist="38100" dir="2700000" algn="tl">
                  <a:srgbClr val="006699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Творенье может пережить творца: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Творец уйдет, природой побежденный,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Однако образ, им запечатленный,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Веками будет согревать сердца.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i="1" smtClean="0">
              <a:effectLst>
                <a:outerShdw blurRad="38100" dist="38100" dir="2700000" algn="tl">
                  <a:srgbClr val="006699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effectLst>
                  <a:outerShdw blurRad="38100" dist="38100" dir="2700000" algn="tl">
                    <a:srgbClr val="006699"/>
                  </a:outerShdw>
                </a:effectLst>
              </a:rPr>
              <a:t>Микеланджело</a:t>
            </a:r>
          </a:p>
        </p:txBody>
      </p:sp>
    </p:spTree>
    <p:extLst>
      <p:ext uri="{BB962C8B-B14F-4D97-AF65-F5344CB8AC3E}">
        <p14:creationId xmlns:p14="http://schemas.microsoft.com/office/powerpoint/2010/main" val="419298909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/>
              <a:t>Скульптура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С произведениями скульптуры мы встречаемся ежедневно, они сопутствуют нашей повседневной жизни – это памятники на площадях, мемориальные доски, фонтаны и лепные вазы в парках и скверах.</a:t>
            </a:r>
          </a:p>
        </p:txBody>
      </p:sp>
    </p:spTree>
    <p:extLst>
      <p:ext uri="{BB962C8B-B14F-4D97-AF65-F5344CB8AC3E}">
        <p14:creationId xmlns:p14="http://schemas.microsoft.com/office/powerpoint/2010/main" val="41731410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/>
              <a:t>Что такое скульптура?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/>
              <a:t>Скульптура – это художественное произведение, созданное путем резьбы, лепки или отливки.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Слово «скульптура» произошло от латинского слова «высекать».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Как вид изоискусства скульптура характеризуется тем, что ее произведения имеют трехмерный объем.</a:t>
            </a:r>
          </a:p>
        </p:txBody>
      </p:sp>
    </p:spTree>
    <p:extLst>
      <p:ext uri="{BB962C8B-B14F-4D97-AF65-F5344CB8AC3E}">
        <p14:creationId xmlns:p14="http://schemas.microsoft.com/office/powerpoint/2010/main" val="81705771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Жанры скульптуры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5624513" cy="4070350"/>
          </a:xfrm>
        </p:spPr>
        <p:txBody>
          <a:bodyPr/>
          <a:lstStyle/>
          <a:p>
            <a:pPr eaLnBrk="1" hangingPunct="1"/>
            <a:r>
              <a:rPr lang="ru-RU" sz="2400" smtClean="0"/>
              <a:t>Главный объект изображения в скульптуре – это человек и животное. </a:t>
            </a:r>
          </a:p>
          <a:p>
            <a:pPr eaLnBrk="1" hangingPunct="1"/>
            <a:r>
              <a:rPr lang="ru-RU" sz="2400" smtClean="0"/>
              <a:t>Подобно художнику, скульптор передает в своей работе характер человека, его внутренний мир. Чувства человека и его душевное состояние мы читаем в чертах лица, в жестах, движении.</a:t>
            </a:r>
          </a:p>
        </p:txBody>
      </p:sp>
      <p:pic>
        <p:nvPicPr>
          <p:cNvPr id="8196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60350"/>
            <a:ext cx="2490787" cy="3240088"/>
          </a:xfrm>
          <a:noFill/>
        </p:spPr>
      </p:pic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789363"/>
            <a:ext cx="24765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24171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Виды скульптуры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smtClean="0"/>
              <a:t>Скульптура делится на два основных вида:</a:t>
            </a:r>
          </a:p>
          <a:p>
            <a:pPr eaLnBrk="1" hangingPunct="1">
              <a:buFont typeface="Wingdings" pitchFamily="2" charset="2"/>
              <a:buNone/>
            </a:pPr>
            <a:endParaRPr lang="ru-RU" sz="3200" i="1" smtClean="0"/>
          </a:p>
          <a:p>
            <a:pPr algn="ctr" eaLnBrk="1" hangingPunct="1"/>
            <a:r>
              <a:rPr lang="ru-RU" b="1" i="1" smtClean="0"/>
              <a:t>круглую скульптуру </a:t>
            </a:r>
            <a:r>
              <a:rPr lang="ru-RU" b="1" smtClean="0"/>
              <a:t> </a:t>
            </a:r>
          </a:p>
          <a:p>
            <a:pPr algn="ctr" eaLnBrk="1" hangingPunct="1"/>
            <a:r>
              <a:rPr lang="ru-RU" b="1" i="1" smtClean="0"/>
              <a:t>рельеф</a:t>
            </a:r>
          </a:p>
        </p:txBody>
      </p:sp>
      <p:pic>
        <p:nvPicPr>
          <p:cNvPr id="9220" name="Picture 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3933825"/>
            <a:ext cx="4522787" cy="2673350"/>
          </a:xfrm>
          <a:noFill/>
        </p:spPr>
      </p:pic>
      <p:pic>
        <p:nvPicPr>
          <p:cNvPr id="9221" name="Pictur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3488" y="188913"/>
            <a:ext cx="2624137" cy="3527425"/>
          </a:xfrm>
          <a:noFill/>
        </p:spPr>
      </p:pic>
    </p:spTree>
    <p:extLst>
      <p:ext uri="{BB962C8B-B14F-4D97-AF65-F5344CB8AC3E}">
        <p14:creationId xmlns:p14="http://schemas.microsoft.com/office/powerpoint/2010/main" val="21817974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/>
              <a:t>Круглая скульптура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4038600" cy="4530725"/>
          </a:xfrm>
        </p:spPr>
        <p:txBody>
          <a:bodyPr/>
          <a:lstStyle/>
          <a:p>
            <a:pPr eaLnBrk="1" hangingPunct="1"/>
            <a:r>
              <a:rPr lang="ru-RU" sz="2400" smtClean="0"/>
              <a:t>В круглой скульптуре</a:t>
            </a:r>
            <a:r>
              <a:rPr lang="ru-RU" sz="2400" i="1" smtClean="0"/>
              <a:t> </a:t>
            </a:r>
            <a:r>
              <a:rPr lang="ru-RU" sz="2400" smtClean="0"/>
              <a:t>изображенный предмет или фигура имеет такую же объемную форму, какой она бывает в действительности. Скульптор работает при соблюдении всех пропорций. </a:t>
            </a:r>
          </a:p>
        </p:txBody>
      </p:sp>
      <p:pic>
        <p:nvPicPr>
          <p:cNvPr id="1024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557338"/>
            <a:ext cx="3694112" cy="5040312"/>
          </a:xfrm>
          <a:noFill/>
        </p:spPr>
      </p:pic>
    </p:spTree>
    <p:extLst>
      <p:ext uri="{BB962C8B-B14F-4D97-AF65-F5344CB8AC3E}">
        <p14:creationId xmlns:p14="http://schemas.microsoft.com/office/powerpoint/2010/main" val="40180495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Рельеф</a:t>
            </a:r>
          </a:p>
        </p:txBody>
      </p:sp>
      <p:pic>
        <p:nvPicPr>
          <p:cNvPr id="11267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404813"/>
            <a:ext cx="5668963" cy="3351212"/>
          </a:xfrm>
          <a:noFill/>
        </p:spPr>
      </p:pic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1763"/>
            <a:ext cx="8229600" cy="2800350"/>
          </a:xfrm>
        </p:spPr>
        <p:txBody>
          <a:bodyPr/>
          <a:lstStyle/>
          <a:p>
            <a:pPr eaLnBrk="1" hangingPunct="1"/>
            <a:r>
              <a:rPr lang="ru-RU" smtClean="0"/>
              <a:t>В рельефе изображение создается объемной формой, частично выступающей над плоскостью. В рельефе можно изобразить большую группу людей и даже пейзаж.</a:t>
            </a:r>
          </a:p>
        </p:txBody>
      </p:sp>
    </p:spTree>
    <p:extLst>
      <p:ext uri="{BB962C8B-B14F-4D97-AF65-F5344CB8AC3E}">
        <p14:creationId xmlns:p14="http://schemas.microsoft.com/office/powerpoint/2010/main" val="232100703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Рельеф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038600" cy="4530725"/>
          </a:xfrm>
        </p:spPr>
        <p:txBody>
          <a:bodyPr/>
          <a:lstStyle/>
          <a:p>
            <a:pPr eaLnBrk="1" hangingPunct="1"/>
            <a:r>
              <a:rPr lang="ru-RU" smtClean="0"/>
              <a:t>Так как рельефы всегда связаны с плоскостью, их широко используют для художественного оформления стен зданий и для постаментов памятников.</a:t>
            </a:r>
          </a:p>
        </p:txBody>
      </p:sp>
      <p:pic>
        <p:nvPicPr>
          <p:cNvPr id="1229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925" y="549275"/>
            <a:ext cx="4056063" cy="5975350"/>
          </a:xfrm>
          <a:noFill/>
        </p:spPr>
      </p:pic>
    </p:spTree>
    <p:extLst>
      <p:ext uri="{BB962C8B-B14F-4D97-AF65-F5344CB8AC3E}">
        <p14:creationId xmlns:p14="http://schemas.microsoft.com/office/powerpoint/2010/main" val="9365733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1">
      <a:dk1>
        <a:srgbClr val="006699"/>
      </a:dk1>
      <a:lt1>
        <a:srgbClr val="FFFFFF"/>
      </a:lt1>
      <a:dk2>
        <a:srgbClr val="000000"/>
      </a:dk2>
      <a:lt2>
        <a:srgbClr val="99FF99"/>
      </a:lt2>
      <a:accent1>
        <a:srgbClr val="00CC99"/>
      </a:accent1>
      <a:accent2>
        <a:srgbClr val="009999"/>
      </a:accent2>
      <a:accent3>
        <a:srgbClr val="AAAAAA"/>
      </a:accent3>
      <a:accent4>
        <a:srgbClr val="DADADA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538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Уровень</vt:lpstr>
      <vt:lpstr>Скульптура</vt:lpstr>
      <vt:lpstr>Молчаливая муза</vt:lpstr>
      <vt:lpstr>Скульптура</vt:lpstr>
      <vt:lpstr>Что такое скульптура?</vt:lpstr>
      <vt:lpstr>Жанры скульптуры</vt:lpstr>
      <vt:lpstr>Виды скульптуры</vt:lpstr>
      <vt:lpstr>Круглая скульптура</vt:lpstr>
      <vt:lpstr>Рельеф</vt:lpstr>
      <vt:lpstr>Рельеф</vt:lpstr>
      <vt:lpstr>Назначение скульптуры</vt:lpstr>
      <vt:lpstr>Монументальная скульптура</vt:lpstr>
      <vt:lpstr>Станковая скульптура</vt:lpstr>
      <vt:lpstr>Декоративная скульптура</vt:lpstr>
      <vt:lpstr>Техника исполнения скульптуры</vt:lpstr>
      <vt:lpstr>Вопросы для повторения</vt:lpstr>
      <vt:lpstr>Вопросы для повторения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Скульптура</dc:title>
  <cp:lastModifiedBy>а</cp:lastModifiedBy>
  <cp:revision>3</cp:revision>
  <dcterms:modified xsi:type="dcterms:W3CDTF">2015-10-01T13:33:03Z</dcterms:modified>
</cp:coreProperties>
</file>