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0" r:id="rId3"/>
    <p:sldId id="257" r:id="rId4"/>
    <p:sldId id="258" r:id="rId5"/>
    <p:sldId id="259" r:id="rId6"/>
    <p:sldId id="260" r:id="rId7"/>
    <p:sldId id="262" r:id="rId8"/>
    <p:sldId id="263" r:id="rId9"/>
    <p:sldId id="266" r:id="rId10"/>
    <p:sldId id="268" r:id="rId11"/>
    <p:sldId id="272" r:id="rId12"/>
    <p:sldId id="275" r:id="rId13"/>
    <p:sldId id="284" r:id="rId14"/>
    <p:sldId id="306" r:id="rId15"/>
    <p:sldId id="307" r:id="rId16"/>
    <p:sldId id="308" r:id="rId17"/>
    <p:sldId id="309" r:id="rId18"/>
    <p:sldId id="310" r:id="rId19"/>
    <p:sldId id="311" r:id="rId20"/>
    <p:sldId id="296" r:id="rId21"/>
    <p:sldId id="312" r:id="rId22"/>
    <p:sldId id="313" r:id="rId23"/>
    <p:sldId id="297" r:id="rId24"/>
    <p:sldId id="298" r:id="rId25"/>
    <p:sldId id="299" r:id="rId26"/>
    <p:sldId id="314" r:id="rId27"/>
    <p:sldId id="300" r:id="rId28"/>
    <p:sldId id="303" r:id="rId29"/>
    <p:sldId id="304" r:id="rId30"/>
    <p:sldId id="315" r:id="rId31"/>
    <p:sldId id="31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5FCF8-6F41-40FD-8275-8C7A6B116F4E}" type="datetimeFigureOut">
              <a:rPr lang="ru-RU" smtClean="0"/>
              <a:pPr/>
              <a:t>13.10.2015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74282-F2CF-47FE-BBD8-6C81182535FB}" type="slidenum">
              <a:rPr lang="ru-RU" smtClean="0"/>
              <a:pPr/>
              <a:t>‹#›</a:t>
            </a:fld>
            <a:endParaRPr lang="ru-RU"/>
          </a:p>
        </p:txBody>
      </p:sp>
    </p:spTree>
    <p:extLst>
      <p:ext uri="{BB962C8B-B14F-4D97-AF65-F5344CB8AC3E}">
        <p14:creationId xmlns:p14="http://schemas.microsoft.com/office/powerpoint/2010/main" val="387874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474282-F2CF-47FE-BBD8-6C81182535FB}" type="slidenum">
              <a:rPr lang="ru-RU" smtClean="0"/>
              <a:pPr/>
              <a:t>6</a:t>
            </a:fld>
            <a:endParaRPr lang="ru-RU"/>
          </a:p>
        </p:txBody>
      </p:sp>
    </p:spTree>
    <p:extLst>
      <p:ext uri="{BB962C8B-B14F-4D97-AF65-F5344CB8AC3E}">
        <p14:creationId xmlns:p14="http://schemas.microsoft.com/office/powerpoint/2010/main" val="34757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474282-F2CF-47FE-BBD8-6C81182535FB}" type="slidenum">
              <a:rPr lang="ru-RU" smtClean="0"/>
              <a:pPr/>
              <a:t>8</a:t>
            </a:fld>
            <a:endParaRPr lang="ru-RU"/>
          </a:p>
        </p:txBody>
      </p:sp>
    </p:spTree>
    <p:extLst>
      <p:ext uri="{BB962C8B-B14F-4D97-AF65-F5344CB8AC3E}">
        <p14:creationId xmlns:p14="http://schemas.microsoft.com/office/powerpoint/2010/main" val="239014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474282-F2CF-47FE-BBD8-6C81182535FB}" type="slidenum">
              <a:rPr lang="ru-RU" smtClean="0"/>
              <a:pPr/>
              <a:t>27</a:t>
            </a:fld>
            <a:endParaRPr lang="ru-RU"/>
          </a:p>
        </p:txBody>
      </p:sp>
    </p:spTree>
    <p:extLst>
      <p:ext uri="{BB962C8B-B14F-4D97-AF65-F5344CB8AC3E}">
        <p14:creationId xmlns:p14="http://schemas.microsoft.com/office/powerpoint/2010/main" val="405514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0"/>
            <a:ext cx="7772400" cy="1470025"/>
          </a:xfrm>
        </p:spPr>
        <p:txBody>
          <a:bodyPr>
            <a:normAutofit/>
          </a:bodyPr>
          <a:lstStyle/>
          <a:p>
            <a:r>
              <a:rPr lang="ru-RU" sz="4800" b="1" dirty="0" smtClean="0">
                <a:latin typeface="Monotype Corsiva" pitchFamily="66" charset="0"/>
              </a:rPr>
              <a:t>Дуэли в литературе </a:t>
            </a:r>
            <a:r>
              <a:rPr lang="en-GB" sz="4800" b="1" dirty="0" smtClean="0">
                <a:latin typeface="Monotype Corsiva" pitchFamily="66" charset="0"/>
              </a:rPr>
              <a:t>XIX</a:t>
            </a:r>
            <a:r>
              <a:rPr lang="ru-RU" sz="4800" b="1" dirty="0" smtClean="0">
                <a:latin typeface="Monotype Corsiva" pitchFamily="66" charset="0"/>
              </a:rPr>
              <a:t> века</a:t>
            </a:r>
            <a:endParaRPr lang="ru-RU" sz="4800" b="1" dirty="0">
              <a:latin typeface="Monotype Corsiva" pitchFamily="66" charset="0"/>
            </a:endParaRPr>
          </a:p>
        </p:txBody>
      </p:sp>
      <p:sp>
        <p:nvSpPr>
          <p:cNvPr id="5" name="Подзаголовок 4"/>
          <p:cNvSpPr>
            <a:spLocks noGrp="1"/>
          </p:cNvSpPr>
          <p:nvPr>
            <p:ph type="subTitle" idx="1"/>
          </p:nvPr>
        </p:nvSpPr>
        <p:spPr>
          <a:xfrm>
            <a:off x="2743200" y="4581128"/>
            <a:ext cx="6400800" cy="1126976"/>
          </a:xfrm>
        </p:spPr>
        <p:txBody>
          <a:bodyPr>
            <a:noAutofit/>
          </a:bodyPr>
          <a:lstStyle/>
          <a:p>
            <a:pPr algn="r"/>
            <a:endParaRPr lang="ru-RU" sz="2000" dirty="0">
              <a:solidFill>
                <a:schemeClr val="tx1"/>
              </a:solidFill>
              <a:latin typeface="Monotype Corsiva" pitchFamily="66" charset="0"/>
            </a:endParaRPr>
          </a:p>
        </p:txBody>
      </p:sp>
      <p:pic>
        <p:nvPicPr>
          <p:cNvPr id="23553" name="Picture 1" descr="D:\eb99ba93c6d2.jpg"/>
          <p:cNvPicPr>
            <a:picLocks noChangeAspect="1" noChangeArrowheads="1"/>
          </p:cNvPicPr>
          <p:nvPr/>
        </p:nvPicPr>
        <p:blipFill>
          <a:blip r:embed="rId2" cstate="print"/>
          <a:srcRect/>
          <a:stretch>
            <a:fillRect/>
          </a:stretch>
        </p:blipFill>
        <p:spPr bwMode="auto">
          <a:xfrm>
            <a:off x="755576" y="1628800"/>
            <a:ext cx="5184576" cy="39046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060848"/>
            <a:ext cx="4176464" cy="3108543"/>
          </a:xfrm>
          <a:prstGeom prst="rect">
            <a:avLst/>
          </a:prstGeom>
        </p:spPr>
        <p:txBody>
          <a:bodyPr wrap="square">
            <a:spAutoFit/>
          </a:bodyPr>
          <a:lstStyle/>
          <a:p>
            <a:pPr algn="just"/>
            <a:r>
              <a:rPr lang="ru-RU" sz="2800" dirty="0" smtClean="0">
                <a:latin typeface="Monotype Corsiva" pitchFamily="66" charset="0"/>
              </a:rPr>
              <a:t>	Из Европы дуэль перешла в Россию в </a:t>
            </a:r>
            <a:r>
              <a:rPr lang="en-US" sz="2800" dirty="0" smtClean="0">
                <a:latin typeface="Monotype Corsiva" pitchFamily="66" charset="0"/>
              </a:rPr>
              <a:t>XVIII</a:t>
            </a:r>
            <a:r>
              <a:rPr lang="ru-RU" sz="2800" dirty="0" smtClean="0">
                <a:latin typeface="Monotype Corsiva" pitchFamily="66" charset="0"/>
              </a:rPr>
              <a:t> веке. Петр </a:t>
            </a:r>
            <a:r>
              <a:rPr lang="en-US" sz="2800" dirty="0" smtClean="0">
                <a:latin typeface="Monotype Corsiva" pitchFamily="66" charset="0"/>
              </a:rPr>
              <a:t>I</a:t>
            </a:r>
            <a:r>
              <a:rPr lang="ru-RU" sz="2800" dirty="0" smtClean="0">
                <a:latin typeface="Monotype Corsiva" pitchFamily="66" charset="0"/>
              </a:rPr>
              <a:t> категорически запретил поединки и повелел их участников "</a:t>
            </a:r>
            <a:r>
              <a:rPr lang="ru-RU" sz="2800" dirty="0" err="1" smtClean="0">
                <a:latin typeface="Monotype Corsiva" pitchFamily="66" charset="0"/>
              </a:rPr>
              <a:t>смертию</a:t>
            </a:r>
            <a:r>
              <a:rPr lang="ru-RU" sz="2800" dirty="0" smtClean="0">
                <a:latin typeface="Monotype Corsiva" pitchFamily="66" charset="0"/>
              </a:rPr>
              <a:t> казнить и оных пожитки описать". </a:t>
            </a:r>
            <a:endParaRPr lang="ru-RU" sz="2800" dirty="0">
              <a:latin typeface="Monotype Corsiva" pitchFamily="66" charset="0"/>
            </a:endParaRPr>
          </a:p>
        </p:txBody>
      </p:sp>
      <p:pic>
        <p:nvPicPr>
          <p:cNvPr id="13313" name="Picture 1" descr="D:\pic-peter.jpg"/>
          <p:cNvPicPr>
            <a:picLocks noChangeAspect="1" noChangeArrowheads="1"/>
          </p:cNvPicPr>
          <p:nvPr/>
        </p:nvPicPr>
        <p:blipFill>
          <a:blip r:embed="rId2" cstate="print"/>
          <a:srcRect/>
          <a:stretch>
            <a:fillRect/>
          </a:stretch>
        </p:blipFill>
        <p:spPr bwMode="auto">
          <a:xfrm>
            <a:off x="4919799" y="764704"/>
            <a:ext cx="3828665" cy="56166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714753"/>
            <a:ext cx="8748464" cy="2246769"/>
          </a:xfrm>
          <a:prstGeom prst="rect">
            <a:avLst/>
          </a:prstGeom>
        </p:spPr>
        <p:txBody>
          <a:bodyPr wrap="square">
            <a:spAutoFit/>
          </a:bodyPr>
          <a:lstStyle/>
          <a:p>
            <a:pPr algn="just"/>
            <a:r>
              <a:rPr lang="ru-RU" sz="2400" dirty="0" smtClean="0">
                <a:latin typeface="Monotype Corsiva" pitchFamily="66" charset="0"/>
              </a:rPr>
              <a:t>	</a:t>
            </a:r>
            <a:r>
              <a:rPr lang="ru-RU" sz="2800" dirty="0" smtClean="0">
                <a:latin typeface="Monotype Corsiva" pitchFamily="66" charset="0"/>
              </a:rPr>
              <a:t>Прежде всего, дуэль есть единоборство между двумя лицами по обоюдному их соглашению, со смертоносным оружием, при заранее определенных условиях и в присутствии свидетелей с обеих сторон. Причина ее - вызов одного лица другим за нанесенное оскорбление.</a:t>
            </a:r>
            <a:endParaRPr lang="ru-RU" sz="2800" dirty="0">
              <a:latin typeface="Monotype Corsiva" pitchFamily="66" charset="0"/>
            </a:endParaRPr>
          </a:p>
        </p:txBody>
      </p:sp>
      <p:pic>
        <p:nvPicPr>
          <p:cNvPr id="10241" name="Picture 1" descr="D:\b035.jpg"/>
          <p:cNvPicPr>
            <a:picLocks noChangeAspect="1" noChangeArrowheads="1"/>
          </p:cNvPicPr>
          <p:nvPr/>
        </p:nvPicPr>
        <p:blipFill>
          <a:blip r:embed="rId2" cstate="print"/>
          <a:srcRect/>
          <a:stretch>
            <a:fillRect/>
          </a:stretch>
        </p:blipFill>
        <p:spPr bwMode="auto">
          <a:xfrm>
            <a:off x="2285984" y="142852"/>
            <a:ext cx="4714908" cy="359511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96752"/>
            <a:ext cx="5771132" cy="1815882"/>
          </a:xfrm>
          <a:prstGeom prst="rect">
            <a:avLst/>
          </a:prstGeom>
        </p:spPr>
        <p:txBody>
          <a:bodyPr wrap="none">
            <a:spAutoFit/>
          </a:bodyPr>
          <a:lstStyle/>
          <a:p>
            <a:r>
              <a:rPr lang="ru-RU" sz="2800" dirty="0" smtClean="0">
                <a:latin typeface="Monotype Corsiva" pitchFamily="66" charset="0"/>
              </a:rPr>
              <a:t>	Различают три рода оскорблений:</a:t>
            </a:r>
          </a:p>
          <a:p>
            <a:pPr>
              <a:buFont typeface="Arial" pitchFamily="34" charset="0"/>
              <a:buChar char="•"/>
            </a:pPr>
            <a:r>
              <a:rPr lang="ru-RU" sz="2800" smtClean="0">
                <a:latin typeface="Monotype Corsiva" pitchFamily="66" charset="0"/>
              </a:rPr>
              <a:t>Оскорбление легкое</a:t>
            </a:r>
            <a:endParaRPr lang="ru-RU" sz="2800" dirty="0" smtClean="0">
              <a:latin typeface="Monotype Corsiva" pitchFamily="66" charset="0"/>
            </a:endParaRPr>
          </a:p>
          <a:p>
            <a:pPr>
              <a:buFont typeface="Arial" pitchFamily="34" charset="0"/>
              <a:buChar char="•"/>
            </a:pPr>
            <a:r>
              <a:rPr lang="ru-RU" sz="2800" dirty="0" smtClean="0">
                <a:latin typeface="Monotype Corsiva" pitchFamily="66" charset="0"/>
              </a:rPr>
              <a:t>Оскорбление </a:t>
            </a:r>
            <a:r>
              <a:rPr lang="ru-RU" sz="2800" dirty="0" err="1" smtClean="0">
                <a:latin typeface="Monotype Corsiva" pitchFamily="66" charset="0"/>
              </a:rPr>
              <a:t>обруганием</a:t>
            </a:r>
            <a:endParaRPr lang="ru-RU" sz="2800" dirty="0" smtClean="0">
              <a:latin typeface="Monotype Corsiva" pitchFamily="66" charset="0"/>
            </a:endParaRPr>
          </a:p>
          <a:p>
            <a:pPr>
              <a:buFont typeface="Arial" pitchFamily="34" charset="0"/>
              <a:buChar char="•"/>
            </a:pPr>
            <a:r>
              <a:rPr lang="ru-RU" sz="2800" dirty="0" smtClean="0">
                <a:latin typeface="Monotype Corsiva" pitchFamily="66" charset="0"/>
              </a:rPr>
              <a:t>Оскорбление ударом</a:t>
            </a:r>
          </a:p>
        </p:txBody>
      </p:sp>
      <p:pic>
        <p:nvPicPr>
          <p:cNvPr id="9217" name="Picture 1" descr="D:\hamilton_burr_duel.jpg"/>
          <p:cNvPicPr>
            <a:picLocks noChangeAspect="1" noChangeArrowheads="1"/>
          </p:cNvPicPr>
          <p:nvPr/>
        </p:nvPicPr>
        <p:blipFill>
          <a:blip r:embed="rId2" cstate="print"/>
          <a:srcRect/>
          <a:stretch>
            <a:fillRect/>
          </a:stretch>
        </p:blipFill>
        <p:spPr bwMode="auto">
          <a:xfrm>
            <a:off x="4274725" y="2492896"/>
            <a:ext cx="4628613" cy="32821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60648"/>
            <a:ext cx="8229600" cy="1143000"/>
          </a:xfrm>
        </p:spPr>
        <p:txBody>
          <a:bodyPr/>
          <a:lstStyle/>
          <a:p>
            <a:pPr algn="l"/>
            <a:r>
              <a:rPr lang="ru-RU" dirty="0" smtClean="0">
                <a:latin typeface="Monotype Corsiva" pitchFamily="66" charset="0"/>
              </a:rPr>
              <a:t>Дуэль Печорина и Грушницкого</a:t>
            </a:r>
            <a:endParaRPr lang="ru-RU" dirty="0">
              <a:latin typeface="Monotype Corsiva" pitchFamily="66" charset="0"/>
            </a:endParaRPr>
          </a:p>
        </p:txBody>
      </p:sp>
      <p:sp>
        <p:nvSpPr>
          <p:cNvPr id="6" name="Прямоугольник 5"/>
          <p:cNvSpPr/>
          <p:nvPr/>
        </p:nvSpPr>
        <p:spPr>
          <a:xfrm>
            <a:off x="323528" y="2132856"/>
            <a:ext cx="4896544" cy="2677656"/>
          </a:xfrm>
          <a:prstGeom prst="rect">
            <a:avLst/>
          </a:prstGeom>
        </p:spPr>
        <p:txBody>
          <a:bodyPr wrap="square">
            <a:spAutoFit/>
          </a:bodyPr>
          <a:lstStyle/>
          <a:p>
            <a:pPr algn="just"/>
            <a:r>
              <a:rPr lang="ru-RU" sz="2800" dirty="0" smtClean="0">
                <a:latin typeface="Monotype Corsiva" pitchFamily="66" charset="0"/>
              </a:rPr>
              <a:t>	Главным героем романа М.Ю.Лермонтова "Герой нашего времени" является Печорин - личность яркая, однако раскрыть многие его качества помогает появление Грушницкого. </a:t>
            </a:r>
            <a:endParaRPr lang="ru-RU" sz="2800" dirty="0">
              <a:latin typeface="Monotype Corsiva" pitchFamily="66" charset="0"/>
            </a:endParaRPr>
          </a:p>
        </p:txBody>
      </p:sp>
      <p:pic>
        <p:nvPicPr>
          <p:cNvPr id="1026" name="Picture 2" descr="D:\16553411_P.JPG"/>
          <p:cNvPicPr>
            <a:picLocks noChangeAspect="1" noChangeArrowheads="1"/>
          </p:cNvPicPr>
          <p:nvPr/>
        </p:nvPicPr>
        <p:blipFill>
          <a:blip r:embed="rId2" cstate="print"/>
          <a:srcRect/>
          <a:stretch>
            <a:fillRect/>
          </a:stretch>
        </p:blipFill>
        <p:spPr bwMode="auto">
          <a:xfrm>
            <a:off x="5436096" y="1268760"/>
            <a:ext cx="3256022" cy="4119196"/>
          </a:xfrm>
          <a:prstGeom prst="rect">
            <a:avLst/>
          </a:prstGeom>
          <a:noFill/>
        </p:spPr>
      </p:pic>
      <p:sp>
        <p:nvSpPr>
          <p:cNvPr id="8" name="TextBox 7"/>
          <p:cNvSpPr txBox="1"/>
          <p:nvPr/>
        </p:nvSpPr>
        <p:spPr>
          <a:xfrm>
            <a:off x="5796136" y="5373216"/>
            <a:ext cx="2952328" cy="523220"/>
          </a:xfrm>
          <a:prstGeom prst="rect">
            <a:avLst/>
          </a:prstGeom>
          <a:noFill/>
        </p:spPr>
        <p:txBody>
          <a:bodyPr wrap="square" rtlCol="0">
            <a:spAutoFit/>
          </a:bodyPr>
          <a:lstStyle/>
          <a:p>
            <a:r>
              <a:rPr lang="ru-RU" sz="2800" dirty="0" smtClean="0">
                <a:latin typeface="Monotype Corsiva" pitchFamily="66" charset="0"/>
              </a:rPr>
              <a:t>М.Ю. Лермонтов</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16558349_P.jpg"/>
          <p:cNvPicPr>
            <a:picLocks noChangeAspect="1" noChangeArrowheads="1"/>
          </p:cNvPicPr>
          <p:nvPr/>
        </p:nvPicPr>
        <p:blipFill>
          <a:blip r:embed="rId2" cstate="print"/>
          <a:srcRect/>
          <a:stretch>
            <a:fillRect/>
          </a:stretch>
        </p:blipFill>
        <p:spPr bwMode="auto">
          <a:xfrm>
            <a:off x="251520" y="1196752"/>
            <a:ext cx="3384376" cy="4361414"/>
          </a:xfrm>
          <a:prstGeom prst="rect">
            <a:avLst/>
          </a:prstGeom>
          <a:noFill/>
        </p:spPr>
      </p:pic>
      <p:sp>
        <p:nvSpPr>
          <p:cNvPr id="4" name="Прямоугольник 3"/>
          <p:cNvSpPr/>
          <p:nvPr/>
        </p:nvSpPr>
        <p:spPr>
          <a:xfrm>
            <a:off x="4067944" y="1844824"/>
            <a:ext cx="4572000" cy="3108543"/>
          </a:xfrm>
          <a:prstGeom prst="rect">
            <a:avLst/>
          </a:prstGeom>
        </p:spPr>
        <p:txBody>
          <a:bodyPr>
            <a:spAutoFit/>
          </a:bodyPr>
          <a:lstStyle/>
          <a:p>
            <a:pPr algn="just"/>
            <a:r>
              <a:rPr lang="ru-RU" sz="2800" dirty="0" smtClean="0">
                <a:latin typeface="Monotype Corsiva" pitchFamily="66" charset="0"/>
              </a:rPr>
              <a:t>	Григорий Александрович Печорин, молодой человек 25 лет. «Недавно на Кавказе, переведен из России». Услышав на балу, как Грушницкий порочит имя княжны Мери, вызывает последнего на дуэль.</a:t>
            </a:r>
            <a:endParaRPr lang="ru-RU" sz="2800" dirty="0">
              <a:latin typeface="Monotype Corsiva" pitchFamily="66" charset="0"/>
            </a:endParaRPr>
          </a:p>
        </p:txBody>
      </p:sp>
      <p:sp>
        <p:nvSpPr>
          <p:cNvPr id="5" name="Прямоугольник 4"/>
          <p:cNvSpPr/>
          <p:nvPr/>
        </p:nvSpPr>
        <p:spPr>
          <a:xfrm>
            <a:off x="899592" y="5445224"/>
            <a:ext cx="1994457" cy="523220"/>
          </a:xfrm>
          <a:prstGeom prst="rect">
            <a:avLst/>
          </a:prstGeom>
        </p:spPr>
        <p:txBody>
          <a:bodyPr wrap="none">
            <a:spAutoFit/>
          </a:bodyPr>
          <a:lstStyle/>
          <a:p>
            <a:r>
              <a:rPr lang="ru-RU" sz="2800" dirty="0" smtClean="0">
                <a:latin typeface="Monotype Corsiva" pitchFamily="66" charset="0"/>
              </a:rPr>
              <a:t>Г.А. Печорин</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16558487_SHmarinov_Meri_i_Grushnickiy.jpg"/>
          <p:cNvPicPr>
            <a:picLocks noChangeAspect="1" noChangeArrowheads="1"/>
          </p:cNvPicPr>
          <p:nvPr/>
        </p:nvPicPr>
        <p:blipFill>
          <a:blip r:embed="rId2" cstate="print"/>
          <a:srcRect/>
          <a:stretch>
            <a:fillRect/>
          </a:stretch>
        </p:blipFill>
        <p:spPr bwMode="auto">
          <a:xfrm>
            <a:off x="5796135" y="1196752"/>
            <a:ext cx="3042778" cy="4536505"/>
          </a:xfrm>
          <a:prstGeom prst="rect">
            <a:avLst/>
          </a:prstGeom>
          <a:noFill/>
        </p:spPr>
      </p:pic>
      <p:sp>
        <p:nvSpPr>
          <p:cNvPr id="3" name="Прямоугольник 2"/>
          <p:cNvSpPr/>
          <p:nvPr/>
        </p:nvSpPr>
        <p:spPr>
          <a:xfrm>
            <a:off x="5796136" y="1196752"/>
            <a:ext cx="2964273" cy="523220"/>
          </a:xfrm>
          <a:prstGeom prst="rect">
            <a:avLst/>
          </a:prstGeom>
        </p:spPr>
        <p:txBody>
          <a:bodyPr wrap="none">
            <a:spAutoFit/>
          </a:bodyPr>
          <a:lstStyle/>
          <a:p>
            <a:r>
              <a:rPr lang="ru-RU" sz="2800" dirty="0" smtClean="0">
                <a:latin typeface="Monotype Corsiva" pitchFamily="66" charset="0"/>
              </a:rPr>
              <a:t>Мери и Грушницкий</a:t>
            </a:r>
            <a:endParaRPr lang="ru-RU" sz="2800" dirty="0">
              <a:latin typeface="Monotype Corsiva" pitchFamily="66" charset="0"/>
            </a:endParaRPr>
          </a:p>
        </p:txBody>
      </p:sp>
      <p:sp>
        <p:nvSpPr>
          <p:cNvPr id="4" name="Прямоугольник 3"/>
          <p:cNvSpPr/>
          <p:nvPr/>
        </p:nvSpPr>
        <p:spPr>
          <a:xfrm>
            <a:off x="827584" y="1844824"/>
            <a:ext cx="4320480" cy="3108543"/>
          </a:xfrm>
          <a:prstGeom prst="rect">
            <a:avLst/>
          </a:prstGeom>
        </p:spPr>
        <p:txBody>
          <a:bodyPr wrap="square">
            <a:spAutoFit/>
          </a:bodyPr>
          <a:lstStyle/>
          <a:p>
            <a:pPr algn="just"/>
            <a:r>
              <a:rPr lang="ru-RU" sz="2800" dirty="0" smtClean="0">
                <a:latin typeface="Monotype Corsiva" pitchFamily="66" charset="0"/>
              </a:rPr>
              <a:t>	Грушницкий. Ему 21 год. Он юнкер, однако, уже имеет Георгиевский крест. Находится в отпуске по ранению. По словам Печорина, «он страдает романтическим фанатизмом».</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3786190"/>
            <a:ext cx="6392182" cy="2246769"/>
          </a:xfrm>
          <a:prstGeom prst="rect">
            <a:avLst/>
          </a:prstGeom>
        </p:spPr>
        <p:txBody>
          <a:bodyPr wrap="square">
            <a:spAutoFit/>
          </a:bodyPr>
          <a:lstStyle/>
          <a:p>
            <a:pPr algn="just"/>
            <a:r>
              <a:rPr lang="ru-RU" dirty="0" smtClean="0"/>
              <a:t>	</a:t>
            </a:r>
            <a:r>
              <a:rPr lang="ru-RU" sz="2800" dirty="0" smtClean="0">
                <a:latin typeface="Monotype Corsiva" pitchFamily="66" charset="0"/>
              </a:rPr>
              <a:t>Печорин очень уверенный в себе, рассудительный, эгоистичный. Он видит Грушницкого насквозь и смеется над ним. Грушницкий восторжен и многословен. Он больше говорит, чем делает.</a:t>
            </a:r>
            <a:endParaRPr lang="ru-RU" sz="2800" dirty="0">
              <a:latin typeface="Monotype Corsiva" pitchFamily="66" charset="0"/>
            </a:endParaRPr>
          </a:p>
        </p:txBody>
      </p:sp>
      <p:pic>
        <p:nvPicPr>
          <p:cNvPr id="61443" name="Picture 3" descr="D:\pechorin.jpg"/>
          <p:cNvPicPr>
            <a:picLocks noChangeAspect="1" noChangeArrowheads="1"/>
          </p:cNvPicPr>
          <p:nvPr/>
        </p:nvPicPr>
        <p:blipFill>
          <a:blip r:embed="rId2" cstate="print"/>
          <a:srcRect/>
          <a:stretch>
            <a:fillRect/>
          </a:stretch>
        </p:blipFill>
        <p:spPr bwMode="auto">
          <a:xfrm>
            <a:off x="4268432" y="260648"/>
            <a:ext cx="4657219" cy="34541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04864"/>
            <a:ext cx="8424936" cy="2677656"/>
          </a:xfrm>
          <a:prstGeom prst="rect">
            <a:avLst/>
          </a:prstGeom>
        </p:spPr>
        <p:txBody>
          <a:bodyPr wrap="square">
            <a:spAutoFit/>
          </a:bodyPr>
          <a:lstStyle/>
          <a:p>
            <a:pPr algn="just"/>
            <a:r>
              <a:rPr lang="ru-RU" sz="2800" dirty="0" smtClean="0">
                <a:latin typeface="Monotype Corsiva" pitchFamily="66" charset="0"/>
              </a:rPr>
              <a:t>	Пропастью между Грушницким и Печориным становится княжна Мери. Грушницкий - провинциальный романтик - не на шутку увлекается княжной. Вечный же враг Печорина - скука - заставляет его приводить княжну в бешенство различными «мелкими» выходками из желания развлечь себя. </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4071942"/>
            <a:ext cx="7321446" cy="1815882"/>
          </a:xfrm>
          <a:prstGeom prst="rect">
            <a:avLst/>
          </a:prstGeom>
        </p:spPr>
        <p:txBody>
          <a:bodyPr wrap="square">
            <a:spAutoFit/>
          </a:bodyPr>
          <a:lstStyle/>
          <a:p>
            <a:pPr algn="just"/>
            <a:r>
              <a:rPr lang="ru-RU" sz="2800" dirty="0" smtClean="0">
                <a:latin typeface="Monotype Corsiva" pitchFamily="66" charset="0"/>
              </a:rPr>
              <a:t>	Печорин вынужден был вызвать Грушницкого на дуэль за ту гнусную клевету, которую распространил тот в отношении своего друга и еще недавно так горячо любимой им девушки.</a:t>
            </a:r>
            <a:endParaRPr lang="ru-RU" sz="2800" dirty="0">
              <a:latin typeface="Monotype Corsiva" pitchFamily="66" charset="0"/>
            </a:endParaRPr>
          </a:p>
        </p:txBody>
      </p:sp>
      <p:pic>
        <p:nvPicPr>
          <p:cNvPr id="63490" name="Picture 2" descr="D:\16816265_v_Kislovodske_mesto_duyeli.jpg"/>
          <p:cNvPicPr>
            <a:picLocks noChangeAspect="1" noChangeArrowheads="1"/>
          </p:cNvPicPr>
          <p:nvPr/>
        </p:nvPicPr>
        <p:blipFill>
          <a:blip r:embed="rId2" cstate="print"/>
          <a:srcRect/>
          <a:stretch>
            <a:fillRect/>
          </a:stretch>
        </p:blipFill>
        <p:spPr bwMode="auto">
          <a:xfrm>
            <a:off x="179512" y="188640"/>
            <a:ext cx="5249744" cy="3305801"/>
          </a:xfrm>
          <a:prstGeom prst="rect">
            <a:avLst/>
          </a:prstGeom>
          <a:noFill/>
        </p:spPr>
      </p:pic>
      <p:sp>
        <p:nvSpPr>
          <p:cNvPr id="4" name="TextBox 3"/>
          <p:cNvSpPr txBox="1"/>
          <p:nvPr/>
        </p:nvSpPr>
        <p:spPr>
          <a:xfrm>
            <a:off x="142844" y="3571876"/>
            <a:ext cx="5581284" cy="523220"/>
          </a:xfrm>
          <a:prstGeom prst="rect">
            <a:avLst/>
          </a:prstGeom>
          <a:noFill/>
        </p:spPr>
        <p:txBody>
          <a:bodyPr wrap="square" rtlCol="0">
            <a:spAutoFit/>
          </a:bodyPr>
          <a:lstStyle/>
          <a:p>
            <a:r>
              <a:rPr lang="ru-RU" sz="2800" dirty="0" smtClean="0">
                <a:latin typeface="Monotype Corsiva" pitchFamily="66" charset="0"/>
              </a:rPr>
              <a:t>Место дуэли Печорина с Грушницким</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1412776"/>
            <a:ext cx="4572000" cy="3970318"/>
          </a:xfrm>
          <a:prstGeom prst="rect">
            <a:avLst/>
          </a:prstGeom>
        </p:spPr>
        <p:txBody>
          <a:bodyPr>
            <a:spAutoFit/>
          </a:bodyPr>
          <a:lstStyle/>
          <a:p>
            <a:pPr algn="just"/>
            <a:r>
              <a:rPr lang="ru-RU" sz="2800" dirty="0" smtClean="0">
                <a:latin typeface="Monotype Corsiva" pitchFamily="66" charset="0"/>
              </a:rPr>
              <a:t>	"Грушницкий, еще есть время. Откажись от своей клеветы, и я тебе прощу все, тебе не удалось подурачить, и мое самолюбие удовлетворено". Грушницкий, сверкнув глазами, ответил: "Стреляйте. Я себя презираю, а вас ненавижу... Нам на земле вдвоем нет места..." </a:t>
            </a:r>
            <a:endParaRPr lang="ru-RU" sz="2800" dirty="0">
              <a:latin typeface="Monotype Corsiva" pitchFamily="66" charset="0"/>
            </a:endParaRPr>
          </a:p>
        </p:txBody>
      </p:sp>
      <p:pic>
        <p:nvPicPr>
          <p:cNvPr id="62466" name="Picture 2" descr="D:\0b0392d47ff367d0f16d563ed38847ba.jpeg"/>
          <p:cNvPicPr>
            <a:picLocks noChangeAspect="1" noChangeArrowheads="1"/>
          </p:cNvPicPr>
          <p:nvPr/>
        </p:nvPicPr>
        <p:blipFill>
          <a:blip r:embed="rId2" cstate="print"/>
          <a:srcRect/>
          <a:stretch>
            <a:fillRect/>
          </a:stretch>
        </p:blipFill>
        <p:spPr bwMode="auto">
          <a:xfrm>
            <a:off x="539552" y="1124744"/>
            <a:ext cx="3168352" cy="46966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pPr algn="l"/>
            <a:r>
              <a:rPr lang="ru-RU" dirty="0" smtClean="0">
                <a:latin typeface="Monotype Corsiva" pitchFamily="66" charset="0"/>
              </a:rPr>
              <a:t>Содержание</a:t>
            </a:r>
            <a:endParaRPr lang="ru-RU" dirty="0">
              <a:latin typeface="Monotype Corsiva" pitchFamily="66" charset="0"/>
            </a:endParaRPr>
          </a:p>
        </p:txBody>
      </p:sp>
      <p:sp>
        <p:nvSpPr>
          <p:cNvPr id="3" name="Содержимое 2"/>
          <p:cNvSpPr>
            <a:spLocks noGrp="1"/>
          </p:cNvSpPr>
          <p:nvPr>
            <p:ph idx="1"/>
          </p:nvPr>
        </p:nvSpPr>
        <p:spPr/>
        <p:txBody>
          <a:bodyPr/>
          <a:lstStyle/>
          <a:p>
            <a:r>
              <a:rPr lang="ru-RU" dirty="0" smtClean="0">
                <a:latin typeface="Monotype Corsiva" pitchFamily="66" charset="0"/>
                <a:hlinkClick r:id="rId2" action="ppaction://hlinksldjump"/>
              </a:rPr>
              <a:t>Что такое дуэль?</a:t>
            </a:r>
            <a:endParaRPr lang="ru-RU" dirty="0" smtClean="0">
              <a:latin typeface="Monotype Corsiva" pitchFamily="66" charset="0"/>
            </a:endParaRPr>
          </a:p>
          <a:p>
            <a:r>
              <a:rPr lang="ru-RU" dirty="0" smtClean="0">
                <a:latin typeface="Monotype Corsiva" pitchFamily="66" charset="0"/>
                <a:hlinkClick r:id="rId3" action="ppaction://hlinksldjump"/>
              </a:rPr>
              <a:t>Введение</a:t>
            </a:r>
            <a:endParaRPr lang="ru-RU" dirty="0" smtClean="0">
              <a:latin typeface="Monotype Corsiva" pitchFamily="66" charset="0"/>
            </a:endParaRPr>
          </a:p>
          <a:p>
            <a:r>
              <a:rPr lang="ru-RU" dirty="0" smtClean="0">
                <a:latin typeface="Monotype Corsiva" pitchFamily="66" charset="0"/>
                <a:hlinkClick r:id="rId4" action="ppaction://hlinksldjump"/>
              </a:rPr>
              <a:t>История русской дуэли</a:t>
            </a:r>
            <a:endParaRPr lang="ru-RU" dirty="0" smtClean="0">
              <a:latin typeface="Monotype Corsiva" pitchFamily="66" charset="0"/>
            </a:endParaRPr>
          </a:p>
          <a:p>
            <a:r>
              <a:rPr lang="ru-RU" dirty="0" smtClean="0">
                <a:latin typeface="Monotype Corsiva" pitchFamily="66" charset="0"/>
                <a:hlinkClick r:id="rId5" action="ppaction://hlinksldjump"/>
              </a:rPr>
              <a:t>Дуэль Печорина и Грушницкого</a:t>
            </a:r>
            <a:endParaRPr lang="ru-RU" dirty="0" smtClean="0">
              <a:latin typeface="Monotype Corsiva" pitchFamily="66" charset="0"/>
            </a:endParaRPr>
          </a:p>
          <a:p>
            <a:r>
              <a:rPr lang="ru-RU" dirty="0" smtClean="0">
                <a:latin typeface="Monotype Corsiva" pitchFamily="66" charset="0"/>
                <a:hlinkClick r:id="rId6" action="ppaction://hlinksldjump"/>
              </a:rPr>
              <a:t>Дуэль П.П. Кирсанова и Е. Базарова</a:t>
            </a:r>
            <a:endParaRPr lang="ru-RU" dirty="0" smtClean="0">
              <a:latin typeface="Monotype Corsiva" pitchFamily="66" charset="0"/>
            </a:endParaRPr>
          </a:p>
          <a:p>
            <a:r>
              <a:rPr lang="ru-RU" dirty="0" smtClean="0">
                <a:latin typeface="Monotype Corsiva" pitchFamily="66" charset="0"/>
                <a:hlinkClick r:id="rId7" action="ppaction://hlinksldjump"/>
              </a:rPr>
              <a:t>Дуэль Долохова с П. Безуховым</a:t>
            </a:r>
            <a:endParaRPr lang="ru-RU" dirty="0" smtClean="0">
              <a:latin typeface="Monotype Corsiva" pitchFamily="66" charset="0"/>
            </a:endParaRPr>
          </a:p>
          <a:p>
            <a:r>
              <a:rPr lang="ru-RU" dirty="0" smtClean="0">
                <a:latin typeface="Monotype Corsiva" pitchFamily="66" charset="0"/>
                <a:hlinkClick r:id="rId8" action="ppaction://hlinksldjump"/>
              </a:rPr>
              <a:t>Заключение</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1143000"/>
          </a:xfrm>
        </p:spPr>
        <p:txBody>
          <a:bodyPr>
            <a:normAutofit/>
          </a:bodyPr>
          <a:lstStyle/>
          <a:p>
            <a:pPr algn="l"/>
            <a:r>
              <a:rPr lang="ru-RU" dirty="0" smtClean="0">
                <a:latin typeface="Monotype Corsiva" pitchFamily="66" charset="0"/>
              </a:rPr>
              <a:t>Дуэль П.П. Кирсанова и Е. Базарова</a:t>
            </a:r>
            <a:endParaRPr lang="ru-RU" dirty="0">
              <a:latin typeface="Monotype Corsiva" pitchFamily="66" charset="0"/>
            </a:endParaRPr>
          </a:p>
        </p:txBody>
      </p:sp>
      <p:sp>
        <p:nvSpPr>
          <p:cNvPr id="8" name="Прямоугольник 7"/>
          <p:cNvSpPr/>
          <p:nvPr/>
        </p:nvSpPr>
        <p:spPr>
          <a:xfrm>
            <a:off x="179512" y="1556792"/>
            <a:ext cx="5436096" cy="3970318"/>
          </a:xfrm>
          <a:prstGeom prst="rect">
            <a:avLst/>
          </a:prstGeom>
        </p:spPr>
        <p:txBody>
          <a:bodyPr wrap="square">
            <a:spAutoFit/>
          </a:bodyPr>
          <a:lstStyle/>
          <a:p>
            <a:pPr algn="just"/>
            <a:r>
              <a:rPr lang="ru-RU" sz="2800" dirty="0" smtClean="0">
                <a:latin typeface="Monotype Corsiva" pitchFamily="66" charset="0"/>
              </a:rPr>
              <a:t>	Павел Петрович Кирсанов, герой романа «Отцы и дети» И.С. Тургенева, с самого начала не понравился другу его племянника Базарову. У них были разные взгляды на жизнь, они друг друга не понимали, противостояли друг другу во всём, презирали друг друга, между ними происходили столкновения, ссоры. </a:t>
            </a:r>
            <a:endParaRPr lang="ru-RU" sz="2800" dirty="0">
              <a:latin typeface="Monotype Corsiva" pitchFamily="66" charset="0"/>
            </a:endParaRPr>
          </a:p>
        </p:txBody>
      </p:sp>
      <p:pic>
        <p:nvPicPr>
          <p:cNvPr id="52226" name="Picture 2" descr="D:\ТУРГЕНЕВ ИВАН СЕРГЕЕВИЧ.jpg"/>
          <p:cNvPicPr>
            <a:picLocks noChangeAspect="1" noChangeArrowheads="1"/>
          </p:cNvPicPr>
          <p:nvPr/>
        </p:nvPicPr>
        <p:blipFill>
          <a:blip r:embed="rId2" cstate="print"/>
          <a:srcRect/>
          <a:stretch>
            <a:fillRect/>
          </a:stretch>
        </p:blipFill>
        <p:spPr bwMode="auto">
          <a:xfrm>
            <a:off x="5724128" y="1196752"/>
            <a:ext cx="3240360" cy="4320480"/>
          </a:xfrm>
          <a:prstGeom prst="rect">
            <a:avLst/>
          </a:prstGeom>
          <a:noFill/>
        </p:spPr>
      </p:pic>
      <p:sp>
        <p:nvSpPr>
          <p:cNvPr id="10" name="TextBox 9"/>
          <p:cNvSpPr txBox="1"/>
          <p:nvPr/>
        </p:nvSpPr>
        <p:spPr>
          <a:xfrm>
            <a:off x="6300192" y="5445224"/>
            <a:ext cx="2592288" cy="523220"/>
          </a:xfrm>
          <a:prstGeom prst="rect">
            <a:avLst/>
          </a:prstGeom>
          <a:noFill/>
        </p:spPr>
        <p:txBody>
          <a:bodyPr wrap="square" rtlCol="0">
            <a:spAutoFit/>
          </a:bodyPr>
          <a:lstStyle/>
          <a:p>
            <a:r>
              <a:rPr lang="ru-RU" sz="2800" dirty="0" smtClean="0">
                <a:latin typeface="Monotype Corsiva" pitchFamily="66" charset="0"/>
              </a:rPr>
              <a:t>И.С.Тургенев</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Евгений Базаров.jpg"/>
          <p:cNvPicPr>
            <a:picLocks noChangeAspect="1" noChangeArrowheads="1"/>
          </p:cNvPicPr>
          <p:nvPr/>
        </p:nvPicPr>
        <p:blipFill>
          <a:blip r:embed="rId2" cstate="print"/>
          <a:srcRect/>
          <a:stretch>
            <a:fillRect/>
          </a:stretch>
        </p:blipFill>
        <p:spPr bwMode="auto">
          <a:xfrm>
            <a:off x="323528" y="1196752"/>
            <a:ext cx="2952328" cy="4535278"/>
          </a:xfrm>
          <a:prstGeom prst="rect">
            <a:avLst/>
          </a:prstGeom>
          <a:noFill/>
        </p:spPr>
      </p:pic>
      <p:sp>
        <p:nvSpPr>
          <p:cNvPr id="5" name="Прямоугольник 4"/>
          <p:cNvSpPr/>
          <p:nvPr/>
        </p:nvSpPr>
        <p:spPr>
          <a:xfrm>
            <a:off x="3779912" y="1052736"/>
            <a:ext cx="5112568" cy="4832092"/>
          </a:xfrm>
          <a:prstGeom prst="rect">
            <a:avLst/>
          </a:prstGeom>
        </p:spPr>
        <p:txBody>
          <a:bodyPr wrap="square">
            <a:spAutoFit/>
          </a:bodyPr>
          <a:lstStyle/>
          <a:p>
            <a:pPr algn="just"/>
            <a:r>
              <a:rPr lang="ru-RU" sz="2800" dirty="0" smtClean="0">
                <a:latin typeface="Monotype Corsiva" pitchFamily="66" charset="0"/>
              </a:rPr>
              <a:t>	 Базаров выглядит как типичный разночинец, человек труда, не обращающий внимания на собственную внешность. Он некрасив, но в лице его выражаются самоуверенность и ум. Базаров носит висячие бакенбарды, раздражающие чопорных «отцов». Одевается  Базаров небрежно: при первой встрече с отцом Аркадия на </a:t>
            </a:r>
          </a:p>
          <a:p>
            <a:pPr algn="just"/>
            <a:r>
              <a:rPr lang="ru-RU" sz="2800" dirty="0" smtClean="0">
                <a:latin typeface="Monotype Corsiva" pitchFamily="66" charset="0"/>
              </a:rPr>
              <a:t>нем «длинный балахон с кистями».</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348880"/>
            <a:ext cx="8568952" cy="1815882"/>
          </a:xfrm>
          <a:prstGeom prst="rect">
            <a:avLst/>
          </a:prstGeom>
        </p:spPr>
        <p:txBody>
          <a:bodyPr wrap="square">
            <a:spAutoFit/>
          </a:bodyPr>
          <a:lstStyle/>
          <a:p>
            <a:pPr algn="just"/>
            <a:r>
              <a:rPr lang="ru-RU" sz="2800" dirty="0" smtClean="0">
                <a:latin typeface="Monotype Corsiva" pitchFamily="66" charset="0"/>
              </a:rPr>
              <a:t> 	В Павле Петровиче сразу чувствуется аристократ, строго следящий за собой. Он всегда тщательно причесан, выбрит, надушен, одет. Живя в деревне, Павел Петрович старается не опускаться, сохраняет светские привычки. </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340768"/>
            <a:ext cx="4896544" cy="4401205"/>
          </a:xfrm>
          <a:prstGeom prst="rect">
            <a:avLst/>
          </a:prstGeom>
        </p:spPr>
        <p:txBody>
          <a:bodyPr wrap="square">
            <a:spAutoFit/>
          </a:bodyPr>
          <a:lstStyle/>
          <a:p>
            <a:pPr algn="just"/>
            <a:r>
              <a:rPr lang="ru-RU" sz="2800" dirty="0" smtClean="0"/>
              <a:t>	</a:t>
            </a:r>
            <a:r>
              <a:rPr lang="ru-RU" sz="2800" dirty="0" smtClean="0">
                <a:latin typeface="Monotype Corsiva" pitchFamily="66" charset="0"/>
              </a:rPr>
              <a:t>Причиной дуэли стало то, что Павел Петрович приревновал </a:t>
            </a:r>
            <a:r>
              <a:rPr lang="ru-RU" sz="2800" dirty="0" err="1" smtClean="0">
                <a:latin typeface="Monotype Corsiva" pitchFamily="66" charset="0"/>
              </a:rPr>
              <a:t>Фенечку</a:t>
            </a:r>
            <a:r>
              <a:rPr lang="ru-RU" sz="2800" dirty="0" smtClean="0">
                <a:latin typeface="Monotype Corsiva" pitchFamily="66" charset="0"/>
              </a:rPr>
              <a:t> к Базарову, когда увидел их целующимися в беседке, и на следующий день вызвал его на дуэль. «Полагаю… неуместным вникать в настоящие причины нашего столкновения. Мы друг друга терпеть не можем. Чего больше?»</a:t>
            </a:r>
            <a:endParaRPr lang="ru-RU" sz="2800" dirty="0">
              <a:latin typeface="Monotype Corsiva" pitchFamily="66" charset="0"/>
            </a:endParaRPr>
          </a:p>
        </p:txBody>
      </p:sp>
      <p:pic>
        <p:nvPicPr>
          <p:cNvPr id="51201" name="Picture 1" descr="D:\2314909.png"/>
          <p:cNvPicPr>
            <a:picLocks noChangeAspect="1" noChangeArrowheads="1"/>
          </p:cNvPicPr>
          <p:nvPr/>
        </p:nvPicPr>
        <p:blipFill>
          <a:blip r:embed="rId2" cstate="print"/>
          <a:srcRect/>
          <a:stretch>
            <a:fillRect/>
          </a:stretch>
        </p:blipFill>
        <p:spPr bwMode="auto">
          <a:xfrm>
            <a:off x="5868144" y="1196752"/>
            <a:ext cx="3024336" cy="4500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764704"/>
            <a:ext cx="5076056" cy="5170646"/>
          </a:xfrm>
          <a:prstGeom prst="rect">
            <a:avLst/>
          </a:prstGeom>
        </p:spPr>
        <p:txBody>
          <a:bodyPr wrap="square">
            <a:spAutoFit/>
          </a:bodyPr>
          <a:lstStyle/>
          <a:p>
            <a:pPr algn="just"/>
            <a:r>
              <a:rPr lang="ru-RU" sz="2600" dirty="0" smtClean="0">
                <a:latin typeface="Monotype Corsiva" pitchFamily="66" charset="0"/>
              </a:rPr>
              <a:t>	</a:t>
            </a:r>
          </a:p>
          <a:p>
            <a:pPr algn="just"/>
            <a:r>
              <a:rPr lang="ru-RU" sz="2600" dirty="0" smtClean="0">
                <a:latin typeface="Monotype Corsiva" pitchFamily="66" charset="0"/>
              </a:rPr>
              <a:t>	Сцена с дуэлью занимает одно из завершающих, результирующих мест в романе. После неё герои стали хоть немножко, но по-другому относиться друг к другу: либо хорошо относиться, либо вообще никак не относиться. Дуэль героев носит немного комический характер, однако в ней можно увидеть пророчество писателя: идейный конфликт способен обернуться кровопролитием.</a:t>
            </a:r>
            <a:r>
              <a:rPr lang="ru-RU" dirty="0" smtClean="0"/>
              <a:t/>
            </a:r>
            <a:br>
              <a:rPr lang="ru-RU" dirty="0" smtClean="0"/>
            </a:br>
            <a:endParaRPr lang="ru-RU" dirty="0"/>
          </a:p>
        </p:txBody>
      </p:sp>
      <p:pic>
        <p:nvPicPr>
          <p:cNvPr id="50177" name="Picture 1" descr="D:\1243115377173a_lg.jpg"/>
          <p:cNvPicPr>
            <a:picLocks noChangeAspect="1" noChangeArrowheads="1"/>
          </p:cNvPicPr>
          <p:nvPr/>
        </p:nvPicPr>
        <p:blipFill>
          <a:blip r:embed="rId2" cstate="print"/>
          <a:srcRect/>
          <a:stretch>
            <a:fillRect/>
          </a:stretch>
        </p:blipFill>
        <p:spPr bwMode="auto">
          <a:xfrm>
            <a:off x="179512" y="620688"/>
            <a:ext cx="3727473" cy="57606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dirty="0" smtClean="0">
                <a:latin typeface="Monotype Corsiva" pitchFamily="66" charset="0"/>
              </a:rPr>
              <a:t>Дуэль Долохова с П. Безуховым</a:t>
            </a:r>
            <a:endParaRPr lang="ru-RU" dirty="0">
              <a:latin typeface="Monotype Corsiva" pitchFamily="66" charset="0"/>
            </a:endParaRPr>
          </a:p>
        </p:txBody>
      </p:sp>
      <p:sp>
        <p:nvSpPr>
          <p:cNvPr id="3" name="Прямоугольник 2"/>
          <p:cNvSpPr/>
          <p:nvPr/>
        </p:nvSpPr>
        <p:spPr>
          <a:xfrm>
            <a:off x="179512" y="2276872"/>
            <a:ext cx="5616624" cy="2677656"/>
          </a:xfrm>
          <a:prstGeom prst="rect">
            <a:avLst/>
          </a:prstGeom>
        </p:spPr>
        <p:txBody>
          <a:bodyPr wrap="square">
            <a:spAutoFit/>
          </a:bodyPr>
          <a:lstStyle/>
          <a:p>
            <a:pPr algn="just"/>
            <a:r>
              <a:rPr lang="ru-RU" sz="2800" dirty="0" smtClean="0">
                <a:latin typeface="Monotype Corsiva" pitchFamily="66" charset="0"/>
              </a:rPr>
              <a:t>	Л.Н. Толстой в романе «Война и мир» последовательно проводит мысль о </a:t>
            </a:r>
            <a:r>
              <a:rPr lang="ru-RU" sz="2800" dirty="0" err="1" smtClean="0">
                <a:latin typeface="Monotype Corsiva" pitchFamily="66" charset="0"/>
              </a:rPr>
              <a:t>предначертанности</a:t>
            </a:r>
            <a:r>
              <a:rPr lang="ru-RU" sz="2800" dirty="0" smtClean="0">
                <a:latin typeface="Monotype Corsiva" pitchFamily="66" charset="0"/>
              </a:rPr>
              <a:t> судьбы человека. Его можно назвать фаталистом. Ярко, правдиво и логично это доказано в сцене дуэли Долохова с Пьером. </a:t>
            </a:r>
            <a:endParaRPr lang="ru-RU" sz="2800" dirty="0">
              <a:latin typeface="Monotype Corsiva" pitchFamily="66" charset="0"/>
            </a:endParaRPr>
          </a:p>
        </p:txBody>
      </p:sp>
      <p:sp>
        <p:nvSpPr>
          <p:cNvPr id="5" name="TextBox 4"/>
          <p:cNvSpPr txBox="1"/>
          <p:nvPr/>
        </p:nvSpPr>
        <p:spPr>
          <a:xfrm>
            <a:off x="6228184" y="5445224"/>
            <a:ext cx="2304256" cy="523220"/>
          </a:xfrm>
          <a:prstGeom prst="rect">
            <a:avLst/>
          </a:prstGeom>
          <a:noFill/>
        </p:spPr>
        <p:txBody>
          <a:bodyPr wrap="square" rtlCol="0">
            <a:spAutoFit/>
          </a:bodyPr>
          <a:lstStyle/>
          <a:p>
            <a:r>
              <a:rPr lang="ru-RU" sz="2800" dirty="0" smtClean="0">
                <a:latin typeface="Monotype Corsiva" pitchFamily="66" charset="0"/>
              </a:rPr>
              <a:t>Л.Н.Толстой</a:t>
            </a:r>
            <a:endParaRPr lang="ru-RU" sz="2800" dirty="0">
              <a:latin typeface="Monotype Corsiva" pitchFamily="66" charset="0"/>
            </a:endParaRPr>
          </a:p>
        </p:txBody>
      </p:sp>
      <p:pic>
        <p:nvPicPr>
          <p:cNvPr id="49154" name="Picture 2" descr="D:\tolstoi-lev.jpg"/>
          <p:cNvPicPr>
            <a:picLocks noChangeAspect="1" noChangeArrowheads="1"/>
          </p:cNvPicPr>
          <p:nvPr/>
        </p:nvPicPr>
        <p:blipFill>
          <a:blip r:embed="rId2" cstate="print"/>
          <a:srcRect/>
          <a:stretch>
            <a:fillRect/>
          </a:stretch>
        </p:blipFill>
        <p:spPr bwMode="auto">
          <a:xfrm>
            <a:off x="5929520" y="1196752"/>
            <a:ext cx="2854602" cy="43204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143380"/>
            <a:ext cx="9144000" cy="1815882"/>
          </a:xfrm>
          <a:prstGeom prst="rect">
            <a:avLst/>
          </a:prstGeom>
        </p:spPr>
        <p:txBody>
          <a:bodyPr wrap="square">
            <a:spAutoFit/>
          </a:bodyPr>
          <a:lstStyle/>
          <a:p>
            <a:pPr algn="just"/>
            <a:r>
              <a:rPr lang="ru-RU" sz="2800" dirty="0" smtClean="0">
                <a:latin typeface="Monotype Corsiva" pitchFamily="66" charset="0"/>
              </a:rPr>
              <a:t>Пьер Безухов - незаконнорожденный сын известного екатерининского вельможи, графа Безухова, ставший неожиданно наследником титула и огромного состояния. Мягок, неуклюж, любит пофилософствовать. Воспитывался за границей. </a:t>
            </a:r>
            <a:endParaRPr lang="ru-RU" sz="2800" dirty="0">
              <a:latin typeface="Monotype Corsiva" pitchFamily="66" charset="0"/>
            </a:endParaRPr>
          </a:p>
        </p:txBody>
      </p:sp>
      <p:pic>
        <p:nvPicPr>
          <p:cNvPr id="64514" name="Picture 2" descr="D:\16523659_V.jpg"/>
          <p:cNvPicPr>
            <a:picLocks noChangeAspect="1" noChangeArrowheads="1"/>
          </p:cNvPicPr>
          <p:nvPr/>
        </p:nvPicPr>
        <p:blipFill>
          <a:blip r:embed="rId2" cstate="print"/>
          <a:srcRect/>
          <a:stretch>
            <a:fillRect/>
          </a:stretch>
        </p:blipFill>
        <p:spPr bwMode="auto">
          <a:xfrm>
            <a:off x="2643174" y="285728"/>
            <a:ext cx="3451816" cy="38886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149080"/>
            <a:ext cx="8640960" cy="1815882"/>
          </a:xfrm>
          <a:prstGeom prst="rect">
            <a:avLst/>
          </a:prstGeom>
        </p:spPr>
        <p:txBody>
          <a:bodyPr wrap="square">
            <a:spAutoFit/>
          </a:bodyPr>
          <a:lstStyle/>
          <a:p>
            <a:r>
              <a:rPr lang="ru-RU" sz="2800" dirty="0" smtClean="0">
                <a:latin typeface="Monotype Corsiva" pitchFamily="66" charset="0"/>
              </a:rPr>
              <a:t>	Эпизод, рассказывающий о дуэли Пьера Безухова и Долохова, начинается с описания обеда в английском клубе. Переломный момент – тост Долохова и записка, принесенная официантом Пьеру  .</a:t>
            </a:r>
          </a:p>
        </p:txBody>
      </p:sp>
      <p:pic>
        <p:nvPicPr>
          <p:cNvPr id="48129" name="Picture 1" descr="D:\16523695_M.jpg"/>
          <p:cNvPicPr>
            <a:picLocks noChangeAspect="1" noChangeArrowheads="1"/>
          </p:cNvPicPr>
          <p:nvPr/>
        </p:nvPicPr>
        <p:blipFill>
          <a:blip r:embed="rId3" cstate="print"/>
          <a:srcRect/>
          <a:stretch>
            <a:fillRect/>
          </a:stretch>
        </p:blipFill>
        <p:spPr bwMode="auto">
          <a:xfrm>
            <a:off x="1907704" y="476672"/>
            <a:ext cx="5334000" cy="35909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84784"/>
            <a:ext cx="8568952" cy="3970318"/>
          </a:xfrm>
          <a:prstGeom prst="rect">
            <a:avLst/>
          </a:prstGeom>
        </p:spPr>
        <p:txBody>
          <a:bodyPr wrap="square">
            <a:spAutoFit/>
          </a:bodyPr>
          <a:lstStyle/>
          <a:p>
            <a:pPr algn="just"/>
            <a:r>
              <a:rPr lang="ru-RU" sz="2800" dirty="0" smtClean="0">
                <a:latin typeface="Monotype Corsiva" pitchFamily="66" charset="0"/>
              </a:rPr>
              <a:t>	«При слове три Пьер быстрым шагом пошел вперед… держал пистолет, вытянув вперед правую руку, видимо, боясь, как бы из этого пистолета не убить самого себя. Левую руку он старательно отставлял назад.…  Пройдя шагов шесть и сбившись с дорожки в снег, Пьер оглянулся под ноги, опять быстро глянул на Долохова и, потянув пальцем, как его учили, выстрелил…» ответного выстрела не последовало. «…Слышны были торопливые шаги Долохова.… Одною рукой он держался за левый бок…» </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D:\0023tdx5.jpeg"/>
          <p:cNvPicPr>
            <a:picLocks noChangeAspect="1" noChangeArrowheads="1"/>
          </p:cNvPicPr>
          <p:nvPr/>
        </p:nvPicPr>
        <p:blipFill>
          <a:blip r:embed="rId2" cstate="print"/>
          <a:srcRect/>
          <a:stretch>
            <a:fillRect/>
          </a:stretch>
        </p:blipFill>
        <p:spPr bwMode="auto">
          <a:xfrm>
            <a:off x="4778338" y="1196752"/>
            <a:ext cx="4167547" cy="4536504"/>
          </a:xfrm>
          <a:prstGeom prst="rect">
            <a:avLst/>
          </a:prstGeom>
          <a:noFill/>
        </p:spPr>
      </p:pic>
      <p:sp>
        <p:nvSpPr>
          <p:cNvPr id="4" name="Прямоугольник 3"/>
          <p:cNvSpPr/>
          <p:nvPr/>
        </p:nvSpPr>
        <p:spPr>
          <a:xfrm>
            <a:off x="467544" y="1988840"/>
            <a:ext cx="3888432" cy="3108543"/>
          </a:xfrm>
          <a:prstGeom prst="rect">
            <a:avLst/>
          </a:prstGeom>
        </p:spPr>
        <p:txBody>
          <a:bodyPr wrap="square">
            <a:spAutoFit/>
          </a:bodyPr>
          <a:lstStyle/>
          <a:p>
            <a:pPr algn="just"/>
            <a:r>
              <a:rPr lang="ru-RU" sz="2800" dirty="0" smtClean="0">
                <a:latin typeface="Monotype Corsiva" pitchFamily="66" charset="0"/>
              </a:rPr>
              <a:t>	«Может быть, я бы то же самое сделал бы на его месте, - думал Пьер. – Даже, наверное, я бы сделал то же самое. К чему же эта дуэль, это убийство?» </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96752"/>
            <a:ext cx="8568952" cy="4668331"/>
          </a:xfrm>
          <a:prstGeom prst="rect">
            <a:avLst/>
          </a:prstGeom>
        </p:spPr>
        <p:txBody>
          <a:bodyPr wrap="square">
            <a:spAutoFit/>
          </a:bodyPr>
          <a:lstStyle/>
          <a:p>
            <a:pPr algn="just"/>
            <a:r>
              <a:rPr lang="ru-RU" sz="3600" b="1" dirty="0" smtClean="0">
                <a:latin typeface="Monotype Corsiva" pitchFamily="66" charset="0"/>
              </a:rPr>
              <a:t>Дуэль</a:t>
            </a:r>
            <a:r>
              <a:rPr lang="ru-RU" sz="3600" dirty="0" smtClean="0">
                <a:latin typeface="Monotype Corsiva" pitchFamily="66" charset="0"/>
              </a:rPr>
              <a:t> – </a:t>
            </a:r>
          </a:p>
          <a:p>
            <a:pPr algn="just"/>
            <a:r>
              <a:rPr lang="ru-RU" sz="2400" b="1" dirty="0" smtClean="0">
                <a:latin typeface="Monotype Corsiva" pitchFamily="66" charset="0"/>
              </a:rPr>
              <a:t>1. </a:t>
            </a:r>
            <a:r>
              <a:rPr lang="ru-RU" sz="2400" dirty="0" smtClean="0">
                <a:latin typeface="Monotype Corsiva" pitchFamily="66" charset="0"/>
              </a:rPr>
              <a:t>поединок, бой (с применением оружия) между двумя лицами по вызову одного из них. Условия дуэли заранее устанавливались противниками или их представителями (секундантами) с соблюдением обычаев. Наиболее распространена в средние века, хотя формально запрещалась и была наказуема. </a:t>
            </a:r>
          </a:p>
          <a:p>
            <a:pPr algn="just"/>
            <a:r>
              <a:rPr lang="ru-RU" sz="2400" b="1" dirty="0" smtClean="0">
                <a:latin typeface="Monotype Corsiva" pitchFamily="66" charset="0"/>
              </a:rPr>
              <a:t>2. </a:t>
            </a:r>
            <a:r>
              <a:rPr lang="ru-RU" sz="2400" dirty="0" smtClean="0">
                <a:latin typeface="Monotype Corsiva" pitchFamily="66" charset="0"/>
              </a:rPr>
              <a:t>В дворянском обществе: способ защиты личной чести - вооруженная борьба двух противников по вызову одного из них, в присутствии секундантов. </a:t>
            </a:r>
          </a:p>
          <a:p>
            <a:pPr algn="just"/>
            <a:r>
              <a:rPr lang="ru-RU" sz="2400" b="1" dirty="0" smtClean="0">
                <a:latin typeface="Monotype Corsiva" pitchFamily="66" charset="0"/>
              </a:rPr>
              <a:t>3. </a:t>
            </a:r>
            <a:r>
              <a:rPr lang="ru-RU" sz="2400" dirty="0" smtClean="0">
                <a:latin typeface="Monotype Corsiva" pitchFamily="66" charset="0"/>
              </a:rPr>
              <a:t>Поединок, происходящий по определенным правилам, парный бой, имеющий целью восстановления чести, снятия с обиженного позорного пятна, нанесенного оскорблением.</a:t>
            </a:r>
            <a:endParaRPr lang="ru-RU" sz="2400" dirty="0">
              <a:latin typeface="Monotype Corsiva" pitchFamily="66" charset="0"/>
            </a:endParaRPr>
          </a:p>
        </p:txBody>
      </p:sp>
      <p:sp>
        <p:nvSpPr>
          <p:cNvPr id="6" name="Заголовок 5"/>
          <p:cNvSpPr>
            <a:spLocks noGrp="1"/>
          </p:cNvSpPr>
          <p:nvPr>
            <p:ph type="title"/>
          </p:nvPr>
        </p:nvSpPr>
        <p:spPr>
          <a:xfrm>
            <a:off x="467544" y="260648"/>
            <a:ext cx="8229600" cy="1143000"/>
          </a:xfrm>
        </p:spPr>
        <p:txBody>
          <a:bodyPr/>
          <a:lstStyle/>
          <a:p>
            <a:pPr algn="l"/>
            <a:r>
              <a:rPr lang="ru-RU" dirty="0" smtClean="0">
                <a:latin typeface="Monotype Corsiva" pitchFamily="66" charset="0"/>
              </a:rPr>
              <a:t>Что такое дуэль?</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57166"/>
            <a:ext cx="5000660" cy="769441"/>
          </a:xfrm>
          <a:prstGeom prst="rect">
            <a:avLst/>
          </a:prstGeom>
          <a:noFill/>
        </p:spPr>
        <p:txBody>
          <a:bodyPr wrap="square" rtlCol="0">
            <a:spAutoFit/>
          </a:bodyPr>
          <a:lstStyle/>
          <a:p>
            <a:r>
              <a:rPr lang="ru-RU" sz="4400" dirty="0" smtClean="0">
                <a:latin typeface="Monotype Corsiva" pitchFamily="66" charset="0"/>
              </a:rPr>
              <a:t>Заключение</a:t>
            </a:r>
            <a:endParaRPr lang="ru-RU" sz="4400" dirty="0">
              <a:latin typeface="Monotype Corsiva" pitchFamily="66" charset="0"/>
            </a:endParaRPr>
          </a:p>
        </p:txBody>
      </p:sp>
      <p:sp>
        <p:nvSpPr>
          <p:cNvPr id="3" name="TextBox 2"/>
          <p:cNvSpPr txBox="1"/>
          <p:nvPr/>
        </p:nvSpPr>
        <p:spPr>
          <a:xfrm>
            <a:off x="357158" y="1214422"/>
            <a:ext cx="8358246" cy="3610868"/>
          </a:xfrm>
          <a:prstGeom prst="rect">
            <a:avLst/>
          </a:prstGeom>
          <a:noFill/>
        </p:spPr>
        <p:txBody>
          <a:bodyPr wrap="square" rtlCol="0">
            <a:spAutoFit/>
          </a:bodyPr>
          <a:lstStyle/>
          <a:p>
            <a:pPr algn="just"/>
            <a:r>
              <a:rPr lang="ru-RU" sz="2800" dirty="0" smtClean="0">
                <a:latin typeface="Monotype Corsiva" pitchFamily="66" charset="0"/>
              </a:rPr>
              <a:t>            Дуэль, во всем многообразии своих проявлений запечатлена в русской литературе XIX. Писатели сосредотачивают свое внимание на психологии дуэлянта, на его состоянии и поведении во время поединка; художественные характеристики существенно дополняют документальные знания. В настоящее время дуэли на шпагах и пистолетах не происходят. Все споры решаются иными способами</a:t>
            </a:r>
            <a:r>
              <a:rPr lang="ru-RU" dirty="0" smtClean="0">
                <a:latin typeface="Monotype Corsiva" pitchFamily="66"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3" name="Рисунок 2" descr="64612579_d.jpg"/>
          <p:cNvPicPr>
            <a:picLocks noChangeAspect="1"/>
          </p:cNvPicPr>
          <p:nvPr/>
        </p:nvPicPr>
        <p:blipFill>
          <a:blip r:embed="rId3" cstate="print"/>
          <a:stretch>
            <a:fillRect/>
          </a:stretch>
        </p:blipFill>
        <p:spPr>
          <a:xfrm>
            <a:off x="1828800" y="2228850"/>
            <a:ext cx="5486400" cy="2400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988840"/>
            <a:ext cx="4680520" cy="2677656"/>
          </a:xfrm>
          <a:prstGeom prst="rect">
            <a:avLst/>
          </a:prstGeom>
        </p:spPr>
        <p:txBody>
          <a:bodyPr wrap="square">
            <a:spAutoFit/>
          </a:bodyPr>
          <a:lstStyle/>
          <a:p>
            <a:pPr algn="just"/>
            <a:r>
              <a:rPr lang="ru-RU" dirty="0" smtClean="0"/>
              <a:t>	</a:t>
            </a:r>
            <a:r>
              <a:rPr lang="ru-RU" sz="2800" dirty="0" smtClean="0">
                <a:latin typeface="Monotype Corsiva" pitchFamily="66" charset="0"/>
              </a:rPr>
              <a:t>Дуэли появились в России в первые десятилетия  </a:t>
            </a:r>
            <a:r>
              <a:rPr lang="en-US" sz="2800" dirty="0" smtClean="0">
                <a:latin typeface="Monotype Corsiva" pitchFamily="66" charset="0"/>
              </a:rPr>
              <a:t>XVIII </a:t>
            </a:r>
            <a:r>
              <a:rPr lang="ru-RU" sz="2800" dirty="0" smtClean="0">
                <a:latin typeface="Monotype Corsiva" pitchFamily="66" charset="0"/>
              </a:rPr>
              <a:t>века, среди иностранцев, а затем вошли в обычаи у русского дворянства, несмотря на законы, запрещавшие поединок. </a:t>
            </a:r>
            <a:endParaRPr lang="ru-RU" sz="2800" dirty="0">
              <a:latin typeface="Monotype Corsiva" pitchFamily="66" charset="0"/>
            </a:endParaRPr>
          </a:p>
        </p:txBody>
      </p:sp>
      <p:sp>
        <p:nvSpPr>
          <p:cNvPr id="4" name="Заголовок 3"/>
          <p:cNvSpPr>
            <a:spLocks noGrp="1"/>
          </p:cNvSpPr>
          <p:nvPr>
            <p:ph type="title"/>
          </p:nvPr>
        </p:nvSpPr>
        <p:spPr>
          <a:xfrm>
            <a:off x="395536" y="260648"/>
            <a:ext cx="8229600" cy="1143000"/>
          </a:xfrm>
        </p:spPr>
        <p:txBody>
          <a:bodyPr/>
          <a:lstStyle/>
          <a:p>
            <a:pPr algn="l"/>
            <a:r>
              <a:rPr lang="ru-RU" dirty="0" smtClean="0">
                <a:latin typeface="Monotype Corsiva" pitchFamily="66" charset="0"/>
              </a:rPr>
              <a:t>Введение</a:t>
            </a:r>
            <a:endParaRPr lang="ru-RU" dirty="0">
              <a:latin typeface="Monotype Corsiva" pitchFamily="66" charset="0"/>
            </a:endParaRPr>
          </a:p>
        </p:txBody>
      </p:sp>
      <p:pic>
        <p:nvPicPr>
          <p:cNvPr id="20481" name="Picture 1" descr="D:\16829844_F.JPG"/>
          <p:cNvPicPr>
            <a:picLocks noChangeAspect="1" noChangeArrowheads="1"/>
          </p:cNvPicPr>
          <p:nvPr/>
        </p:nvPicPr>
        <p:blipFill>
          <a:blip r:embed="rId2" cstate="print"/>
          <a:srcRect/>
          <a:stretch>
            <a:fillRect/>
          </a:stretch>
        </p:blipFill>
        <p:spPr bwMode="auto">
          <a:xfrm>
            <a:off x="5796136" y="1196752"/>
            <a:ext cx="3024336" cy="45739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95936" y="2276872"/>
            <a:ext cx="4788024" cy="2246769"/>
          </a:xfrm>
          <a:prstGeom prst="rect">
            <a:avLst/>
          </a:prstGeom>
        </p:spPr>
        <p:txBody>
          <a:bodyPr wrap="square">
            <a:spAutoFit/>
          </a:bodyPr>
          <a:lstStyle/>
          <a:p>
            <a:pPr algn="just"/>
            <a:r>
              <a:rPr lang="ru-RU" sz="2800" dirty="0" smtClean="0">
                <a:latin typeface="Monotype Corsiva" pitchFamily="66" charset="0"/>
              </a:rPr>
              <a:t>	Ход дуэли как акта защиты дворянской чести регламентировался дуэльным кодексом, выработанным во Франции.</a:t>
            </a:r>
          </a:p>
        </p:txBody>
      </p:sp>
      <p:pic>
        <p:nvPicPr>
          <p:cNvPr id="19457" name="Picture 1" descr="D:\дуэльный кодекс1_enl.jpg"/>
          <p:cNvPicPr>
            <a:picLocks noChangeAspect="1" noChangeArrowheads="1"/>
          </p:cNvPicPr>
          <p:nvPr/>
        </p:nvPicPr>
        <p:blipFill>
          <a:blip r:embed="rId2" cstate="print"/>
          <a:srcRect/>
          <a:stretch>
            <a:fillRect/>
          </a:stretch>
        </p:blipFill>
        <p:spPr bwMode="auto">
          <a:xfrm>
            <a:off x="251520" y="1268760"/>
            <a:ext cx="3384376" cy="452261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869160"/>
            <a:ext cx="8784976" cy="954107"/>
          </a:xfrm>
          <a:prstGeom prst="rect">
            <a:avLst/>
          </a:prstGeom>
        </p:spPr>
        <p:txBody>
          <a:bodyPr wrap="square">
            <a:spAutoFit/>
          </a:bodyPr>
          <a:lstStyle/>
          <a:p>
            <a:pPr algn="just"/>
            <a:r>
              <a:rPr lang="ru-RU" sz="2800" dirty="0" smtClean="0">
                <a:latin typeface="Monotype Corsiva" pitchFamily="66" charset="0"/>
              </a:rPr>
              <a:t>	Дуэль начиналась с вызова. Секунданты прилагали максимальное усилие к примирению.</a:t>
            </a:r>
            <a:endParaRPr lang="ru-RU" sz="2800" dirty="0">
              <a:latin typeface="Monotype Corsiva" pitchFamily="66" charset="0"/>
            </a:endParaRPr>
          </a:p>
        </p:txBody>
      </p:sp>
      <p:pic>
        <p:nvPicPr>
          <p:cNvPr id="18433" name="Picture 1" descr="D:\duel.jpg"/>
          <p:cNvPicPr>
            <a:picLocks noChangeAspect="1" noChangeArrowheads="1"/>
          </p:cNvPicPr>
          <p:nvPr/>
        </p:nvPicPr>
        <p:blipFill>
          <a:blip r:embed="rId3" cstate="print"/>
          <a:srcRect/>
          <a:stretch>
            <a:fillRect/>
          </a:stretch>
        </p:blipFill>
        <p:spPr bwMode="auto">
          <a:xfrm>
            <a:off x="1907704" y="1196752"/>
            <a:ext cx="5397500" cy="35941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365104"/>
            <a:ext cx="5328592" cy="1384995"/>
          </a:xfrm>
          <a:prstGeom prst="rect">
            <a:avLst/>
          </a:prstGeom>
        </p:spPr>
        <p:txBody>
          <a:bodyPr wrap="square">
            <a:spAutoFit/>
          </a:bodyPr>
          <a:lstStyle/>
          <a:p>
            <a:pPr algn="just"/>
            <a:r>
              <a:rPr lang="ru-RU" sz="2800" dirty="0" smtClean="0">
                <a:latin typeface="Monotype Corsiva" pitchFamily="66" charset="0"/>
              </a:rPr>
              <a:t>«Поражать упавшего  противника есть бесчестный поступок, влекущий за собой законные последствия»</a:t>
            </a:r>
            <a:endParaRPr lang="ru-RU" sz="2800" dirty="0">
              <a:latin typeface="Monotype Corsiva" pitchFamily="66" charset="0"/>
            </a:endParaRPr>
          </a:p>
        </p:txBody>
      </p:sp>
      <p:pic>
        <p:nvPicPr>
          <p:cNvPr id="16385" name="Picture 1" descr="D:\633562.jpg"/>
          <p:cNvPicPr>
            <a:picLocks noChangeAspect="1" noChangeArrowheads="1"/>
          </p:cNvPicPr>
          <p:nvPr/>
        </p:nvPicPr>
        <p:blipFill>
          <a:blip r:embed="rId2" cstate="print"/>
          <a:srcRect/>
          <a:stretch>
            <a:fillRect/>
          </a:stretch>
        </p:blipFill>
        <p:spPr bwMode="auto">
          <a:xfrm>
            <a:off x="5868144" y="1268760"/>
            <a:ext cx="2874058" cy="4320480"/>
          </a:xfrm>
          <a:prstGeom prst="rect">
            <a:avLst/>
          </a:prstGeom>
          <a:noFill/>
        </p:spPr>
      </p:pic>
      <p:pic>
        <p:nvPicPr>
          <p:cNvPr id="16386" name="Picture 2" descr="D:\15340417_duyel.jpg"/>
          <p:cNvPicPr>
            <a:picLocks noChangeAspect="1" noChangeArrowheads="1"/>
          </p:cNvPicPr>
          <p:nvPr/>
        </p:nvPicPr>
        <p:blipFill>
          <a:blip r:embed="rId3" cstate="print"/>
          <a:srcRect/>
          <a:stretch>
            <a:fillRect/>
          </a:stretch>
        </p:blipFill>
        <p:spPr bwMode="auto">
          <a:xfrm>
            <a:off x="755576" y="1232756"/>
            <a:ext cx="4608512" cy="31323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429000"/>
            <a:ext cx="9144000" cy="2492990"/>
          </a:xfrm>
          <a:prstGeom prst="rect">
            <a:avLst/>
          </a:prstGeom>
        </p:spPr>
        <p:txBody>
          <a:bodyPr wrap="square">
            <a:spAutoFit/>
          </a:bodyPr>
          <a:lstStyle/>
          <a:p>
            <a:pPr algn="just"/>
            <a:r>
              <a:rPr lang="ru-RU" sz="2600" dirty="0" smtClean="0">
                <a:latin typeface="Monotype Corsiva" pitchFamily="66" charset="0"/>
              </a:rPr>
              <a:t>	Страшной особенностью русской дуэли было право сохранившего выстрел подозвать выстрелившего к барьеру и расстрелять на минимальном расстоянии как неподвижную мишень. Для Европы минимальной дистанцией между противниками было 15 шагов, а обычным считалось 25-35 шагов. В русских поединках средним расстоянием считалось 8-10 шагов. </a:t>
            </a:r>
          </a:p>
        </p:txBody>
      </p:sp>
      <p:pic>
        <p:nvPicPr>
          <p:cNvPr id="15361" name="Picture 1" descr="D:\c92a1b7dcea0.jpg"/>
          <p:cNvPicPr>
            <a:picLocks noChangeAspect="1" noChangeArrowheads="1"/>
          </p:cNvPicPr>
          <p:nvPr/>
        </p:nvPicPr>
        <p:blipFill>
          <a:blip r:embed="rId3" cstate="print"/>
          <a:srcRect/>
          <a:stretch>
            <a:fillRect/>
          </a:stretch>
        </p:blipFill>
        <p:spPr bwMode="auto">
          <a:xfrm>
            <a:off x="1785918" y="142852"/>
            <a:ext cx="5435525" cy="326131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229600" cy="1143000"/>
          </a:xfrm>
        </p:spPr>
        <p:txBody>
          <a:bodyPr/>
          <a:lstStyle/>
          <a:p>
            <a:pPr algn="l"/>
            <a:r>
              <a:rPr lang="ru-RU" dirty="0" smtClean="0">
                <a:latin typeface="Monotype Corsiva" pitchFamily="66" charset="0"/>
              </a:rPr>
              <a:t>История русской дуэли</a:t>
            </a:r>
            <a:endParaRPr lang="ru-RU" dirty="0">
              <a:latin typeface="Monotype Corsiva" pitchFamily="66" charset="0"/>
            </a:endParaRPr>
          </a:p>
        </p:txBody>
      </p:sp>
      <p:sp>
        <p:nvSpPr>
          <p:cNvPr id="5" name="Прямоугольник 4"/>
          <p:cNvSpPr/>
          <p:nvPr/>
        </p:nvSpPr>
        <p:spPr>
          <a:xfrm>
            <a:off x="3059832" y="4797152"/>
            <a:ext cx="5904656" cy="923330"/>
          </a:xfrm>
          <a:prstGeom prst="rect">
            <a:avLst/>
          </a:prstGeom>
        </p:spPr>
        <p:txBody>
          <a:bodyPr wrap="square">
            <a:spAutoFit/>
          </a:bodyPr>
          <a:lstStyle/>
          <a:p>
            <a:pPr algn="just"/>
            <a:r>
              <a:rPr lang="ru-RU" sz="2800" dirty="0" smtClean="0">
                <a:latin typeface="Monotype Corsiva" pitchFamily="66" charset="0"/>
              </a:rPr>
              <a:t>	</a:t>
            </a:r>
            <a:r>
              <a:rPr lang="ru-RU" sz="2600" dirty="0" smtClean="0">
                <a:latin typeface="Monotype Corsiva" pitchFamily="66" charset="0"/>
              </a:rPr>
              <a:t>Дуэль имеет свою историю. Ее истоки отыскивают в рыцарских турнирах.</a:t>
            </a:r>
            <a:endParaRPr lang="ru-RU" sz="2600" dirty="0">
              <a:latin typeface="Monotype Corsiva" pitchFamily="66" charset="0"/>
            </a:endParaRPr>
          </a:p>
        </p:txBody>
      </p:sp>
      <p:pic>
        <p:nvPicPr>
          <p:cNvPr id="14337" name="Picture 1" descr="D:\p17906.jpg"/>
          <p:cNvPicPr>
            <a:picLocks noChangeAspect="1" noChangeArrowheads="1"/>
          </p:cNvPicPr>
          <p:nvPr/>
        </p:nvPicPr>
        <p:blipFill>
          <a:blip r:embed="rId2" cstate="print"/>
          <a:srcRect/>
          <a:stretch>
            <a:fillRect/>
          </a:stretch>
        </p:blipFill>
        <p:spPr bwMode="auto">
          <a:xfrm>
            <a:off x="395536" y="1268760"/>
            <a:ext cx="5256584" cy="350438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280</Words>
  <Application>Microsoft Office PowerPoint</Application>
  <PresentationFormat>Экран (4:3)</PresentationFormat>
  <Paragraphs>61</Paragraphs>
  <Slides>31</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Monotype Corsiva</vt:lpstr>
      <vt:lpstr>Тема Office</vt:lpstr>
      <vt:lpstr>Дуэли в литературе XIX века</vt:lpstr>
      <vt:lpstr>Содержание</vt:lpstr>
      <vt:lpstr>Что такое дуэль?</vt:lpstr>
      <vt:lpstr>Введение</vt:lpstr>
      <vt:lpstr>Презентация PowerPoint</vt:lpstr>
      <vt:lpstr>Презентация PowerPoint</vt:lpstr>
      <vt:lpstr>Презентация PowerPoint</vt:lpstr>
      <vt:lpstr>Презентация PowerPoint</vt:lpstr>
      <vt:lpstr>История русской дуэли</vt:lpstr>
      <vt:lpstr>Презентация PowerPoint</vt:lpstr>
      <vt:lpstr>Презентация PowerPoint</vt:lpstr>
      <vt:lpstr>Презентация PowerPoint</vt:lpstr>
      <vt:lpstr>Дуэль Печорина и Грушницкого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Дуэль П.П. Кирсанова и Е. Базарова</vt:lpstr>
      <vt:lpstr>Презентация PowerPoint</vt:lpstr>
      <vt:lpstr>Презентация PowerPoint</vt:lpstr>
      <vt:lpstr>Презентация PowerPoint</vt:lpstr>
      <vt:lpstr>Презентация PowerPoint</vt:lpstr>
      <vt:lpstr>Дуэль Долохова с П. Безуховым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Дуэли в литературе XIX века</dc:title>
  <cp:lastModifiedBy>Asus</cp:lastModifiedBy>
  <cp:revision>51</cp:revision>
  <dcterms:modified xsi:type="dcterms:W3CDTF">2015-10-13T20:05:17Z</dcterms:modified>
</cp:coreProperties>
</file>