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80" r:id="rId6"/>
    <p:sldId id="264" r:id="rId7"/>
    <p:sldId id="267" r:id="rId8"/>
    <p:sldId id="268" r:id="rId9"/>
    <p:sldId id="269" r:id="rId10"/>
    <p:sldId id="279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039F"/>
    <a:srgbClr val="3C346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3084" y="-11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Moonlight title.png"/>
          <p:cNvPicPr>
            <a:picLocks noChangeAspect="1"/>
          </p:cNvPicPr>
          <p:nvPr/>
        </p:nvPicPr>
        <p:blipFill>
          <a:blip r:embed="rId2"/>
          <a:srcRect l="6766" r="4150" b="4117"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752600"/>
            <a:ext cx="5410200" cy="1801906"/>
          </a:xfrm>
        </p:spPr>
        <p:txBody>
          <a:bodyPr anchor="b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2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733800"/>
            <a:ext cx="4724400" cy="1676400"/>
          </a:xfrm>
        </p:spPr>
        <p:txBody>
          <a:bodyPr/>
          <a:lstStyle>
            <a:lvl1pPr marL="0" indent="0" algn="l">
              <a:buNone/>
              <a:defRPr sz="22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0" y="6348413"/>
            <a:ext cx="2133600" cy="182562"/>
          </a:xfrm>
        </p:spPr>
        <p:txBody>
          <a:bodyPr/>
          <a:lstStyle>
            <a:lvl1pPr algn="r"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19A2006-361F-4CB7-B61C-C52F5883CE47}" type="datetimeFigureOut">
              <a:rPr lang="ru-RU"/>
              <a:pPr>
                <a:defRPr/>
              </a:pPr>
              <a:t>30.09.2015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543675"/>
            <a:ext cx="2895600" cy="184150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511925"/>
            <a:ext cx="1066800" cy="2159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A5E0CAFB-D349-4AB1-B021-0B4D8A29F4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76438" y="1981201"/>
            <a:ext cx="5325315" cy="3841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28388-21D4-4FE2-9077-A2C9119C2113}" type="datetimeFigureOut">
              <a:rPr lang="ru-RU"/>
              <a:pPr>
                <a:defRPr/>
              </a:pPr>
              <a:t>30.09.2015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82391-B7D5-42D3-8A69-242163F658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93751"/>
            <a:ext cx="1371600" cy="50419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76438" y="793751"/>
            <a:ext cx="4500562" cy="50419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27E40-A5F6-45D7-9D9A-3A24C348EA57}" type="datetimeFigureOut">
              <a:rPr lang="ru-RU"/>
              <a:pPr>
                <a:defRPr/>
              </a:pPr>
              <a:t>30.09.2015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B9BF8-F43A-4DD7-A044-D23F5581B0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AABF5-1FDB-426E-847A-9C3618784005}" type="datetimeFigureOut">
              <a:rPr lang="ru-RU"/>
              <a:pPr>
                <a:defRPr/>
              </a:pPr>
              <a:t>30.09.2015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55D8D-5001-4A40-82C4-D2D0CCFBF5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moonlight section.png"/>
          <p:cNvPicPr>
            <a:picLocks noChangeAspect="1"/>
          </p:cNvPicPr>
          <p:nvPr/>
        </p:nvPicPr>
        <p:blipFill>
          <a:blip r:embed="rId2"/>
          <a:srcRect l="6389" r="4959" b="270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38400"/>
            <a:ext cx="7772400" cy="1362075"/>
          </a:xfrm>
        </p:spPr>
        <p:txBody>
          <a:bodyPr anchor="b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2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86200"/>
            <a:ext cx="7772400" cy="941294"/>
          </a:xfrm>
        </p:spPr>
        <p:txBody>
          <a:bodyPr anchor="t" anchorCtr="0"/>
          <a:lstStyle>
            <a:lvl1pPr marL="0" indent="0" algn="ctr">
              <a:buNone/>
              <a:defRPr sz="20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924F4-F051-452D-A17F-66E0EB47AE89}" type="datetimeFigureOut">
              <a:rPr lang="ru-RU"/>
              <a:pPr>
                <a:defRPr/>
              </a:pPr>
              <a:t>30.09.2015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120C7-EB0F-4FE1-BF5D-AD8E4E10D0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moonlight - two content.png"/>
          <p:cNvPicPr>
            <a:picLocks noChangeAspect="1"/>
          </p:cNvPicPr>
          <p:nvPr/>
        </p:nvPicPr>
        <p:blipFill>
          <a:blip r:embed="rId2"/>
          <a:srcRect l="2281" t="1035" r="4562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92162"/>
            <a:ext cx="6019799" cy="8080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6438" y="2003425"/>
            <a:ext cx="2971800" cy="383222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003425"/>
            <a:ext cx="2971800" cy="38322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6E846-2C22-4A74-BF4D-D5D192AA273C}" type="datetimeFigureOut">
              <a:rPr lang="ru-RU"/>
              <a:pPr>
                <a:defRPr/>
              </a:pPr>
              <a:t>30.09.2015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B1F3C-9744-4B32-B154-62B3A22B5E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moonlight - two content.png"/>
          <p:cNvPicPr>
            <a:picLocks noChangeAspect="1"/>
          </p:cNvPicPr>
          <p:nvPr/>
        </p:nvPicPr>
        <p:blipFill>
          <a:blip r:embed="rId2"/>
          <a:srcRect l="2281" t="1035" r="4562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92162"/>
            <a:ext cx="6019799" cy="80803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700960"/>
            <a:ext cx="2971800" cy="75088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1200" y="2541494"/>
            <a:ext cx="2971800" cy="329415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199" y="1700960"/>
            <a:ext cx="2971800" cy="75088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2541494"/>
            <a:ext cx="2971800" cy="329415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229FD-EFD4-4553-82D7-2F266BD467BF}" type="datetimeFigureOut">
              <a:rPr lang="ru-RU"/>
              <a:pPr>
                <a:defRPr/>
              </a:pPr>
              <a:t>30.09.2015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3A66A-F683-4BFC-A9DC-7F5805EAE8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86466-0E6D-4CAA-AFE0-F1AADB3D53EE}" type="datetimeFigureOut">
              <a:rPr lang="ru-RU"/>
              <a:pPr>
                <a:defRPr/>
              </a:pPr>
              <a:t>30.09.2015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CFA9F-C8C5-4615-BF15-B9ECF67F82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B8E8E-F141-404A-A5C3-BE2E6184E5F0}" type="datetimeFigureOut">
              <a:rPr lang="ru-RU"/>
              <a:pPr>
                <a:defRPr/>
              </a:pPr>
              <a:t>30.09.2015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78D93-E9C1-49C5-9331-98A427F232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moonlight - two content.png"/>
          <p:cNvPicPr>
            <a:picLocks noChangeAspect="1"/>
          </p:cNvPicPr>
          <p:nvPr/>
        </p:nvPicPr>
        <p:blipFill>
          <a:blip r:embed="rId2"/>
          <a:srcRect l="2281" t="1035" r="4562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033272"/>
            <a:ext cx="1298448" cy="2624328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371600"/>
            <a:ext cx="4953000" cy="3886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27248" y="5486400"/>
            <a:ext cx="4498848" cy="7589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B7EC1-F604-4654-BFA5-D6624B41D11A}" type="datetimeFigureOut">
              <a:rPr lang="ru-RU"/>
              <a:pPr>
                <a:defRPr/>
              </a:pPr>
              <a:t>30.09.2015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68545-7195-4F8A-92E9-BACA6AAE34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moonlight - two content.png"/>
          <p:cNvPicPr>
            <a:picLocks noChangeAspect="1"/>
          </p:cNvPicPr>
          <p:nvPr/>
        </p:nvPicPr>
        <p:blipFill>
          <a:blip r:embed="rId2"/>
          <a:srcRect l="2281" t="1035" r="4562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33462"/>
            <a:ext cx="1295400" cy="2624138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5000" y="914400"/>
            <a:ext cx="5486400" cy="4495800"/>
          </a:xfrm>
          <a:prstGeom prst="ellipse">
            <a:avLst/>
          </a:prstGeom>
          <a:effectLst>
            <a:innerShdw blurRad="254000">
              <a:schemeClr val="tx1"/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24200" y="5486400"/>
            <a:ext cx="4495800" cy="76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D597A-BFF6-464F-82AB-0B916ED0BEB7}" type="datetimeFigureOut">
              <a:rPr lang="ru-RU"/>
              <a:pPr>
                <a:defRPr/>
              </a:pPr>
              <a:t>30.09.2015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CA627-6447-4CB9-8F4A-807A52ECDF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moonlight master 2.png"/>
          <p:cNvPicPr>
            <a:picLocks noChangeAspect="1"/>
          </p:cNvPicPr>
          <p:nvPr/>
        </p:nvPicPr>
        <p:blipFill>
          <a:blip r:embed="rId13"/>
          <a:srcRect l="2391" t="1099" r="19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1200" y="792163"/>
            <a:ext cx="5311775" cy="808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1981200"/>
            <a:ext cx="5016500" cy="3841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48413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4357E848-4FFE-4EA5-952F-F3A9984091A3}" type="datetimeFigureOut">
              <a:rPr lang="ru-RU"/>
              <a:pPr>
                <a:defRPr/>
              </a:pPr>
              <a:t>30.09.2015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543675"/>
            <a:ext cx="2895600" cy="184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032500"/>
            <a:ext cx="1066800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smtClean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0B9274CF-C75A-4514-A4BB-D18B4C5932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4" r:id="rId4"/>
    <p:sldLayoutId id="2147483675" r:id="rId5"/>
    <p:sldLayoutId id="2147483670" r:id="rId6"/>
    <p:sldLayoutId id="2147483669" r:id="rId7"/>
    <p:sldLayoutId id="2147483676" r:id="rId8"/>
    <p:sldLayoutId id="2147483677" r:id="rId9"/>
    <p:sldLayoutId id="2147483668" r:id="rId10"/>
    <p:sldLayoutId id="214748366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effectLst>
            <a:reflection blurRad="6350" stA="55000" endA="300" endPos="25500" dir="5400000" sy="-10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ndar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ndar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ndar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ndar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ndar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ndar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ndar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ndara" pitchFamily="34" charset="0"/>
        </a:defRPr>
      </a:lvl9pPr>
    </p:titleStyle>
    <p:bodyStyle>
      <a:lvl1pPr marL="228600" indent="-228600" algn="l" rtl="0" fontAlgn="base">
        <a:spcBef>
          <a:spcPts val="1200"/>
        </a:spcBef>
        <a:spcAft>
          <a:spcPct val="0"/>
        </a:spcAft>
        <a:buClr>
          <a:schemeClr val="bg2"/>
        </a:buClr>
        <a:buBlip>
          <a:blip r:embed="rId14"/>
        </a:buBlip>
        <a:defRPr sz="22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1pPr>
      <a:lvl2pPr marL="457200" indent="-228600" algn="l" rtl="0" fontAlgn="base">
        <a:spcBef>
          <a:spcPts val="1200"/>
        </a:spcBef>
        <a:spcAft>
          <a:spcPct val="0"/>
        </a:spcAft>
        <a:buBlip>
          <a:blip r:embed="rId15"/>
        </a:buBlip>
        <a:defRPr sz="20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85800" indent="-228600" algn="l" rtl="0" fontAlgn="base">
        <a:spcBef>
          <a:spcPts val="1200"/>
        </a:spcBef>
        <a:spcAft>
          <a:spcPct val="0"/>
        </a:spcAft>
        <a:buBlip>
          <a:blip r:embed="rId15"/>
        </a:buBlip>
        <a:defRPr sz="20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914400" indent="-228600" algn="l" rtl="0" fontAlgn="base">
        <a:spcBef>
          <a:spcPts val="1200"/>
        </a:spcBef>
        <a:spcAft>
          <a:spcPct val="0"/>
        </a:spcAft>
        <a:buBlip>
          <a:blip r:embed="rId15"/>
        </a:buBlip>
        <a:defRPr sz="20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143000" indent="-228600" algn="l" rtl="0" fontAlgn="base">
        <a:spcBef>
          <a:spcPts val="1200"/>
        </a:spcBef>
        <a:spcAft>
          <a:spcPct val="0"/>
        </a:spcAft>
        <a:buBlip>
          <a:blip r:embed="rId15"/>
        </a:buBlip>
        <a:defRPr sz="20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labirint.ru/screenshot/comments/52526/8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hyperlink" Target="http://www.gzheli.net/category.php?cat=Vaz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fotki.yandex.ru/users/hellen7510/view/175708/?page=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zheli.net/category.php?cat=Serviz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hyperlink" Target="http://www.gzheli.net/category.php?cat=Konfe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6.jpeg"/><Relationship Id="rId2" Type="http://schemas.openxmlformats.org/officeDocument/2006/relationships/hyperlink" Target="http://www.nogtiki.com/data/design/ethnic_nail_art/gjel_element7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orolmary.ucoz.ru/_ph/15/2/202002130.jpg" TargetMode="External"/><Relationship Id="rId5" Type="http://schemas.openxmlformats.org/officeDocument/2006/relationships/image" Target="../media/image25.jpeg"/><Relationship Id="rId4" Type="http://schemas.openxmlformats.org/officeDocument/2006/relationships/hyperlink" Target="http://www.slonek.com/files/birdie_gzhel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772816"/>
            <a:ext cx="5410200" cy="3020346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600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Гжельская </a:t>
            </a:r>
            <a:r>
              <a:rPr lang="ru-RU" sz="6600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роспись </a:t>
            </a:r>
            <a:br>
              <a:rPr lang="ru-RU" sz="6600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</a:br>
            <a:r>
              <a:rPr lang="ru-RU" sz="6600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для 7 класса</a:t>
            </a:r>
            <a:r>
              <a:rPr lang="ru-RU" sz="6600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/>
            </a:r>
            <a:br>
              <a:rPr lang="ru-RU" sz="6600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</a:b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Автор: </a:t>
            </a:r>
            <a:r>
              <a:rPr lang="ru-RU" sz="1800" dirty="0" err="1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Чекулаева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Л.А. МБУ СОШ №63 </a:t>
            </a:r>
            <a:r>
              <a:rPr lang="ru-RU" sz="1800" dirty="0" err="1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г.о.Тольятти</a:t>
            </a:r>
            <a:endParaRPr lang="ru-RU" sz="6600" dirty="0">
              <a:solidFill>
                <a:schemeClr val="bg2">
                  <a:lumMod val="2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" name="Рисунок 3" descr="http://www.home-edu.ru/pages/severjanova/urok2.10/kollekzi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8144" y="4338274"/>
            <a:ext cx="3068960" cy="2250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 bwMode="auto">
          <a:xfrm>
            <a:off x="500063" y="1000125"/>
            <a:ext cx="8072437" cy="48228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ru-RU" smtClean="0">
                <a:solidFill>
                  <a:srgbClr val="000000"/>
                </a:solidFill>
              </a:rPr>
              <a:t>Последовательность росписи сказочной  птицы. </a:t>
            </a:r>
          </a:p>
        </p:txBody>
      </p:sp>
      <p:pic>
        <p:nvPicPr>
          <p:cNvPr id="6" name="Содержимое 3" descr="http://img.labirint.ru/images/comments_pic/0846/07labbop01226517173.jpg">
            <a:hlinkClick r:id="rId2"/>
          </p:cNvPr>
          <p:cNvPicPr>
            <a:picLocks/>
          </p:cNvPicPr>
          <p:nvPr/>
        </p:nvPicPr>
        <p:blipFill>
          <a:blip r:embed="rId3"/>
          <a:srcRect l="1367" t="5468" r="1367" b="781"/>
          <a:stretch>
            <a:fillRect/>
          </a:stretch>
        </p:blipFill>
        <p:spPr bwMode="auto">
          <a:xfrm>
            <a:off x="357158" y="1714488"/>
            <a:ext cx="5929354" cy="42862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Рисунок 6" descr="Ваза керамическая &quot;Виктория&quot;. Гжель. Высота 51 см. Диаметр 18 см.">
            <a:hlinkClick r:id="rId4"/>
          </p:cNvPr>
          <p:cNvPicPr/>
          <p:nvPr/>
        </p:nvPicPr>
        <p:blipFill>
          <a:blip r:embed="rId5"/>
          <a:srcRect l="16729"/>
          <a:stretch>
            <a:fillRect/>
          </a:stretch>
        </p:blipFill>
        <p:spPr bwMode="auto">
          <a:xfrm>
            <a:off x="6643702" y="357166"/>
            <a:ext cx="2133597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295" endPos="92000" dist="1016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gzh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1472" y="991646"/>
            <a:ext cx="3143272" cy="53529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995738" y="992188"/>
            <a:ext cx="4679950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dirty="0"/>
              <a:t> </a:t>
            </a:r>
            <a:r>
              <a:rPr lang="ru-RU" sz="2400" dirty="0">
                <a:solidFill>
                  <a:srgbClr val="000000"/>
                </a:solidFill>
              </a:rPr>
              <a:t>Гжель –это Искусство создания керамической посуды и игрушек - один из видов русского нар. прикладного искусства. Им издавна </a:t>
            </a:r>
            <a:r>
              <a:rPr lang="ru-RU" sz="2400" dirty="0" err="1">
                <a:solidFill>
                  <a:srgbClr val="000000"/>
                </a:solidFill>
              </a:rPr>
              <a:t>занимаються</a:t>
            </a:r>
            <a:r>
              <a:rPr lang="ru-RU" sz="2400" dirty="0">
                <a:solidFill>
                  <a:srgbClr val="000000"/>
                </a:solidFill>
              </a:rPr>
              <a:t> в с. Гжель (</a:t>
            </a:r>
            <a:r>
              <a:rPr lang="ru-RU" sz="2400" dirty="0" err="1">
                <a:solidFill>
                  <a:srgbClr val="000000"/>
                </a:solidFill>
              </a:rPr>
              <a:t>Моск</a:t>
            </a:r>
            <a:r>
              <a:rPr lang="ru-RU" sz="2400" dirty="0">
                <a:solidFill>
                  <a:srgbClr val="000000"/>
                </a:solidFill>
              </a:rPr>
              <a:t>. обл.). Основные мотивы узора-полевые и садовые цветы-розы, гвоздики, астры, а также трава, колосья, птицы. Роспись, как правило, бывает синего и голубого цвета по белому фону, контуры листьев и цветов украшают золотистыми линиями.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1" y="214290"/>
            <a:ext cx="5311562" cy="928694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</a:rPr>
              <a:t>1. История промысла.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428625" y="857250"/>
            <a:ext cx="8501063" cy="54292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mtClean="0">
                <a:solidFill>
                  <a:srgbClr val="000000"/>
                </a:solidFill>
              </a:rPr>
              <a:t>Самое древнее упоминание о Гжели нашлось в завещании Ивана Калиты от 1328 года. Позднее Гжель упоминается в духовных грамотах других князей и в завещании Ивана Грозного в 1572-1578 годах.</a:t>
            </a:r>
          </a:p>
          <a:p>
            <a:pPr algn="just"/>
            <a:r>
              <a:rPr lang="ru-RU" smtClean="0">
                <a:solidFill>
                  <a:srgbClr val="000000"/>
                </a:solidFill>
              </a:rPr>
              <a:t>Начиналось всё с глины. Сама природа одарила эту местность: здесь находится Гжельско-Кудиновское месторождение жирных огнеупорных глин. Это под землей, а на её поверхности раскинулись маленькие деревушки и сёла. А много ли нашему рукастому народу надо – глина есть, руки есть – вот и славно!</a:t>
            </a:r>
          </a:p>
          <a:p>
            <a:pPr algn="just"/>
            <a:r>
              <a:rPr lang="ru-RU" smtClean="0">
                <a:solidFill>
                  <a:srgbClr val="000000"/>
                </a:solidFill>
              </a:rPr>
              <a:t>Широкая добыча разных сортов глины велась в Гжели с середины XVII века. В 1663 году царь Алексей Михайлович издал указ "во гжельской волости для аптекарских и алхимических сосудов прислать глины, которая глина годится к аптекарским сосудам". В 1770 году Гжельская волость была целиком приписана к Аптекарскому приказу "для алхимической посуды".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5" y="38080"/>
            <a:ext cx="8501122" cy="5393972"/>
          </a:xfrm>
        </p:spPr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0000"/>
                </a:solidFill>
              </a:rPr>
              <a:t>К 1812 году в Гжели насчитывается 25 заводов, выпускающих посуду.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0000"/>
                </a:solidFill>
              </a:rPr>
              <a:t>Кроме посуды, в гжели делали игрушки в виде птиц и зверей,  декоративные статуэтки на темы из русского быта. Блестящие белые лошадки, всадники, птички, куклы, миниатюрная посуда расписывались лиловой, жёлтой, синей и коричневой красками в своеобразном народном, гжельском стиле. Краски наносились кистью. Мотивами этой росписи являлись декоративные цветы, листья, травы.          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ru-RU" dirty="0"/>
          </a:p>
        </p:txBody>
      </p:sp>
      <p:pic>
        <p:nvPicPr>
          <p:cNvPr id="4" name="Picture 5" descr="181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000504"/>
            <a:ext cx="3190897" cy="2393173"/>
          </a:xfrm>
          <a:prstGeom prst="roundRect">
            <a:avLst>
              <a:gd name="adj" fmla="val 16667"/>
            </a:avLst>
          </a:prstGeom>
          <a:ln w="57150">
            <a:solidFill>
              <a:schemeClr val="bg2">
                <a:lumMod val="50000"/>
              </a:schemeClr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5" name="Picture 6" descr="40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562340"/>
            <a:ext cx="2430867" cy="32956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 descr="181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38" y="4071938"/>
            <a:ext cx="2571750" cy="2357437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 bwMode="auto">
          <a:xfrm>
            <a:off x="2195513" y="188913"/>
            <a:ext cx="5311775" cy="808037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4000" smtClean="0">
                <a:solidFill>
                  <a:srgbClr val="000000"/>
                </a:solidFill>
                <a:effectLst/>
              </a:rPr>
              <a:t>Гжельская роспись</a:t>
            </a:r>
            <a:r>
              <a:rPr lang="ru-RU" smtClean="0">
                <a:solidFill>
                  <a:schemeClr val="tx1"/>
                </a:solidFill>
                <a:effectLst/>
              </a:rPr>
              <a:t> </a:t>
            </a:r>
          </a:p>
        </p:txBody>
      </p:sp>
      <p:pic>
        <p:nvPicPr>
          <p:cNvPr id="5" name="Picture 11" descr="12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641" y="4060804"/>
            <a:ext cx="2428892" cy="26497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4" descr="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8792" y="4224563"/>
            <a:ext cx="2926649" cy="25242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4" descr="33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9978" y="1543037"/>
            <a:ext cx="2244228" cy="48691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4039" name="Picture 7" descr="imgprevie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79838" y="1052513"/>
            <a:ext cx="2733675" cy="3097212"/>
          </a:xfrm>
          <a:prstGeom prst="rect">
            <a:avLst/>
          </a:prstGeom>
          <a:noFill/>
        </p:spPr>
      </p:pic>
      <p:pic>
        <p:nvPicPr>
          <p:cNvPr id="44040" name="Picture 8" descr="imgpreview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981075"/>
            <a:ext cx="2805112" cy="2805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45067"/>
            <a:ext cx="8429684" cy="6413087"/>
          </a:xfrm>
        </p:spPr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0000"/>
                </a:solidFill>
              </a:rPr>
              <a:t>Всё гончарное ремесло в России имеет глубокие исторические традиции. Многие промыслы сохраняют свою известность и сегодня. Одно из первых мест занимает </a:t>
            </a:r>
            <a:r>
              <a:rPr lang="ru-RU" b="1" i="1" u="sng" dirty="0" smtClean="0">
                <a:solidFill>
                  <a:srgbClr val="000000"/>
                </a:solidFill>
              </a:rPr>
              <a:t>гжель</a:t>
            </a:r>
            <a:r>
              <a:rPr lang="ru-RU" dirty="0" smtClean="0">
                <a:solidFill>
                  <a:srgbClr val="000000"/>
                </a:solidFill>
              </a:rPr>
              <a:t> – самый крупный керамический промысел по масштабам производства.</a:t>
            </a:r>
          </a:p>
          <a:p>
            <a:pPr algn="just" fontAlgn="auto">
              <a:spcAft>
                <a:spcPts val="0"/>
              </a:spcAft>
              <a:defRPr/>
            </a:pPr>
            <a:endParaRPr lang="ru-RU" b="1" i="1" u="sng" dirty="0" smtClean="0">
              <a:solidFill>
                <a:srgbClr val="000000"/>
              </a:solidFill>
            </a:endParaRPr>
          </a:p>
          <a:p>
            <a:pPr algn="just" fontAlgn="auto">
              <a:spcAft>
                <a:spcPts val="0"/>
              </a:spcAft>
              <a:buFontTx/>
              <a:buNone/>
              <a:defRPr/>
            </a:pPr>
            <a:endParaRPr lang="ru-RU" b="1" i="1" u="sng" dirty="0" smtClean="0">
              <a:solidFill>
                <a:srgbClr val="000000"/>
              </a:solidFill>
            </a:endParaRPr>
          </a:p>
          <a:p>
            <a:pPr algn="just" fontAlgn="auto">
              <a:spcAft>
                <a:spcPts val="0"/>
              </a:spcAft>
              <a:defRPr/>
            </a:pPr>
            <a:endParaRPr lang="ru-RU" b="1" i="1" u="sng" dirty="0" smtClean="0">
              <a:solidFill>
                <a:srgbClr val="000000"/>
              </a:solidFill>
            </a:endParaRPr>
          </a:p>
          <a:p>
            <a:pPr algn="just" fontAlgn="auto">
              <a:spcAft>
                <a:spcPts val="0"/>
              </a:spcAft>
              <a:defRPr/>
            </a:pPr>
            <a:endParaRPr lang="ru-RU" b="1" i="1" u="sng" dirty="0" smtClean="0">
              <a:solidFill>
                <a:srgbClr val="000000"/>
              </a:solidFill>
            </a:endParaRPr>
          </a:p>
          <a:p>
            <a:pPr algn="just" fontAlgn="auto">
              <a:spcAft>
                <a:spcPts val="0"/>
              </a:spcAft>
              <a:defRPr/>
            </a:pPr>
            <a:endParaRPr lang="ru-RU" b="1" i="1" u="sng" dirty="0" smtClean="0">
              <a:solidFill>
                <a:srgbClr val="000000"/>
              </a:solidFill>
            </a:endParaRPr>
          </a:p>
          <a:p>
            <a:pPr algn="just" fontAlgn="auto">
              <a:spcAft>
                <a:spcPts val="0"/>
              </a:spcAft>
              <a:buFontTx/>
              <a:buNone/>
              <a:defRPr/>
            </a:pPr>
            <a:endParaRPr lang="ru-RU" b="1" i="1" u="sng" dirty="0" smtClean="0">
              <a:solidFill>
                <a:srgbClr val="000000"/>
              </a:solidFill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ru-RU" b="1" i="1" u="sng" dirty="0" smtClean="0">
                <a:solidFill>
                  <a:srgbClr val="000000"/>
                </a:solidFill>
              </a:rPr>
              <a:t>Гжель</a:t>
            </a:r>
            <a:r>
              <a:rPr lang="ru-RU" dirty="0" smtClean="0">
                <a:solidFill>
                  <a:srgbClr val="000000"/>
                </a:solidFill>
              </a:rPr>
              <a:t> - старинное село на берегу реки </a:t>
            </a:r>
            <a:r>
              <a:rPr lang="ru-RU" dirty="0" err="1" smtClean="0">
                <a:solidFill>
                  <a:srgbClr val="000000"/>
                </a:solidFill>
              </a:rPr>
              <a:t>Гжелки</a:t>
            </a:r>
            <a:r>
              <a:rPr lang="ru-RU" dirty="0" smtClean="0">
                <a:solidFill>
                  <a:srgbClr val="000000"/>
                </a:solidFill>
              </a:rPr>
              <a:t>, расположенное в Раменском районе Московской области, 60 км от Москвы. Здесь  и сейчас располагаются богатейшие залежи глин. Своё название деревня получила от слова «</a:t>
            </a:r>
            <a:r>
              <a:rPr lang="ru-RU" dirty="0" err="1" smtClean="0">
                <a:solidFill>
                  <a:srgbClr val="000000"/>
                </a:solidFill>
              </a:rPr>
              <a:t>жгель</a:t>
            </a:r>
            <a:r>
              <a:rPr lang="ru-RU" dirty="0" smtClean="0">
                <a:solidFill>
                  <a:srgbClr val="000000"/>
                </a:solidFill>
              </a:rPr>
              <a:t>», т.е. «жечь» или «обжечь» - всё это слова из лексикона </a:t>
            </a:r>
            <a:r>
              <a:rPr lang="ru-RU" dirty="0" err="1" smtClean="0">
                <a:solidFill>
                  <a:srgbClr val="000000"/>
                </a:solidFill>
              </a:rPr>
              <a:t>стародревних</a:t>
            </a:r>
            <a:r>
              <a:rPr lang="ru-RU" dirty="0" smtClean="0">
                <a:solidFill>
                  <a:srgbClr val="000000"/>
                </a:solidFill>
              </a:rPr>
              <a:t> гончаров. 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ru-RU" dirty="0"/>
          </a:p>
        </p:txBody>
      </p:sp>
      <p:pic>
        <p:nvPicPr>
          <p:cNvPr id="4" name="Рисунок 3" descr="http://viki.rdf.ru/media/upload/preview/gje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928813"/>
            <a:ext cx="3929063" cy="2571750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6" name="Рисунок 5" descr="http://www.bytic.ru/compsc/2001_dip/Voronin/Wor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1928813"/>
            <a:ext cx="928687" cy="1285875"/>
          </a:xfrm>
          <a:prstGeom prst="rect">
            <a:avLst/>
          </a:prstGeom>
          <a:noFill/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8" name="Рисунок 7" descr="http://www.xrest.ru/images/collection/00480/243/preview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2357438"/>
            <a:ext cx="1857375" cy="1928812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908" y="557192"/>
            <a:ext cx="8643997" cy="64294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u="sng" dirty="0" smtClean="0">
                <a:solidFill>
                  <a:srgbClr val="002060"/>
                </a:solidFill>
              </a:rPr>
              <a:t>4</a:t>
            </a:r>
            <a:r>
              <a:rPr lang="ru-RU" sz="3200" b="1" u="sng" dirty="0" smtClean="0">
                <a:solidFill>
                  <a:srgbClr val="002060"/>
                </a:solidFill>
              </a:rPr>
              <a:t>. Отличительные особенности гжельской росписи.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2" y="1500174"/>
            <a:ext cx="3714776" cy="5357826"/>
          </a:xfrm>
        </p:spPr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Всякую роспись  Гжель, приятно рассматривать, гжельские мотивы можно увидеть не только на фарфоре, но и на картинах, вышитых и расписанных, и на одежде, на постельном белье, и даже в интерьере, например расписанные камины.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ru-RU" dirty="0"/>
          </a:p>
        </p:txBody>
      </p:sp>
      <p:pic>
        <p:nvPicPr>
          <p:cNvPr id="4" name="Рисунок 3" descr="http://img-fotki.yandex.ru/get/3410/hellen7510.13/0_2ae5e_f5cab08f_L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071546"/>
            <a:ext cx="4286280" cy="55007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572560" cy="78581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Чем же она отличается от другой росписи?</a:t>
            </a:r>
            <a:endParaRPr lang="ru-RU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142984"/>
            <a:ext cx="8501122" cy="5429287"/>
          </a:xfrm>
        </p:spPr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Фирменный цвет гжельской росписи – сочно синий, ярко-голубой, васильковый, цвет неба и воды.  Всего одна краска – синяя на белом фоне, а картина оживает, и появляются переливы синего от темного к </a:t>
            </a:r>
            <a:r>
              <a:rPr lang="ru-RU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голубому</a:t>
            </a:r>
            <a:r>
              <a:rPr lang="ru-RU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, в зависимости от нажима кисти художника. У художника всего одна краска </a:t>
            </a:r>
            <a:r>
              <a:rPr lang="ru-RU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кобальд</a:t>
            </a:r>
            <a:r>
              <a:rPr lang="ru-RU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, которая и приобретает синий цвет. Её разводят водой, покрывают работу мазками, линиями. 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ru-RU" dirty="0"/>
          </a:p>
        </p:txBody>
      </p:sp>
      <p:pic>
        <p:nvPicPr>
          <p:cNvPr id="4" name="Рисунок 3" descr="Набор подарочный &quot;Уют&quot;. Гжель.Чайник, сахарница, салфетница. ">
            <a:hlinkClick r:id="rId2"/>
          </p:cNvPr>
          <p:cNvPicPr/>
          <p:nvPr/>
        </p:nvPicPr>
        <p:blipFill>
          <a:blip r:embed="rId3"/>
          <a:srcRect t="10167" b="8356"/>
          <a:stretch>
            <a:fillRect/>
          </a:stretch>
        </p:blipFill>
        <p:spPr bwMode="auto">
          <a:xfrm>
            <a:off x="3286116" y="3429000"/>
            <a:ext cx="2562225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Конфетница - фруктовница керамическая &quot;Софья&quot;. Гжель. Высота 12 см. Диаметр 25 см.">
            <a:hlinkClick r:id="rId4"/>
          </p:cNvPr>
          <p:cNvPicPr/>
          <p:nvPr/>
        </p:nvPicPr>
        <p:blipFill>
          <a:blip r:embed="rId5"/>
          <a:srcRect t="12570" b="12011"/>
          <a:stretch>
            <a:fillRect/>
          </a:stretch>
        </p:blipFill>
        <p:spPr bwMode="auto">
          <a:xfrm>
            <a:off x="428596" y="3929066"/>
            <a:ext cx="2562225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tx1">
                <a:lumMod val="50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6" name="Рисунок 5" descr="Конфетница керамическая &quot;Лебедь&quot; маленькая.Гжель. Высота 14 см. Длина 20 см. ">
            <a:hlinkClick r:id="rId4"/>
          </p:cNvPr>
          <p:cNvPicPr/>
          <p:nvPr/>
        </p:nvPicPr>
        <p:blipFill>
          <a:blip r:embed="rId6"/>
          <a:srcRect t="14106" b="14664"/>
          <a:stretch>
            <a:fillRect/>
          </a:stretch>
        </p:blipFill>
        <p:spPr bwMode="auto">
          <a:xfrm>
            <a:off x="6143636" y="4143380"/>
            <a:ext cx="2562225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00B0F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358246" cy="571504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Самый излюбленный узор - </a:t>
            </a:r>
            <a:r>
              <a:rPr lang="ru-RU" b="1" i="1" dirty="0" smtClean="0">
                <a:solidFill>
                  <a:srgbClr val="002060"/>
                </a:solidFill>
              </a:rPr>
              <a:t>гжельская роза.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857232"/>
            <a:ext cx="8286808" cy="5357849"/>
          </a:xfrm>
        </p:spPr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6"/>
                </a:solidFill>
              </a:rPr>
              <a:t>Иногда она изображена крупно, широкими мазками. А иногда  написана тоненькой кисточкой. То мы видим букет из нескольких роз. То цветы разбросаны по</a:t>
            </a:r>
            <a:r>
              <a:rPr lang="ru-RU" b="1" dirty="0" smtClean="0">
                <a:solidFill>
                  <a:schemeClr val="accent6"/>
                </a:solidFill>
              </a:rPr>
              <a:t> </a:t>
            </a:r>
            <a:r>
              <a:rPr lang="ru-RU" dirty="0" smtClean="0">
                <a:solidFill>
                  <a:schemeClr val="accent6"/>
                </a:solidFill>
              </a:rPr>
              <a:t>всей поверхности. Бывает и так: самой розы нет, есть только ее лепестки. А еще украшают фарфор диковинными птицами и сценами из жизни людей.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ru-RU" dirty="0"/>
          </a:p>
        </p:txBody>
      </p:sp>
      <p:pic>
        <p:nvPicPr>
          <p:cNvPr id="6" name="i-main-pic" descr="Картинка 3 из 28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786058"/>
            <a:ext cx="2786082" cy="2581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55500" dist="101600" dir="5400000" sy="-100000" algn="bl" rotWithShape="0"/>
          </a:effectLst>
        </p:spPr>
      </p:pic>
      <p:pic>
        <p:nvPicPr>
          <p:cNvPr id="8" name="i-main-pic" descr="Картинка 27 из 28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3286124"/>
            <a:ext cx="2486017" cy="266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9" name="i-main-pic" descr="Картинка 4 из 28">
            <a:hlinkClick r:id="rId6" tgtFrame="_blank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3571876"/>
            <a:ext cx="235745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38500" dist="508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onlight">
  <a:themeElements>
    <a:clrScheme name="Другая 34">
      <a:dk1>
        <a:srgbClr val="8EDFFF"/>
      </a:dk1>
      <a:lt1>
        <a:srgbClr val="5975D9"/>
      </a:lt1>
      <a:dk2>
        <a:srgbClr val="C868CB"/>
      </a:dk2>
      <a:lt2>
        <a:srgbClr val="E4E0F0"/>
      </a:lt2>
      <a:accent1>
        <a:srgbClr val="20378C"/>
      </a:accent1>
      <a:accent2>
        <a:srgbClr val="A20000"/>
      </a:accent2>
      <a:accent3>
        <a:srgbClr val="DEA4DF"/>
      </a:accent3>
      <a:accent4>
        <a:srgbClr val="2D9123"/>
      </a:accent4>
      <a:accent5>
        <a:srgbClr val="7E2C80"/>
      </a:accent5>
      <a:accent6>
        <a:srgbClr val="FFFFFF"/>
      </a:accent6>
      <a:hlink>
        <a:srgbClr val="BBECFF"/>
      </a:hlink>
      <a:folHlink>
        <a:srgbClr val="DDDDDD"/>
      </a:folHlink>
    </a:clrScheme>
    <a:fontScheme name="Moonlight">
      <a:maj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onlight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50000"/>
              </a:schemeClr>
            </a:gs>
            <a:gs pos="35000">
              <a:schemeClr val="phClr">
                <a:tint val="80000"/>
                <a:satMod val="200000"/>
              </a:schemeClr>
            </a:gs>
            <a:gs pos="100000">
              <a:schemeClr val="phClr">
                <a:tint val="75000"/>
                <a:satMod val="250000"/>
              </a:schemeClr>
            </a:gs>
          </a:gsLst>
          <a:path path="rect">
            <a:fillToRect l="100000" t="100000"/>
          </a:path>
        </a:gradFill>
        <a:gradFill rotWithShape="1">
          <a:gsLst>
            <a:gs pos="0">
              <a:schemeClr val="phClr">
                <a:shade val="60000"/>
                <a:satMod val="150000"/>
              </a:schemeClr>
            </a:gs>
            <a:gs pos="80000">
              <a:schemeClr val="phClr">
                <a:shade val="100000"/>
                <a:satMod val="130000"/>
              </a:schemeClr>
            </a:gs>
            <a:gs pos="100000">
              <a:schemeClr val="phClr">
                <a:tint val="9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6350" cap="flat" cmpd="sng" algn="ctr">
          <a:solidFill>
            <a:schemeClr val="phClr">
              <a:shade val="95000"/>
              <a:satMod val="115000"/>
            </a:schemeClr>
          </a:solidFill>
          <a:prstDash val="solid"/>
        </a:ln>
        <a:ln w="12700" cap="flat" cmpd="sng" algn="ctr">
          <a:solidFill>
            <a:schemeClr val="phClr">
              <a:satMod val="110000"/>
            </a:schemeClr>
          </a:solidFill>
          <a:prstDash val="solid"/>
        </a:ln>
        <a:ln w="25400" cap="flat" cmpd="sng" algn="ctr">
          <a:solidFill>
            <a:schemeClr val="phClr">
              <a:shade val="90000"/>
              <a:satMod val="115000"/>
            </a:schemeClr>
          </a:solidFill>
          <a:prstDash val="solid"/>
        </a:ln>
      </a:lnStyleLst>
      <a:effectStyleLst>
        <a:effectStyle>
          <a:effectLst>
            <a:outerShdw blurRad="50800" dist="25400" dir="5400000" sx="101000" sy="101000" algn="ctr" rotWithShape="0">
              <a:srgbClr val="000000">
                <a:alpha val="60000"/>
              </a:srgbClr>
            </a:outerShdw>
          </a:effectLst>
        </a:effectStyle>
        <a:effectStyle>
          <a:effectLst>
            <a:innerShdw blurRad="76200" dist="25400" dir="13500000">
              <a:srgbClr val="000000">
                <a:alpha val="60000"/>
              </a:srgbClr>
            </a:innerShdw>
          </a:effectLst>
          <a:scene3d>
            <a:camera prst="orthographicFront">
              <a:rot lat="0" lon="0" rev="0"/>
            </a:camera>
            <a:lightRig rig="balanced" dir="tl">
              <a:rot lat="0" lon="0" rev="4200000"/>
            </a:lightRig>
          </a:scene3d>
          <a:sp3d>
            <a:bevelT w="25400" h="12700" prst="softRound"/>
          </a:sp3d>
        </a:effectStyle>
        <a:effectStyle>
          <a:effectLst>
            <a:innerShdw blurRad="76200" dist="25400" dir="13500000">
              <a:srgbClr val="000000">
                <a:alpha val="60000"/>
              </a:srgbClr>
            </a:innerShdw>
            <a:softEdge rad="3175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lumMod val="90000"/>
              </a:schemeClr>
            </a:gs>
            <a:gs pos="30000">
              <a:schemeClr val="phClr">
                <a:lumMod val="75000"/>
              </a:schemeClr>
            </a:gs>
            <a:gs pos="100000">
              <a:schemeClr val="phClr">
                <a:lumMod val="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lumMod val="90000"/>
              </a:schemeClr>
            </a:gs>
            <a:gs pos="30000">
              <a:schemeClr val="phClr">
                <a:lumMod val="75000"/>
              </a:schemeClr>
            </a:gs>
            <a:gs pos="100000">
              <a:schemeClr val="phClr">
                <a:lumMod val="10000"/>
              </a:schemeClr>
            </a:gs>
          </a:gsLst>
          <a:path path="rect">
            <a:fillToRect l="100000" t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394</TotalTime>
  <Words>441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Moonlight</vt:lpstr>
      <vt:lpstr>Гжельская роспись  для 7 класса Автор: Чекулаева Л.А. МБУ СОШ №63 г.о.Тольятти</vt:lpstr>
      <vt:lpstr>Презентация PowerPoint</vt:lpstr>
      <vt:lpstr>1. История промысла. </vt:lpstr>
      <vt:lpstr>Презентация PowerPoint</vt:lpstr>
      <vt:lpstr>Гжельская роспись </vt:lpstr>
      <vt:lpstr>Презентация PowerPoint</vt:lpstr>
      <vt:lpstr>4. Отличительные особенности гжельской росписи. </vt:lpstr>
      <vt:lpstr>Чем же она отличается от другой росписи?</vt:lpstr>
      <vt:lpstr>Самый излюбленный узор - гжельская роза.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44</cp:revision>
  <dcterms:modified xsi:type="dcterms:W3CDTF">2015-09-30T12:14:40Z</dcterms:modified>
</cp:coreProperties>
</file>