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57" r:id="rId8"/>
    <p:sldId id="263" r:id="rId9"/>
    <p:sldId id="264" r:id="rId10"/>
    <p:sldId id="266" r:id="rId11"/>
    <p:sldId id="270" r:id="rId12"/>
    <p:sldId id="265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2884-E5B0-44FA-9947-5BC00B6A116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E364-112B-4F30-AE65-6CFC3EAF4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C%D0%B5%D0%B1%D0%B5%D0%BB%D1%8C%20%D1%8D%D0%BF%D0%BE%D1%85%D0%B8%20%D0%B1%D0%B0%D1%80%D0%BE%D0%BA%D0%BA%D0%BE&amp;fp=0&amp;img_url=http://img69.imageshack.us/img69/9450/462655baroque.jpg&amp;pos=1&amp;uinfo=ww-1349-wh-651-fw-1124-fh-448-pd-1&amp;rpt=simage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text=%D0%B0%D1%80%D1%85%D0%B8%D1%82%D0%B5%D0%BA%D1%82%D1%83%D1%80%D0%B0%20%D1%8D%D0%BF%D0%BE%D1%85%D0%B8%20%D0%B1%D0%B0%D1%80%D0%BE%D0%BA%D0%BA%D0%BE&amp;fp=0&amp;img_url=http://files.smallbay.ru/images6/p1.jpg&amp;pos=0&amp;uinfo=ww-1349-wh-651-fw-1124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E%D0%B4%D0%B5%D0%B6%D0%B4%D0%B0%20%D1%8D%D0%BF%D0%BE%D1%85%D0%B8%20%D0%B1%D0%B0%D1%80%D0%BE%D0%BA%D0%BA%D0%BE&amp;fp=0&amp;pos=13&amp;uinfo=ww-1349-wh-651-fw-1124-fh-448-pd-1&amp;rpt=simage&amp;img_url=http://img0.liveinternet.ru/images/foto/c/0/apps/3/959/3960086_p0128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images.yandex.ru/yandsearch?text=%D0%BC%D0%B5%D0%B1%D0%B5%D0%BB%D1%8C%20%D1%8D%D0%BF%D0%BE%D1%85%D0%B8%20%D0%B1%D0%B0%D1%80%D0%BE%D0%BA%D0%BA%D0%BE&amp;fp=0&amp;pos=0&amp;uinfo=ww-1349-wh-651-fw-1124-fh-448-pd-1&amp;rpt=simage&amp;img_url=http://ic.pics.livejournal.com/clara_c/26061017/12824/12824_320.jpg" TargetMode="External"/><Relationship Id="rId4" Type="http://schemas.openxmlformats.org/officeDocument/2006/relationships/hyperlink" Target="http://images.yandex.ru/yandsearch?p=1&amp;text=%D0%B0%D1%80%D1%85%D0%B8%D1%82%D0%B5%D0%BA%D1%82%D1%83%D1%80%D0%B0%20%D1%8D%D0%BF%D0%BE%D1%85%D0%B8%20%D0%B1%D0%B0%D1%80%D0%BE%D0%BA%D0%BA%D0%BE%20%D0%BD%D0%B0%20%D1%80%D1%83%D1%81%D0%B8&amp;fp=1&amp;pos=47&amp;uinfo=ww-1349-wh-651-fw-1124-fh-448-pd-1&amp;rpt=simage&amp;img_url=http://900igr.net/datai/mkhk/Drevnjaja-arkhitektura/0026-063-Barokko.jpg" TargetMode="External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://images.yandex.ru/yandsearch?text=%D0%B2.%D0%B2.%D1%80%D0%B0%D1%81%D1%82%D1%80%D0%B5%D0%BB%D0%BB%D0%B8%20%D0%91%D0%BE%D0%BB%D1%8C%D1%88%D0%BE%D0%B9%20%D0%B4%D0%B2%D0%BE%D1%80%D0%B5%D1%86%20%20%D0%B2%20%D0%9F%D0%B5%D1%82%D0%B5%D1%80%D0%B3%D0%BE%D1%84%D0%B5&amp;fp=0&amp;noreask=1&amp;pos=14&amp;rpt=simage&amp;uinfo=ww-1349-wh-651-fw-1124-fh-448-pd-1&amp;img_url=http://img1.liveinternet.ru/images/attach/c/0/34/690/34690066_Peterhof_Grote_Cascade.jpg" TargetMode="External"/><Relationship Id="rId2" Type="http://schemas.openxmlformats.org/officeDocument/2006/relationships/hyperlink" Target="http://commons.wikimedia.org/wiki/File:Rastrelli.jpg?uselang=r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source=wiz&amp;fp=0&amp;text=%D0%B2.%D0%B2.%D1%80%D0%B0%D1%81%D1%82%D1%80%D0%B5%D0%BB%D0%BB%D0%B8%20%D0%B7%D0%B8%D0%BC%D0%BD%D0%B8%D0%B9%20%D0%B4%D0%B2%D0%BE%D1%80%D0%B5%D1%86&amp;noreask=1&amp;pos=24&amp;lr=10945&amp;rpt=simage&amp;uinfo=ww-1349-wh-651-fw-1124-fh-448-pd-1&amp;img_url=http://domiki.co.ua/wp-content/uploads/2011/06/image001205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0%D1%80%D1%85%D0%B8%D1%82%D0%B5%D0%BA%D1%82%D1%83%D1%80%D0%B0%20%D1%8D%D0%BF%D0%BE%D1%85%D0%B8%20%D0%B2%D0%BE%D0%B7%D1%80%D0%BE%D0%B6%D0%B4%D0%B5%D0%BD%D0%B8%D1%8F&amp;fp=0&amp;pos=11&amp;uinfo=ww-1349-wh-651-fw-1124-fh-448-pd-1&amp;rpt=simage&amp;img_url=http://upload.wikimedia.org/wikipedia/commons/thumb/2/2e/Villa_Rotonda_front.jpg/220px-Villa_Rotonda_fron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text=%D0%BA%D0%BB%D0%B0%D1%81%D1%81%D0%B8%D1%86%D0%B8%D0%B7%D0%BC%20%D0%B2%20%D0%BE%D0%B4%D0%B5%D0%B6%D0%B4%D0%B5&amp;fp=0&amp;img_url=http://cs9589.userapi.com/v9589333/b3d/-OCPeRlXuXo.jpg&amp;pos=3&amp;uinfo=ww-1349-wh-651-fw-1124-fh-448-pd-1&amp;rpt=simag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miraut%C3%A9_St-P%C3%A9tersbourg.png?uselang=ru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images.yandex.ru/yandsearch?source=wiz&amp;fp=0&amp;img_url=http://filearchive.cnews.ru/img/cnews/2008/12/18/rgb3_66d78.jpg&amp;text=%D0%B2%D0%B0%D1%81%D0%B8%D0%BB%D0%B8%D0%B9%20%D0%B8%D0%B2%D0%B0%D0%BD%D0%BE%D0%B2%D0%B8%D1%87%20%D0%B1%D0%B0%D0%B6%D0%B5%D0%BD%D0%BE%D0%B2%20%D0%B4%D0%BE%D0%BC%20%D0%BF%D0%B0%D1%88%D0%BA%D0%BE%D0%B2%D0%B0&amp;noreask=1&amp;pos=4&amp;lr=10945&amp;rpt=simag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c/c2/Spb_06-2012_Nevsky_various_02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commons.wikimedia.org/wiki/File:Kremlin_Senate-1.jpg?uselang=ru" TargetMode="Externa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hyperlink" Target="http://images.yandex.ru/yandsearch?source=wiz&amp;fp=2&amp;uinfo=ww-1349-wh-651-fw-1124-fh-448-pd-1&amp;p=2&amp;text=%D0%BC%D0%BE%D0%B4%D0%B5%D1%80%D0%BD%20%D0%B2%20%D0%B8%D0%BD%D1%82%D0%B5%D1%80%D1%8C%D0%B5%D1%80%D0%B5&amp;noreask=1&amp;pos=77&amp;rpt=simage&amp;lr=10945&amp;img_url=http://img.galya.ru/galya.ru/Pictures2/catalog_dir/2012/09/27/3390184.jpg" TargetMode="External"/><Relationship Id="rId12" Type="http://schemas.openxmlformats.org/officeDocument/2006/relationships/image" Target="../media/image38.jpeg"/><Relationship Id="rId2" Type="http://schemas.openxmlformats.org/officeDocument/2006/relationships/hyperlink" Target="http://commons.wikimedia.org/wiki/File:Spain.Barcelona.Casa.Mila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hyperlink" Target="http://images.yandex.ru/yandsearch?source=wiz&amp;fp=0&amp;img_url=http://www.regent-decor.ru/netcat_files/704/531/e575a8a6f2b7.jpg&amp;text=%D0%BC%D0%BE%D0%B4%D0%B5%D1%80%D0%BD%20%D0%B2%20%D0%B0%D1%80%D1%85%D0%B8%D1%82%D0%B5%D0%BA%D1%82%D1%83%D1%80%D0%B5&amp;noreask=1&amp;pos=4&amp;lr=10945&amp;rpt=simage" TargetMode="External"/><Relationship Id="rId5" Type="http://schemas.openxmlformats.org/officeDocument/2006/relationships/hyperlink" Target="http://images.yandex.ru/yandsearch?source=wiz&amp;fp=0&amp;img_url=http://www.belik.ua/uploads/posts/2010-12/1292366423_1.jpg&amp;text=%D0%BC%D0%BE%D0%B4%D0%B5%D1%80%D0%BD%20%D0%B2%20%D0%B8%D0%BD%D1%82%D0%B5%D1%80%D1%8C%D0%B5%D1%80%D0%B5&amp;noreask=1&amp;pos=1&amp;lr=10945&amp;rpt=simage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://images.yandex.ru/yandsearch?p=1&amp;text=%D0%BC%D0%BE%D0%B4%D0%B5%D1%80%D0%BD%20%D0%B2%20%D0%B0%D1%80%D1%85%D0%B8%D1%82%D0%B5%D0%BA%D1%82%D1%83%D1%80%D0%B5&amp;fp=1&amp;img_url=http://image.absoluteastronomy.com/images/encyclopediaimages/t/te/teatro_faenza_-_santa_fe_(bogot).jpg&amp;pos=45&amp;uinfo=ww-1349-wh-651-fw-1124-fh-448-pd-1&amp;rpt=sim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0%D0%BE%D0%BC%D0%B0%D0%BD%D1%81%D0%BA%D0%B8%D0%B9%20%D1%81%D1%82%D0%B8%D0%BB%D1%8C%20%D0%B2%20%D0%B0%D1%80%D1%85%D0%B8%D1%82%D0%B5%D0%BA%D1%82%D1%83%D1%80%D0%B5&amp;img_url=http://cs5501.userapi.com/u142261270/152075358/m_4490820a.jpg&amp;pos=2&amp;rpt=simage&amp;lr=10945&amp;noreask=1&amp;source=wi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3%D0%BE%D1%82%D0%B8%D1%87%D0%B5%D1%81%D0%BA%D0%B8%D0%B9%20%D1%81%D1%82%D0%B8%D0%BB%D1%8C%20%D0%B2%20%D0%BE%D0%B4%D0%B5%D0%B6%D0%B4%D0%B5%20%D1%81%D1%80%D0%B5%D0%B4%D0%BD%D0%B5%D0%B2%D0%B5%D0%BA%D0%BE%D0%B2%D1%8C%D1%8F&amp;fp=0&amp;pos=22&amp;uinfo=ww-1349-wh-651-fw-1124-fh-448-pd-1&amp;rpt=simage&amp;img_url=http://www.nevyandex.ru/wp-content/uploads/goticheskij-stil-v-odezhde-pozdnego-srednevekovya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mages.yandex.ru/yandsearch?p=2&amp;text=%D0%BD%D0%BE%D1%82%D1%80%20%D0%B4%D0%B0%D0%BC%20%D0%B4%D0%B5%20%D0%BF%D0%B0%D1%80%D0%B8%20%D1%81%D0%BE%D0%B1%D0%BE%D1%80&amp;fp=2&amp;img_url=http://www.rabbarien.de/wp-575425a3f433138553be468c9d1ecba7-320-320.jpg&amp;pos=88&amp;uinfo=ww-1349-wh-651-fw-1124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0%B3%D0%BE%D1%82%D0%B8%D1%87%D0%B5%D1%81%D0%BA%D0%B8%D0%B9%20%D1%81%D0%BE%D0%B1%D0%BE%D1%80&amp;fp=1&amp;pos=44&amp;uinfo=ww-1349-wh-651-fw-1124-fh-448-pd-1&amp;rpt=simage&amp;img_url=http://upload.wikimedia.org/wikipedia/commons/thumb/8/8e/Chartres_1.jpg/450px-Chartres_1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0%B3%D0%BE%D1%82%D0%B8%D1%87%D0%B5%D1%81%D0%BA%D0%B8%D0%B9%20%D1%81%D0%BE%D0%B1%D0%BE%D1%80&amp;fp=0&amp;pos=7&amp;uinfo=ww-1349-wh-651-fw-1124-fh-448-pd-1&amp;rpt=simage&amp;img_url=http://upload.wikimedia.org/wikipedia/commons/thumb/a/a9/Notre_Dame_de_Reims_-_d%C3%A9tail_haut.JPG/90px-Notre_Dame_de_Reims_-_d%C3%A9tail_haut.JPG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D%D0%BF%D0%BE%D1%85%D0%B0%20%D0%B2%D0%BE%D0%B7%D1%80%D0%BE%D0%B6%D0%B4%D0%B5%D0%BD%D0%B8%D1%8F%20%D0%BA%D0%BE%D1%81%D1%82%D1%8E%D0%BC%D1%8B&amp;fp=0&amp;pos=0&amp;uinfo=ww-1349-wh-651-fw-1124-fh-448-pd-1&amp;rpt=simage&amp;img_url=http://s0.imgsrc.ru/f/flyaway/8/7989738cMl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commons.wikimedia.org/wiki/File:Petersdom_von_Engelsburg_gesehen.jpg?uselang=ru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Архитектурные стили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7 класса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Чекулаева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Л.А. Учитель МБУ СОШ №63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г.о.Тольятти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7-tub-ru.yandex.net/i?id=227000877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664296" cy="2561823"/>
          </a:xfrm>
          <a:prstGeom prst="rect">
            <a:avLst/>
          </a:prstGeom>
          <a:noFill/>
        </p:spPr>
      </p:pic>
      <p:pic>
        <p:nvPicPr>
          <p:cNvPr id="23558" name="Picture 6" descr="http://verikolataria.ucoz.ru/_pu/2/5728582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4411"/>
          <a:stretch>
            <a:fillRect/>
          </a:stretch>
        </p:blipFill>
        <p:spPr bwMode="auto">
          <a:xfrm>
            <a:off x="5652120" y="1340768"/>
            <a:ext cx="2970044" cy="2520280"/>
          </a:xfrm>
          <a:prstGeom prst="rect">
            <a:avLst/>
          </a:prstGeom>
          <a:noFill/>
        </p:spPr>
      </p:pic>
      <p:pic>
        <p:nvPicPr>
          <p:cNvPr id="23560" name="Picture 8" descr="http://img0.liveinternet.ru/images/foto/c/0/apps/3/959/3960086_p012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520" t="3706" b="5501"/>
          <a:stretch>
            <a:fillRect/>
          </a:stretch>
        </p:blipFill>
        <p:spPr bwMode="auto">
          <a:xfrm>
            <a:off x="3563888" y="1628800"/>
            <a:ext cx="159171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http://im2-tub-ru.yandex.net/i?id=62193148-4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941168"/>
            <a:ext cx="1971675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4046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Эпоха барокко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 конец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XVI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середина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XVIII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в.в. 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4" name="Picture 12" descr="http://www.auravideo.ru/store/articles_img43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869160"/>
            <a:ext cx="1512168" cy="1448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3861048"/>
            <a:ext cx="4374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стиле наблюдается слияние различных искусств в едином ансамбле, взаимопроникновение архитектуры, скульптуры, живописи и декоративного искусства. Архитектура  отличается пространственным размахом, текучестью прямолинейных форм, слиянием объемов в динамическую массу, богатым скульптурным декором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век- эпоха русского барокко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Варфоломей Варфоломеевич Растрелли (1700-1771)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Rastrell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841841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3" y="5445224"/>
            <a:ext cx="2952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Бартоломео</a:t>
            </a:r>
            <a:r>
              <a:rPr lang="ru-RU" b="1" dirty="0" smtClean="0"/>
              <a:t> </a:t>
            </a:r>
            <a:r>
              <a:rPr lang="ru-RU" b="1" dirty="0" err="1" smtClean="0"/>
              <a:t>Франческо</a:t>
            </a:r>
            <a:r>
              <a:rPr lang="ru-RU" b="1" dirty="0" smtClean="0"/>
              <a:t> Растрелли</a:t>
            </a:r>
            <a:endParaRPr lang="ru-RU" dirty="0"/>
          </a:p>
        </p:txBody>
      </p:sp>
      <p:pic>
        <p:nvPicPr>
          <p:cNvPr id="30726" name="Picture 6" descr="http://juniorru.skeiqna.ru/nikolaeva/spb/zimn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56792"/>
            <a:ext cx="3686175" cy="1981201"/>
          </a:xfrm>
          <a:prstGeom prst="rect">
            <a:avLst/>
          </a:prstGeom>
          <a:noFill/>
        </p:spPr>
      </p:pic>
      <p:pic>
        <p:nvPicPr>
          <p:cNvPr id="30728" name="Picture 8" descr="1erthgfvc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77072"/>
            <a:ext cx="3672408" cy="2252412"/>
          </a:xfrm>
          <a:prstGeom prst="rect">
            <a:avLst/>
          </a:prstGeom>
          <a:noFill/>
        </p:spPr>
      </p:pic>
      <p:sp>
        <p:nvSpPr>
          <p:cNvPr id="30730" name="AutoShape 10" descr="http://img1.liveinternet.ru/images/attach/c/0/34/690/34690066_Peterhof_Grote_Cascade.jp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58963"/>
            <a:ext cx="58102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27984" y="3573016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Зимний дворец в Санкт-Петербурге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63093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Екатерининский дворец в Царском Селе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ullens.ru/_fr/9/00846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176464" cy="2816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713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 (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– XIX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в.в.)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4" name="Picture 6" descr="http://im2-tub-ru.yandex.net/i?id=505101504-4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28800"/>
            <a:ext cx="3046419" cy="273630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5214884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Внешними признаками этого стиля  являются строгость пропорций, колонные портики на фасаде зданий, симметрия, подчеркнутая парадность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монументальность архитектурных ансамблей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Эпоха русского классицизма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 descr="http://im2-tub-ru.yandex.net/i?id=151121352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671" r="1175" b="3704"/>
          <a:stretch>
            <a:fillRect/>
          </a:stretch>
        </p:blipFill>
        <p:spPr bwMode="auto">
          <a:xfrm>
            <a:off x="755576" y="836712"/>
            <a:ext cx="2691993" cy="1944217"/>
          </a:xfrm>
          <a:prstGeom prst="rect">
            <a:avLst/>
          </a:prstGeom>
          <a:noFill/>
        </p:spPr>
      </p:pic>
      <p:pic>
        <p:nvPicPr>
          <p:cNvPr id="4" name="Picture 10" descr="http://upload.wikimedia.org/wikipedia/commons/thumb/4/47/Kremlin_Senate-1.jpg/250px-Kremlin_Senate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836712"/>
            <a:ext cx="3018299" cy="2016224"/>
          </a:xfrm>
          <a:prstGeom prst="rect">
            <a:avLst/>
          </a:prstGeom>
          <a:noFill/>
        </p:spPr>
      </p:pic>
      <p:pic>
        <p:nvPicPr>
          <p:cNvPr id="5" name="Picture 2" descr="File:Spb 06-2012 Nevsky various 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01008"/>
            <a:ext cx="4608512" cy="2425230"/>
          </a:xfrm>
          <a:prstGeom prst="rect">
            <a:avLst/>
          </a:prstGeom>
          <a:noFill/>
        </p:spPr>
      </p:pic>
      <p:pic>
        <p:nvPicPr>
          <p:cNvPr id="6" name="Picture 4" descr="http://upload.wikimedia.org/wikipedia/commons/thumb/6/6b/Amiraut%C3%A9_St-P%C3%A9tersbourg.png/200px-Amiraut%C3%A9_St-P%C3%A9tersbour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501008"/>
            <a:ext cx="1656184" cy="2368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7" y="27809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В.И.Баженов</a:t>
            </a:r>
          </a:p>
          <a:p>
            <a:pPr algn="r"/>
            <a:r>
              <a:rPr lang="ru-RU" dirty="0" smtClean="0"/>
              <a:t> Дом Пашковых, Москва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28529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М.Ф. Казаков</a:t>
            </a:r>
          </a:p>
          <a:p>
            <a:pPr algn="r"/>
            <a:r>
              <a:rPr lang="ru-RU" dirty="0" smtClean="0"/>
              <a:t>Сенатский дворец, Москва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94928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А.Н. Воронихин</a:t>
            </a:r>
          </a:p>
          <a:p>
            <a:pPr algn="r"/>
            <a:r>
              <a:rPr lang="ru-RU" dirty="0" smtClean="0"/>
              <a:t> Казанский собор, Санкт-Петербург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87727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А. Д. Захаров</a:t>
            </a:r>
          </a:p>
          <a:p>
            <a:pPr algn="r"/>
            <a:r>
              <a:rPr lang="ru-RU" dirty="0" smtClean="0"/>
              <a:t>Адмиралтейство,</a:t>
            </a:r>
          </a:p>
          <a:p>
            <a:pPr algn="r"/>
            <a:r>
              <a:rPr lang="ru-RU" dirty="0" smtClean="0"/>
              <a:t> 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 ( конец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начало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века)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upload.wikimedia.org/wikipedia/commons/thumb/5/57/Spain.Barcelona.Casa.Mila.jpg/220px-Spain.Barcelona.Casa.Mi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2095500" cy="1571626"/>
          </a:xfrm>
          <a:prstGeom prst="rect">
            <a:avLst/>
          </a:prstGeom>
          <a:noFill/>
        </p:spPr>
      </p:pic>
      <p:pic>
        <p:nvPicPr>
          <p:cNvPr id="4102" name="Picture 6" descr="http://smallbay.ru/images6/u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1994067" cy="2592288"/>
          </a:xfrm>
          <a:prstGeom prst="rect">
            <a:avLst/>
          </a:prstGeom>
          <a:noFill/>
        </p:spPr>
      </p:pic>
      <p:pic>
        <p:nvPicPr>
          <p:cNvPr id="4104" name="Picture 8" descr="http://im0-tub-ru.yandex.net/i?id=225130644-0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229200"/>
            <a:ext cx="1905000" cy="1428750"/>
          </a:xfrm>
          <a:prstGeom prst="rect">
            <a:avLst/>
          </a:prstGeom>
          <a:noFill/>
        </p:spPr>
      </p:pic>
      <p:pic>
        <p:nvPicPr>
          <p:cNvPr id="4106" name="Picture 10" descr="http://www.n-wspb.ru/foto/raznoe/101012180019/Romantika-inter1era-v-stile-Moder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077072"/>
            <a:ext cx="1800200" cy="1385680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51520" y="751116"/>
            <a:ext cx="8640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признак – декоративность; основной мотив – вьющееся растение; основной принцип – уподобление рукотворной формы природной и наоборот. Появляется органическое слияние конструктивных и декоративных элементов. Фасады домов несимметричны.    Выразительные особенности интерьеров: изогнутые очертания карнизов, круглящиеся дверные и оконные проемы, богатый декор из резного дерева, цветного стекла, металла.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im1-tub-ru.yandex.net/i?id=355139450-19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6372"/>
          <a:stretch>
            <a:fillRect/>
          </a:stretch>
        </p:blipFill>
        <p:spPr bwMode="auto">
          <a:xfrm>
            <a:off x="5292080" y="3501008"/>
            <a:ext cx="2116076" cy="1584176"/>
          </a:xfrm>
          <a:prstGeom prst="rect">
            <a:avLst/>
          </a:prstGeom>
          <a:noFill/>
        </p:spPr>
      </p:pic>
      <p:pic>
        <p:nvPicPr>
          <p:cNvPr id="4098" name="Picture 2" descr="http://im2-tub-ru.yandex.net/i?id=364391129-41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869160"/>
            <a:ext cx="2088232" cy="156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Типовая архитектура -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11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714500"/>
            <a:ext cx="3716337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9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Античное искусство (до н.э. –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IV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в. н.э.)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Архитектура Древней Греции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Desktop\греция\99f673152604ccd84f53dfd1aa5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5244391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user\Desktop\греция\15731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00240"/>
            <a:ext cx="2714644" cy="180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user\Desktop\греция\95448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929066"/>
            <a:ext cx="2714644" cy="180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реция\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80098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3286124"/>
            <a:ext cx="357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Дорический ордер</a:t>
            </a:r>
          </a:p>
          <a:p>
            <a:r>
              <a:rPr lang="ru-RU" sz="2800" dirty="0" smtClean="0"/>
              <a:t>2 Ионический ордер</a:t>
            </a:r>
          </a:p>
          <a:p>
            <a:r>
              <a:rPr lang="ru-RU" sz="2800" dirty="0" smtClean="0"/>
              <a:t>3 Коринфский ордер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33"/>
                </a:solidFill>
              </a:rPr>
              <a:t>Дорический храм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7170" name="Picture 2" descr="C:\Users\user\Desktop\греция\x_fc98609f.jpg"/>
          <p:cNvPicPr>
            <a:picLocks noChangeAspect="1" noChangeArrowheads="1"/>
          </p:cNvPicPr>
          <p:nvPr/>
        </p:nvPicPr>
        <p:blipFill>
          <a:blip r:embed="rId2" cstate="print"/>
          <a:srcRect r="12524"/>
          <a:stretch>
            <a:fillRect/>
          </a:stretch>
        </p:blipFill>
        <p:spPr bwMode="auto">
          <a:xfrm>
            <a:off x="428596" y="1785926"/>
            <a:ext cx="3714776" cy="2819393"/>
          </a:xfrm>
          <a:prstGeom prst="rect">
            <a:avLst/>
          </a:prstGeom>
          <a:noFill/>
        </p:spPr>
      </p:pic>
      <p:pic>
        <p:nvPicPr>
          <p:cNvPr id="5" name="Picture 4" descr="C:\Users\user\Desktop\греция\sc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85926"/>
            <a:ext cx="4448744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500063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660033"/>
                </a:solidFill>
              </a:rPr>
              <a:t>Акрополь. Храм Парфенон</a:t>
            </a:r>
            <a:endParaRPr lang="ru-RU" sz="28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33"/>
                </a:solidFill>
              </a:rPr>
              <a:t>Ионический храм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8195" name="Picture 3" descr="C:\Users\user\Desktop\греция\athnes_acropole_caryatid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357694"/>
            <a:ext cx="3357586" cy="223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Users\user\Desktop\греция\s640x640.jpg"/>
          <p:cNvPicPr>
            <a:picLocks noChangeAspect="1" noChangeArrowheads="1"/>
          </p:cNvPicPr>
          <p:nvPr/>
        </p:nvPicPr>
        <p:blipFill>
          <a:blip r:embed="rId3" cstate="print"/>
          <a:srcRect t="2821"/>
          <a:stretch>
            <a:fillRect/>
          </a:stretch>
        </p:blipFill>
        <p:spPr bwMode="auto">
          <a:xfrm>
            <a:off x="5572132" y="1500174"/>
            <a:ext cx="3357586" cy="244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 descr="C:\Users\user\Desktop\греция\15731417.jpg"/>
          <p:cNvPicPr>
            <a:picLocks noChangeAspect="1" noChangeArrowheads="1"/>
          </p:cNvPicPr>
          <p:nvPr/>
        </p:nvPicPr>
        <p:blipFill>
          <a:blip r:embed="rId4" cstate="print"/>
          <a:srcRect r="3906" b="9999"/>
          <a:stretch>
            <a:fillRect/>
          </a:stretch>
        </p:blipFill>
        <p:spPr bwMode="auto">
          <a:xfrm>
            <a:off x="214282" y="1500174"/>
            <a:ext cx="5000660" cy="311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2910" y="478632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660033"/>
                </a:solidFill>
              </a:rPr>
              <a:t>Акрополь. Храм </a:t>
            </a:r>
            <a:r>
              <a:rPr lang="ru-RU" sz="2800" dirty="0" err="1" smtClean="0">
                <a:solidFill>
                  <a:srgbClr val="660033"/>
                </a:solidFill>
              </a:rPr>
              <a:t>Эрехтейон</a:t>
            </a:r>
            <a:endParaRPr lang="ru-RU" sz="2800" dirty="0">
              <a:solidFill>
                <a:srgbClr val="66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614364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 smtClean="0">
                <a:solidFill>
                  <a:srgbClr val="660033"/>
                </a:solidFill>
              </a:rPr>
              <a:t>Кориатиды</a:t>
            </a:r>
            <a:endParaRPr lang="ru-RU" sz="28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33"/>
                </a:solidFill>
              </a:rPr>
              <a:t>Коринфский храм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9217" name="Picture 1" descr="C:\Users\user\Desktop\греция\The-Temple-of-Zeus_Temple-of-Zeus-view_3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566046" cy="495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49.radikal.ru/i125/1207/e1/c6ba5abe2d7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672408" cy="3397603"/>
          </a:xfrm>
          <a:prstGeom prst="rect">
            <a:avLst/>
          </a:prstGeom>
          <a:noFill/>
        </p:spPr>
      </p:pic>
      <p:pic>
        <p:nvPicPr>
          <p:cNvPr id="6147" name="Picture 3" descr="C:\Users\user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2088232" cy="24704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1" y="4046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Романский стиль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X – XIII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в. в.)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9" y="1268760"/>
            <a:ext cx="367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Главная роль в романском стиле отводилась суровой крепостной архитектуре: монастырским комплексам, церквям, замкам. Основными постройками в этот период становятся храм-крепость и замок-крепость, располагающиеся</a:t>
            </a:r>
          </a:p>
          <a:p>
            <a:r>
              <a:rPr lang="ru-RU" dirty="0" smtClean="0"/>
              <a:t> на возвышенных местах, господствующие над местностью.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933056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Главным элементом композиции монастыря или замка становится башня — донжон. Вокруг неё располагались остальные постройки, составленные из простых геометрических форм — кубов, призм, цилиндров. Массивные стены с узкими проёмами окон и ступенчато-углублёнными порталами. Такие стены несли в себе оборонительное назначение.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0-tub-ru.yandex.net/i?id=177068794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1343669" cy="1956800"/>
          </a:xfrm>
          <a:prstGeom prst="rect">
            <a:avLst/>
          </a:prstGeom>
          <a:noFill/>
        </p:spPr>
      </p:pic>
      <p:pic>
        <p:nvPicPr>
          <p:cNvPr id="20488" name="Picture 8" descr="http://i034.radikal.ru/0806/53/30713d4146c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4664"/>
            <a:ext cx="2322258" cy="3096344"/>
          </a:xfrm>
          <a:prstGeom prst="rect">
            <a:avLst/>
          </a:prstGeom>
          <a:noFill/>
        </p:spPr>
      </p:pic>
      <p:pic>
        <p:nvPicPr>
          <p:cNvPr id="20490" name="Picture 10" descr="http://cdn2.all-art.org/Architecture/images5/45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9800" r="3403"/>
          <a:stretch>
            <a:fillRect/>
          </a:stretch>
        </p:blipFill>
        <p:spPr bwMode="auto">
          <a:xfrm>
            <a:off x="611559" y="404663"/>
            <a:ext cx="2160241" cy="3105345"/>
          </a:xfrm>
          <a:prstGeom prst="rect">
            <a:avLst/>
          </a:prstGeom>
          <a:noFill/>
        </p:spPr>
      </p:pic>
      <p:pic>
        <p:nvPicPr>
          <p:cNvPr id="20493" name="Picture 13" descr="http://www.nevyandex.ru/wp-content/uploads/goticheskij-stil-v-odezhde-pozdnego-srednevekovy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068960"/>
            <a:ext cx="3240360" cy="19782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2420888"/>
            <a:ext cx="296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Готический стиль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85184"/>
            <a:ext cx="8532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Искусство было культовым по назначению и религиозным по тематике. Оно обращалось к высшим божественным силам, вечности, христианскому мировоззрению. Ведущее место в искусстве занимал собор, вокруг которого сосредотачивалась жизнь горожан. Конструктивной основой собора служил каркас из столбов и опирающихся на них стрельчатых </a:t>
            </a:r>
            <a:r>
              <a:rPr lang="ru-RU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арок.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4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72859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nevsky-svetsky.ru/Media/Default/Article/%D0%9A%D0%BE%D1%81%D1%82%D1%8E%D0%BC%D1%8B%20%D0%B8%20%D0%BF%D0%BB%D0%B0%D1%82%D1%8C%D1%8F%20%D0%B4%D0%BB%D1%8F%20%D0%B1%D0%B0%D0%BB%D0%BE%D0%B2/image0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56992"/>
            <a:ext cx="1872208" cy="21421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Эпоха Возрождения (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XIV – XVI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в. в.)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http://upload.wikimedia.org/wikipedia/commons/thumb/1/15/Petersdom_von_Engelsburg_gesehen.jpg/220px-Petersdom_von_Engelsburg_gesehe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1" y="1268760"/>
            <a:ext cx="3168351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8" y="1268760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архитектуре воскрешаются принципы античной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ордерной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системы, поднимается значение пропорций, складываются новые типы зданий (городской дворец, загородная вилла ), разрабатывается теория архитектуры и концепция идеального города.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6450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Собор Святого Петра в Риме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392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Архитектурные стили для 7 класса  Автор: Чекулаева Л.А. Учитель МБУ СОШ №63 г.о.Тольятти</vt:lpstr>
      <vt:lpstr>Античное искусство (до н.э. – IV в. н.э.)  Архитектура Древней Греции</vt:lpstr>
      <vt:lpstr>Презентация PowerPoint</vt:lpstr>
      <vt:lpstr>Дорический храм</vt:lpstr>
      <vt:lpstr>Ионический храм</vt:lpstr>
      <vt:lpstr>Коринфский храм</vt:lpstr>
      <vt:lpstr>Презентация PowerPoint</vt:lpstr>
      <vt:lpstr>Презентация PowerPoint</vt:lpstr>
      <vt:lpstr>Презентация PowerPoint</vt:lpstr>
      <vt:lpstr>Презентация PowerPoint</vt:lpstr>
      <vt:lpstr>ХVIIвек- эпоха русского барокко Варфоломей Варфоломеевич Растрелли (1700-1771)</vt:lpstr>
      <vt:lpstr>Презентация PowerPoint</vt:lpstr>
      <vt:lpstr>Эпоха русского классицизма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43</cp:revision>
  <dcterms:created xsi:type="dcterms:W3CDTF">2014-01-14T17:32:24Z</dcterms:created>
  <dcterms:modified xsi:type="dcterms:W3CDTF">2015-09-30T12:56:08Z</dcterms:modified>
</cp:coreProperties>
</file>