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:\полхов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1" t="9270" r="4782" b="46349"/>
          <a:stretch>
            <a:fillRect/>
          </a:stretch>
        </p:blipFill>
        <p:spPr bwMode="auto">
          <a:xfrm>
            <a:off x="142875" y="5297488"/>
            <a:ext cx="20716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G:\полхов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9" r="57979"/>
          <a:stretch>
            <a:fillRect/>
          </a:stretch>
        </p:blipFill>
        <p:spPr bwMode="auto">
          <a:xfrm>
            <a:off x="2428875" y="5297488"/>
            <a:ext cx="205263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G:\полхов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1" t="9270" r="4782" b="46349"/>
          <a:stretch>
            <a:fillRect/>
          </a:stretch>
        </p:blipFill>
        <p:spPr bwMode="auto">
          <a:xfrm>
            <a:off x="4643438" y="5297488"/>
            <a:ext cx="207168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G:\полхов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9" r="57979"/>
          <a:stretch>
            <a:fillRect/>
          </a:stretch>
        </p:blipFill>
        <p:spPr bwMode="auto">
          <a:xfrm>
            <a:off x="6929438" y="5297488"/>
            <a:ext cx="20526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9052">
            <a:off x="0" y="0"/>
            <a:ext cx="18938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539750" y="981075"/>
            <a:ext cx="8135938" cy="209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solidFill>
                  <a:srgbClr val="0000FF">
                    <a:alpha val="6784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Урок</a:t>
            </a:r>
          </a:p>
          <a:p>
            <a:pPr algn="ctr"/>
            <a:r>
              <a:rPr lang="ru-RU" sz="1400" kern="10">
                <a:solidFill>
                  <a:srgbClr val="0000FF">
                    <a:alpha val="6784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изобразительного  искусства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339975" y="3357563"/>
            <a:ext cx="439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Витражи</a:t>
            </a:r>
            <a:endParaRPr lang="ru-RU" altLang="ru-RU" sz="140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943100" y="476250"/>
            <a:ext cx="72009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>
                <a:solidFill>
                  <a:srgbClr val="305480"/>
                </a:solidFill>
                <a:latin typeface="Rubius" pitchFamily="2" charset="0"/>
              </a:rPr>
              <a:t>vitrum – </a:t>
            </a:r>
            <a:r>
              <a:rPr lang="ru-RU" altLang="ru-RU" sz="5400">
                <a:solidFill>
                  <a:srgbClr val="305480"/>
                </a:solidFill>
                <a:latin typeface="Rubius" pitchFamily="2" charset="0"/>
              </a:rPr>
              <a:t>стекло (лат.)</a:t>
            </a:r>
            <a:br>
              <a:rPr lang="ru-RU" altLang="ru-RU" sz="5400">
                <a:solidFill>
                  <a:srgbClr val="305480"/>
                </a:solidFill>
                <a:latin typeface="Rubius" pitchFamily="2" charset="0"/>
              </a:rPr>
            </a:br>
            <a:endParaRPr lang="ru-RU" altLang="ru-RU" sz="5400">
              <a:solidFill>
                <a:srgbClr val="305480"/>
              </a:solidFill>
              <a:latin typeface="Rubius" pitchFamily="2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835150" y="4292600"/>
            <a:ext cx="646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05480"/>
                </a:solidFill>
                <a:latin typeface="Times New Roman" pitchFamily="18" charset="0"/>
              </a:rPr>
              <a:t>произведение декоративного искусства изобразительного или орнаментального характера из цветного стекла, </a:t>
            </a:r>
            <a:endParaRPr lang="en-US" altLang="ru-RU" sz="2400" b="1">
              <a:solidFill>
                <a:srgbClr val="30548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05480"/>
                </a:solidFill>
                <a:latin typeface="Times New Roman" pitchFamily="18" charset="0"/>
              </a:rPr>
              <a:t>рассчитанное на сквозное освещение .</a:t>
            </a: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3348038" y="1700213"/>
            <a:ext cx="360362" cy="976312"/>
          </a:xfrm>
          <a:prstGeom prst="down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ona Gothic" pitchFamily="2" charset="0"/>
            </a:endParaRPr>
          </a:p>
        </p:txBody>
      </p:sp>
      <p:sp>
        <p:nvSpPr>
          <p:cNvPr id="4101" name="Rectangle 8"/>
          <p:cNvSpPr>
            <a:spLocks noGrp="1"/>
          </p:cNvSpPr>
          <p:nvPr>
            <p:ph type="body" idx="4294967295"/>
          </p:nvPr>
        </p:nvSpPr>
        <p:spPr>
          <a:xfrm>
            <a:off x="250825" y="2781300"/>
            <a:ext cx="7138988" cy="2449513"/>
          </a:xfrm>
        </p:spPr>
        <p:txBody>
          <a:bodyPr/>
          <a:lstStyle/>
          <a:p>
            <a:pPr lvl="4">
              <a:buFont typeface="Arial" charset="0"/>
              <a:buNone/>
            </a:pPr>
            <a:r>
              <a:rPr lang="ru-RU" altLang="ru-RU" sz="6600" smtClean="0">
                <a:solidFill>
                  <a:srgbClr val="305480"/>
                </a:solidFill>
                <a:latin typeface="Times New Roman" pitchFamily="18" charset="0"/>
              </a:rPr>
              <a:t>  </a:t>
            </a:r>
            <a:r>
              <a:rPr lang="ru-RU" altLang="ru-RU" sz="6600" b="1" smtClean="0">
                <a:solidFill>
                  <a:srgbClr val="305480"/>
                </a:solidFill>
                <a:latin typeface="Times New Roman" pitchFamily="18" charset="0"/>
              </a:rPr>
              <a:t>ВИТРАЖ</a:t>
            </a:r>
          </a:p>
        </p:txBody>
      </p:sp>
    </p:spTree>
    <p:extLst>
      <p:ext uri="{BB962C8B-B14F-4D97-AF65-F5344CB8AC3E}">
        <p14:creationId xmlns:p14="http://schemas.microsoft.com/office/powerpoint/2010/main" val="6109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:\витраж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4168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755650" y="5445125"/>
            <a:ext cx="7704138" cy="1412875"/>
          </a:xfrm>
          <a:prstGeom prst="ribbon">
            <a:avLst>
              <a:gd name="adj1" fmla="val 12500"/>
              <a:gd name="adj2" fmla="val 69722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Разноцветный витраж заиграл, засиял…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Сложен нежной рукой за осколком осколок…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Из разбитых надежд мозаичным узором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Мастер живую картину по кусочкам собрал…</a:t>
            </a:r>
          </a:p>
        </p:txBody>
      </p:sp>
    </p:spTree>
    <p:extLst>
      <p:ext uri="{BB962C8B-B14F-4D97-AF65-F5344CB8AC3E}">
        <p14:creationId xmlns:p14="http://schemas.microsoft.com/office/powerpoint/2010/main" val="2935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11" descr="H:\витраж\post-1182861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14500"/>
            <a:ext cx="72866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H:\витраж\rig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7375"/>
            <a:ext cx="66849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755650" y="333375"/>
            <a:ext cx="7704138" cy="952500"/>
          </a:xfrm>
          <a:prstGeom prst="ribbon">
            <a:avLst>
              <a:gd name="adj1" fmla="val 12500"/>
              <a:gd name="adj2" fmla="val 69722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Rubius" pitchFamily="2" charset="0"/>
              </a:rPr>
              <a:t>Д О М С К И Й     С О Б О Р </a:t>
            </a:r>
          </a:p>
        </p:txBody>
      </p:sp>
      <p:pic>
        <p:nvPicPr>
          <p:cNvPr id="38918" name="Picture 6" descr="H:\витраж\post-11828616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543050"/>
            <a:ext cx="2365375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H:\витраж\Уїъб 12 уїФУбЄ с«јЯ¬«ъ« Я«н«У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543050"/>
            <a:ext cx="23177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H:\витраж\Уїъб 14 уїФУбЄ с«јЯ¬«ъ« Я«н«У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700213"/>
            <a:ext cx="23971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8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26035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26701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611188" y="5373688"/>
            <a:ext cx="7704137" cy="1239837"/>
          </a:xfrm>
          <a:prstGeom prst="ribbon">
            <a:avLst>
              <a:gd name="adj1" fmla="val 12500"/>
              <a:gd name="adj2" fmla="val 69722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За узкими окнами солнце встаёт,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Дробясь на осколки в цветных витражах.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История не порастает быльём,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Стране и грядущему верно служа.</a:t>
            </a:r>
          </a:p>
        </p:txBody>
      </p:sp>
    </p:spTree>
    <p:extLst>
      <p:ext uri="{BB962C8B-B14F-4D97-AF65-F5344CB8AC3E}">
        <p14:creationId xmlns:p14="http://schemas.microsoft.com/office/powerpoint/2010/main" val="13308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</cp:lastModifiedBy>
  <cp:revision>1</cp:revision>
  <dcterms:modified xsi:type="dcterms:W3CDTF">2015-09-29T19:47:49Z</dcterms:modified>
</cp:coreProperties>
</file>