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0" r:id="rId4"/>
    <p:sldId id="269" r:id="rId5"/>
    <p:sldId id="268" r:id="rId6"/>
    <p:sldId id="267" r:id="rId7"/>
    <p:sldId id="266" r:id="rId8"/>
    <p:sldId id="277" r:id="rId9"/>
    <p:sldId id="278" r:id="rId10"/>
    <p:sldId id="280" r:id="rId11"/>
    <p:sldId id="279" r:id="rId12"/>
    <p:sldId id="261" r:id="rId13"/>
    <p:sldId id="259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50" d="100"/>
          <a:sy n="50" d="100"/>
        </p:scale>
        <p:origin x="-1944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EB37A-F768-4471-94EA-2CE03370EB26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19F27-2F5A-4D9F-84AE-22CF40242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D71C6-AD22-40B5-B58D-733A5F3D9870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B22A5-A8F7-4E19-973B-AFB582A52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E8A2C-4916-4B86-80F2-A50619E91CE7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B3377-8C3A-4B46-8464-7B0AE7032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945E-EE14-4E07-80F6-357EEDF7C143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7F29-82AE-4C46-A263-DD2E352DA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5373-C8BF-48A5-87CB-67B1B58D29E7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70411-A817-48E4-B68D-F92995E54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DAF58-85F8-446A-AF13-EBB6D7DD149E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7A835-5605-4B17-9977-5F468B263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367BB-82F4-492F-B68C-AB4576262FCE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8D19D-445B-4DDC-98A2-956C52477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DA79E-5CF2-449A-B4A7-EF0784E45491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83B30-B10F-42A0-9EB4-35CE1B6BE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AF2FE-5EFB-4E19-89B7-F64BB4B78531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97822-BCB6-4F10-91D2-0FD371B7C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86074-5501-44E2-9705-B910AABFE497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5480-B88B-476F-A6D9-F990333C9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C8EBC-4A4E-4EE9-B656-19E3E541D3D0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1C91-B21F-4062-B8E7-90D8C0C15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3A286C-4CBA-4C9F-A056-8A146AC0536A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92B0C5-CCA9-43ED-9A46-A97A5D804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37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Получение металлов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81000" y="5791200"/>
            <a:ext cx="9144000" cy="1066800"/>
          </a:xfrm>
        </p:spPr>
        <p:txBody>
          <a:bodyPr/>
          <a:lstStyle/>
          <a:p>
            <a:pPr eaLnBrk="1" hangingPunct="1"/>
            <a:endParaRPr lang="ru-RU" sz="3600" smtClean="0">
              <a:solidFill>
                <a:srgbClr val="898989"/>
              </a:solidFill>
            </a:endParaRPr>
          </a:p>
        </p:txBody>
      </p:sp>
      <p:pic>
        <p:nvPicPr>
          <p:cNvPr id="13315" name="Picture 2" descr="C:\Users\dns\Desktop\GoldBullion-Bars-Coins-Ingo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0"/>
            <a:ext cx="35052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 descr="C:\Users\dns\Desktop\galeni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259138"/>
            <a:ext cx="3200400" cy="24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C:\Users\dns\Desktop\Hemat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0"/>
            <a:ext cx="27146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C:\Users\dns\Desktop\Aktinoli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3192463"/>
            <a:ext cx="29622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762000"/>
            <a:ext cx="7620000" cy="1524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35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Восстановление металлов из растворов их солей</a:t>
            </a:r>
          </a:p>
          <a:p>
            <a:endParaRPr lang="ru-RU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147675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>
              <a:buFont typeface="+mj-lt"/>
              <a:buAutoNum type="arabicPeriod"/>
            </a:pP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6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CuSO</a:t>
            </a:r>
            <a:r>
              <a:rPr lang="en-US" sz="36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 algn="ctr">
              <a:buFont typeface="+mj-lt"/>
              <a:buAutoNum type="arabicPeriod"/>
            </a:pPr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 algn="ctr">
              <a:buFont typeface="+mj-lt"/>
              <a:buAutoNum type="arabicPeriod"/>
            </a:pP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36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Fe = Cu + FeSO</a:t>
            </a:r>
            <a:r>
              <a:rPr lang="en-US" sz="36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5410200"/>
            <a:ext cx="7620000" cy="792088"/>
          </a:xfrm>
          <a:prstGeom prst="rect">
            <a:avLst/>
          </a:prstGeom>
          <a:gradFill flip="none" rotWithShape="1">
            <a:gsLst>
              <a:gs pos="0">
                <a:srgbClr val="FF5050">
                  <a:tint val="66000"/>
                  <a:satMod val="160000"/>
                </a:srgbClr>
              </a:gs>
              <a:gs pos="50000">
                <a:srgbClr val="FF5050">
                  <a:tint val="44500"/>
                  <a:satMod val="160000"/>
                </a:srgbClr>
              </a:gs>
              <a:gs pos="100000">
                <a:srgbClr val="FF5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Гидрометаллургия</a:t>
            </a:r>
            <a:endParaRPr lang="ru-RU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120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457200"/>
            <a:ext cx="7620000" cy="1600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39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Восстановление металлов электрическим током</a:t>
            </a:r>
          </a:p>
          <a:p>
            <a:endParaRPr lang="ru-RU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7544" y="2438400"/>
            <a:ext cx="7620000" cy="12786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Активные металлы (от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Al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получают из расплавов соединений, остальные металлы – из растворов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437112"/>
            <a:ext cx="76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2NaCl → 2Na + </a:t>
            </a:r>
            <a:r>
              <a:rPr lang="en-US" sz="5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5400" b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19944" y="5831398"/>
            <a:ext cx="7620000" cy="792088"/>
          </a:xfrm>
          <a:prstGeom prst="rect">
            <a:avLst/>
          </a:prstGeom>
          <a:gradFill flip="none" rotWithShape="1">
            <a:gsLst>
              <a:gs pos="0">
                <a:srgbClr val="FF5050">
                  <a:tint val="66000"/>
                  <a:satMod val="160000"/>
                </a:srgbClr>
              </a:gs>
              <a:gs pos="50000">
                <a:srgbClr val="FF5050">
                  <a:tint val="44500"/>
                  <a:satMod val="160000"/>
                </a:srgbClr>
              </a:gs>
              <a:gs pos="100000">
                <a:srgbClr val="FF5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Электрометаллургия</a:t>
            </a:r>
            <a:endParaRPr lang="ru-RU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555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763000" cy="6477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Микробиологический метод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этом методе используется жизнедеятельность некоторых видов бактерий. Например,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тионовые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бактерии способны переводить нерастворимые сульфиды в растворимые сульфаты.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тионовые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бактерии</a:t>
            </a:r>
            <a:endParaRPr lang="ru-RU" b="1" dirty="0"/>
          </a:p>
        </p:txBody>
      </p:sp>
      <p:pic>
        <p:nvPicPr>
          <p:cNvPr id="8194" name="Picture 2" descr="C:\Users\dns\Desktop\288bbdc43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32125"/>
            <a:ext cx="51816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685800" y="-46038"/>
            <a:ext cx="7772400" cy="460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Обобщение темы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«Проверь себя»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В самородном виде в природе находится: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а) цинк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б) железо     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в)золото</a:t>
            </a:r>
            <a:endParaRPr lang="ru-RU" sz="24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Для получения щелочных металлов используют: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а)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гидрометаллургия 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б)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элетрометаллургия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       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в) пирометаллургия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Какого метода металлургии не существует: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а)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Космометаллургия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б) Пирометаллургия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в) Гидрометаллургия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endParaRPr lang="ru-RU" sz="6000" dirty="0" smtClean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ru-RU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9, упр. 5, 6</a:t>
            </a:r>
            <a:endParaRPr lang="en-US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76200"/>
          </a:xfrm>
        </p:spPr>
        <p:txBody>
          <a:bodyPr rtlCol="0"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534400" cy="6248400"/>
          </a:xfrm>
        </p:spPr>
        <p:txBody>
          <a:bodyPr/>
          <a:lstStyle/>
          <a:p>
            <a:pPr eaLnBrk="1" hangingPunct="1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Металлы в природе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1524000" y="1143000"/>
            <a:ext cx="2667000" cy="220980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rot="16200000" flipH="1">
            <a:off x="4686300" y="1104900"/>
            <a:ext cx="2743200" cy="220980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28600" y="2895600"/>
            <a:ext cx="3429000" cy="3505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Самородные металлы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(золото, серебро, медь, платина 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53000" y="2819400"/>
            <a:ext cx="3429000" cy="3581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Минералы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(красный железняк, цинковая обманка, галенит, киноварь и т.д.)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228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0"/>
            <a:ext cx="8305800" cy="6858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Самородные металлы: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золото         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медь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серебро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914400" y="685800"/>
            <a:ext cx="838200" cy="14478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038600" y="533400"/>
            <a:ext cx="990600" cy="16002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705600" y="609600"/>
            <a:ext cx="838200" cy="14478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8" name="Picture 4" descr="C:\Users\dns\Desktop\Native_gold_nugg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2590800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:\Users\dns\Desktop\46199c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286000"/>
            <a:ext cx="2590800" cy="398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C:\Users\dns\Desktop\5669_html_61ed16b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2057400"/>
            <a:ext cx="239553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Минералы – природные соединения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8763000" cy="6629400"/>
          </a:xfrm>
        </p:spPr>
        <p:txBody>
          <a:bodyPr rtlCol="0">
            <a:normAutofit fontScale="92500"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бурый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железняк                                           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железняк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                                  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                                    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магнитный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железняк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1828800" y="1295400"/>
            <a:ext cx="1524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3886994" y="2285206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5791200" y="1371600"/>
            <a:ext cx="13716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dns\Desktop\96202_html_27883e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200400"/>
            <a:ext cx="2978150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C:\Users\dns\Desktop\96202_html_m3300450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3963" y="2590800"/>
            <a:ext cx="284003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5" descr="C:\Users\dns\Desktop\96202_html_m4ae8671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743200"/>
            <a:ext cx="32877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228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0"/>
            <a:ext cx="8610600" cy="7772400"/>
          </a:xfrm>
        </p:spPr>
        <p:txBody>
          <a:bodyPr rtlCol="0">
            <a:normAutofit fontScale="55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Минералы – природные соединения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свинцовый                                                         кварц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блеск                          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киноварь</a:t>
            </a:r>
            <a:endParaRPr lang="ru-RU" sz="4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1600200" y="990600"/>
            <a:ext cx="20574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3976687" y="1385888"/>
            <a:ext cx="1946275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5867400" y="1066800"/>
            <a:ext cx="1981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dns\Desktop\96202_html_m4ae8671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3429000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C:\Users\dns\Desktop\1365259229_kamen-kinov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514600"/>
            <a:ext cx="23415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C:\Users\dns\Desktop\Quartz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2743200"/>
            <a:ext cx="335280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33718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534400" cy="6248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Минералы входят в состав руд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Рудами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называют содержащие минералы природные образования, в которых металлы находятся в количествах, пригодных в технологическом и экономическом отношении для получения металлов в промышленности.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685800" y="-46038"/>
            <a:ext cx="7772400" cy="460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10600" cy="64008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Металлургия</a:t>
            </a:r>
          </a:p>
          <a:p>
            <a:pPr algn="just" eaLnBrk="1" hangingPunct="1"/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наука о методах и процессах производства металлов из руд и других металлосодержащих продуктов, о получении сплавов и обработке металлов.</a:t>
            </a:r>
          </a:p>
          <a:p>
            <a:pPr eaLnBrk="1" hangingPunct="1"/>
            <a:endParaRPr lang="ru-RU" sz="4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4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4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4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4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dns\Desktop\prazdnik_den_metallurga_kartin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200400"/>
            <a:ext cx="523875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Металлургия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81000" y="1752600"/>
            <a:ext cx="3168352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Черная</a:t>
            </a:r>
            <a:r>
              <a:rPr lang="ru-RU" sz="3200" b="1" dirty="0" smtClean="0">
                <a:solidFill>
                  <a:srgbClr val="000000"/>
                </a:solidFill>
                <a:latin typeface="+mj-lt"/>
              </a:rPr>
              <a:t> </a:t>
            </a:r>
            <a:endParaRPr lang="ru-RU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419600" y="1752600"/>
            <a:ext cx="3240360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Цветная </a:t>
            </a:r>
            <a:endParaRPr lang="ru-RU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81000" y="3200400"/>
            <a:ext cx="3155756" cy="233187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Производство железа и его сплавов </a:t>
            </a:r>
            <a:endParaRPr lang="ru-RU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495800" y="3276600"/>
            <a:ext cx="3240360" cy="233187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Производство меди, олова, алюминия и др</a:t>
            </a:r>
            <a:r>
              <a:rPr lang="ru-RU" sz="3200" b="1" dirty="0" smtClean="0">
                <a:solidFill>
                  <a:srgbClr val="000000"/>
                </a:solidFill>
                <a:latin typeface="+mj-lt"/>
              </a:rPr>
              <a:t>.</a:t>
            </a:r>
            <a:endParaRPr lang="ru-RU" sz="3200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33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09600"/>
            <a:ext cx="7620000" cy="12954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114300" indent="0" algn="ctr"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Восстановление металлов при высокой температуре</a:t>
            </a:r>
          </a:p>
          <a:p>
            <a:pPr marL="114300" indent="0" algn="ctr"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Восстановители: С, СО, </a:t>
            </a: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СН</a:t>
            </a:r>
            <a:r>
              <a:rPr lang="ru-RU" sz="36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2819400"/>
            <a:ext cx="762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rabicPeriod"/>
            </a:pPr>
            <a:r>
              <a:rPr lang="en-US" sz="4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sz="40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 + C = 2Cu + 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endParaRPr lang="ru-RU" sz="4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en-US" sz="4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sz="40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 + CO = 2Cu + CO</a:t>
            </a:r>
            <a:r>
              <a:rPr lang="en-US" sz="40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09600" y="5181600"/>
            <a:ext cx="7620000" cy="792088"/>
          </a:xfrm>
          <a:prstGeom prst="rect">
            <a:avLst/>
          </a:prstGeom>
          <a:gradFill flip="none" rotWithShape="1">
            <a:gsLst>
              <a:gs pos="0">
                <a:srgbClr val="FF5050">
                  <a:tint val="66000"/>
                  <a:satMod val="160000"/>
                </a:srgbClr>
              </a:gs>
              <a:gs pos="50000">
                <a:srgbClr val="FF5050">
                  <a:tint val="44500"/>
                  <a:satMod val="160000"/>
                </a:srgbClr>
              </a:gs>
              <a:gs pos="100000">
                <a:srgbClr val="FF5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Пирометаллургия </a:t>
            </a: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148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322</Words>
  <Application>Microsoft Office PowerPoint</Application>
  <PresentationFormat>Экран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Получение металлов</vt:lpstr>
      <vt:lpstr>.</vt:lpstr>
      <vt:lpstr>.</vt:lpstr>
      <vt:lpstr>Минералы – природные соединения</vt:lpstr>
      <vt:lpstr>.</vt:lpstr>
      <vt:lpstr>.</vt:lpstr>
      <vt:lpstr>.</vt:lpstr>
      <vt:lpstr>Металлургия </vt:lpstr>
      <vt:lpstr>Слайд 9</vt:lpstr>
      <vt:lpstr>Слайд 10</vt:lpstr>
      <vt:lpstr>Слайд 11</vt:lpstr>
      <vt:lpstr>.</vt:lpstr>
      <vt:lpstr>.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Сплавы</dc:title>
  <dc:creator>dns</dc:creator>
  <cp:lastModifiedBy>Ирочка</cp:lastModifiedBy>
  <cp:revision>58</cp:revision>
  <dcterms:created xsi:type="dcterms:W3CDTF">2014-08-09T04:20:20Z</dcterms:created>
  <dcterms:modified xsi:type="dcterms:W3CDTF">2015-10-02T10:03:04Z</dcterms:modified>
</cp:coreProperties>
</file>