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129" d="100"/>
          <a:sy n="129" d="100"/>
        </p:scale>
        <p:origin x="-186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9298AAF-092C-454E-BFDC-9114E983F8B8}" type="datetimeFigureOut">
              <a:rPr lang="ru-RU" smtClean="0"/>
              <a:pPr/>
              <a:t>11.10.15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32FA9DF-2E1D-4850-A367-07BB6C0282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РАЗВИТИЕ ВНИМАНИЯ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501008"/>
            <a:ext cx="8352928" cy="3356992"/>
          </a:xfrm>
        </p:spPr>
        <p:txBody>
          <a:bodyPr/>
          <a:lstStyle/>
          <a:p>
            <a:r>
              <a:rPr lang="ru-RU" sz="3600" i="1" dirty="0" smtClean="0"/>
              <a:t>Родительское собрание</a:t>
            </a:r>
          </a:p>
          <a:p>
            <a:pPr algn="r"/>
            <a:r>
              <a:rPr lang="ru-RU" i="1" dirty="0" smtClean="0"/>
              <a:t>Учитель: </a:t>
            </a:r>
            <a:r>
              <a:rPr lang="ru-RU" i="1" dirty="0" err="1" smtClean="0"/>
              <a:t>Володченкова</a:t>
            </a:r>
            <a:r>
              <a:rPr lang="ru-RU" i="1" dirty="0" smtClean="0"/>
              <a:t>  С.В.</a:t>
            </a:r>
          </a:p>
          <a:p>
            <a:pPr algn="r"/>
            <a:r>
              <a:rPr lang="ru-RU" i="1" smtClean="0"/>
              <a:t>ГБОУ школа  </a:t>
            </a:r>
            <a:r>
              <a:rPr lang="ru-RU" i="1" dirty="0" smtClean="0"/>
              <a:t>№432</a:t>
            </a:r>
          </a:p>
          <a:p>
            <a:pPr algn="r"/>
            <a:r>
              <a:rPr lang="ru-RU" i="1" dirty="0" smtClean="0"/>
              <a:t>г.</a:t>
            </a:r>
            <a:r>
              <a:rPr lang="ru-RU" sz="2000" i="1" dirty="0" smtClean="0"/>
              <a:t>КОЛПИНО</a:t>
            </a:r>
            <a:endParaRPr lang="ru-RU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4038600" cy="5217443"/>
          </a:xfrm>
        </p:spPr>
        <p:txBody>
          <a:bodyPr>
            <a:normAutofit fontScale="92500"/>
          </a:bodyPr>
          <a:lstStyle/>
          <a:p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десять названий животных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052736"/>
            <a:ext cx="4038600" cy="507342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АСЛЫСУРОКФЗХДЙЭ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ЬЛТУШКАНЧИКРВКЪ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ЕУВОЛКИШНЛИСАЖ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ЬЕНОТЦЁБЕЛКАЗЩЪ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ЛПЛОСЬАУЙОЛЕНЬЪ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ЫМЕДВЕДЬРЗАЯЦЮ</a:t>
            </a:r>
          </a:p>
          <a:p>
            <a:pPr>
              <a:buNone/>
            </a:pPr>
            <a:r>
              <a:rPr lang="ru-RU" sz="2800" dirty="0" smtClean="0">
                <a:solidFill>
                  <a:schemeClr val="bg1"/>
                </a:solidFill>
              </a:rPr>
              <a:t>    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764704"/>
            <a:ext cx="3682752" cy="5361459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ошибки в предложениях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79912" y="764704"/>
            <a:ext cx="4906888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Мышка живёт на норе.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Орехи растут в дереве.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Корабли плывут из берегу.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Грибы растут в берёзой.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Мальчик гуляет под парке.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Солнце выглянуло за тучи.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Я учусь на школе.</a:t>
            </a: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Вася бегает в лужам.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620688"/>
            <a:ext cx="4038600" cy="5505475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Прочитай слова, написанные наоборот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620688"/>
            <a:ext cx="4038600" cy="5505475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Желтое </a:t>
            </a:r>
            <a:r>
              <a:rPr lang="ru-RU" b="1" dirty="0" err="1" smtClean="0">
                <a:solidFill>
                  <a:schemeClr val="bg1"/>
                </a:solidFill>
                <a:latin typeface="Arial" charset="0"/>
              </a:rPr>
              <a:t>околбя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Паровоз </a:t>
            </a:r>
            <a:r>
              <a:rPr lang="ru-RU" b="1" dirty="0" err="1" smtClean="0">
                <a:solidFill>
                  <a:schemeClr val="bg1"/>
                </a:solidFill>
                <a:latin typeface="Arial" charset="0"/>
              </a:rPr>
              <a:t>ястичм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Желтая </a:t>
            </a:r>
            <a:r>
              <a:rPr lang="ru-RU" b="1" dirty="0" err="1" smtClean="0">
                <a:solidFill>
                  <a:schemeClr val="bg1"/>
                </a:solidFill>
                <a:latin typeface="Arial" charset="0"/>
              </a:rPr>
              <a:t>акчобаб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Красивая </a:t>
            </a:r>
            <a:r>
              <a:rPr lang="ru-RU" b="1" dirty="0" err="1" smtClean="0">
                <a:solidFill>
                  <a:schemeClr val="bg1"/>
                </a:solidFill>
                <a:latin typeface="Arial" charset="0"/>
              </a:rPr>
              <a:t>анишам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Мышь </a:t>
            </a:r>
            <a:r>
              <a:rPr lang="ru-RU" b="1" dirty="0" err="1" smtClean="0">
                <a:solidFill>
                  <a:schemeClr val="bg1"/>
                </a:solidFill>
                <a:latin typeface="Arial" charset="0"/>
              </a:rPr>
              <a:t>тищип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Вишневое </a:t>
            </a:r>
            <a:r>
              <a:rPr lang="ru-RU" b="1" dirty="0" err="1" smtClean="0">
                <a:solidFill>
                  <a:schemeClr val="bg1"/>
                </a:solidFill>
                <a:latin typeface="Arial" charset="0"/>
              </a:rPr>
              <a:t>еьнерав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Старинная </a:t>
            </a:r>
            <a:r>
              <a:rPr lang="ru-RU" b="1" dirty="0" err="1" smtClean="0">
                <a:solidFill>
                  <a:schemeClr val="bg1"/>
                </a:solidFill>
                <a:latin typeface="Arial" charset="0"/>
              </a:rPr>
              <a:t>агинк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Лиса </a:t>
            </a:r>
            <a:r>
              <a:rPr lang="ru-RU" b="1" dirty="0" err="1" smtClean="0">
                <a:solidFill>
                  <a:schemeClr val="bg1"/>
                </a:solidFill>
                <a:latin typeface="Arial" charset="0"/>
              </a:rPr>
              <a:t>яартих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Котенок </a:t>
            </a:r>
            <a:r>
              <a:rPr lang="ru-RU" b="1" dirty="0" err="1" smtClean="0">
                <a:solidFill>
                  <a:schemeClr val="bg1"/>
                </a:solidFill>
                <a:latin typeface="Arial" charset="0"/>
              </a:rPr>
              <a:t>теакуям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Синее </a:t>
            </a:r>
            <a:r>
              <a:rPr lang="ru-RU" b="1" dirty="0" err="1" smtClean="0">
                <a:solidFill>
                  <a:schemeClr val="bg1"/>
                </a:solidFill>
                <a:latin typeface="Arial" charset="0"/>
              </a:rPr>
              <a:t>ером</a:t>
            </a:r>
            <a:r>
              <a:rPr lang="ru-RU" b="1" dirty="0" smtClean="0">
                <a:solidFill>
                  <a:schemeClr val="bg1"/>
                </a:solidFill>
                <a:latin typeface="Arial" charset="0"/>
              </a:rPr>
              <a:t>.</a:t>
            </a:r>
          </a:p>
          <a:p>
            <a:pPr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404664"/>
            <a:ext cx="4038600" cy="5721499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Вставь пропущенные буквы в слова</a:t>
            </a:r>
            <a:endParaRPr lang="ru-RU" sz="2800" b="1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404664"/>
            <a:ext cx="4038600" cy="5721499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800" b="1" dirty="0" smtClean="0">
                <a:solidFill>
                  <a:schemeClr val="bg1"/>
                </a:solidFill>
              </a:rPr>
              <a:t>   </a:t>
            </a:r>
            <a:r>
              <a:rPr lang="ru-RU" sz="2800" b="1" dirty="0" err="1" smtClean="0">
                <a:solidFill>
                  <a:schemeClr val="bg1"/>
                </a:solidFill>
              </a:rPr>
              <a:t>Дож.ик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ве.ер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дере.о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ту.а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об.ако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лу.а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до.ога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лис.опад</a:t>
            </a:r>
            <a:r>
              <a:rPr lang="ru-RU" sz="2800" b="1" dirty="0" smtClean="0">
                <a:solidFill>
                  <a:schemeClr val="bg1"/>
                </a:solidFill>
              </a:rPr>
              <a:t>, и.ей, </a:t>
            </a:r>
            <a:r>
              <a:rPr lang="ru-RU" sz="2800" b="1" dirty="0" err="1" smtClean="0">
                <a:solidFill>
                  <a:schemeClr val="bg1"/>
                </a:solidFill>
              </a:rPr>
              <a:t>ли.тья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г.ибы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у.ожай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яб.око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гру.и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со.ока</a:t>
            </a:r>
            <a:r>
              <a:rPr lang="ru-RU" sz="2800" b="1" dirty="0" smtClean="0">
                <a:solidFill>
                  <a:schemeClr val="bg1"/>
                </a:solidFill>
              </a:rPr>
              <a:t>, </a:t>
            </a:r>
            <a:r>
              <a:rPr lang="ru-RU" sz="2800" b="1" dirty="0" err="1" smtClean="0">
                <a:solidFill>
                  <a:schemeClr val="bg1"/>
                </a:solidFill>
              </a:rPr>
              <a:t>во.обей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548680"/>
            <a:ext cx="4038600" cy="5577483"/>
          </a:xfrm>
        </p:spPr>
        <p:txBody>
          <a:bodyPr>
            <a:normAutofit fontScale="62500" lnSpcReduction="20000"/>
          </a:bodyPr>
          <a:lstStyle/>
          <a:p>
            <a:r>
              <a:rPr lang="ru-RU" sz="45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Сосчитай</a:t>
            </a: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>
              <a:buNone/>
            </a:pP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ru-RU" sz="45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 слоги     « ТА» </a:t>
            </a:r>
            <a:endParaRPr lang="ru-RU" sz="45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11960" y="548680"/>
            <a:ext cx="4474840" cy="557748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     БО КА ПА КА РА КЕ ТА ЦУ  НА МИ ВЕ ТО РИ ТА ЛЕ НА ВЕ ТА КУ ПА ВЫ СЫ ЛЕ РО СЕ ЛО ЛУ ЖА БА ПА МА ТА РА КА НО ДИ ВА РИ ЧЕ ТЫ РЕ ПЯ ШЕ СЕ ВО СЕ ДЕ    ЛЮ КО БЕ СО НО КА ЧЕ ВЕ РЕ СИ ВА ВИ СА ША МА ША ЛЮ РА РА ДУ ГА БА БО КА ПА КА  ТО РИ ТА ЛЕ НА ВЕ ТА КУ ПА ВЫ СЫ ЛЕ РО СЕ ЛО ЛУ ЖА БА ПА МА ТА РА КА НО ДИ ВА РИ ЧЕ ТЫ ДЕ СЯ ТА СИ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ВЫВОД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 2" pitchFamily="18" charset="2"/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Внимание обеспечивает направленность </a:t>
            </a:r>
          </a:p>
          <a:p>
            <a:pPr algn="ctr">
              <a:buFont typeface="Wingdings 2" pitchFamily="18" charset="2"/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человека на восприятие </a:t>
            </a:r>
          </a:p>
          <a:p>
            <a:pPr algn="ctr">
              <a:buFont typeface="Wingdings 2" pitchFamily="18" charset="2"/>
              <a:buNone/>
            </a:pP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и познание окружающего мира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3096344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endParaRPr lang="ru-RU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ДОБРО ПОЖАЛОВАТЬ!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548680"/>
            <a:ext cx="8229600" cy="187220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ВОПРОСЫ СОБРАНИЯ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331698"/>
            <a:ext cx="7376864" cy="1752600"/>
          </a:xfrm>
        </p:spPr>
        <p:txBody>
          <a:bodyPr>
            <a:normAutofit fontScale="92500"/>
          </a:bodyPr>
          <a:lstStyle/>
          <a:p>
            <a:pPr algn="l">
              <a:buFontTx/>
              <a:buChar char="-"/>
            </a:pPr>
            <a:r>
              <a:rPr lang="ru-RU" i="1" dirty="0" smtClean="0"/>
              <a:t> Выявление признаков внимания</a:t>
            </a:r>
          </a:p>
          <a:p>
            <a:pPr algn="l">
              <a:buFontTx/>
              <a:buChar char="-"/>
            </a:pPr>
            <a:r>
              <a:rPr lang="ru-RU" i="1" dirty="0" smtClean="0"/>
              <a:t> Развитие внимания у младших школьников</a:t>
            </a:r>
          </a:p>
          <a:p>
            <a:pPr algn="l">
              <a:buFontTx/>
              <a:buChar char="-"/>
            </a:pPr>
            <a:r>
              <a:rPr lang="ru-RU" i="1" dirty="0" smtClean="0"/>
              <a:t> Рекомендации логопеда по развитию внимания</a:t>
            </a:r>
            <a:endParaRPr lang="ru-RU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332656"/>
            <a:ext cx="8229600" cy="201622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Что такое внимание?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2375378"/>
          </a:xfrm>
        </p:spPr>
        <p:txBody>
          <a:bodyPr>
            <a:noAutofit/>
          </a:bodyPr>
          <a:lstStyle/>
          <a:p>
            <a:r>
              <a:rPr lang="ru-RU" b="1" i="1" dirty="0" smtClean="0">
                <a:latin typeface="Arial" charset="0"/>
              </a:rPr>
              <a:t>Избирательная </a:t>
            </a:r>
          </a:p>
          <a:p>
            <a:endParaRPr lang="ru-RU" b="1" i="1" dirty="0" smtClean="0">
              <a:latin typeface="Arial" charset="0"/>
            </a:endParaRPr>
          </a:p>
          <a:p>
            <a:r>
              <a:rPr lang="ru-RU" b="1" i="1" dirty="0" smtClean="0">
                <a:latin typeface="Arial" charset="0"/>
              </a:rPr>
              <a:t>направленность </a:t>
            </a:r>
          </a:p>
          <a:p>
            <a:endParaRPr lang="ru-RU" b="1" i="1" dirty="0" smtClean="0">
              <a:latin typeface="Arial" charset="0"/>
            </a:endParaRPr>
          </a:p>
          <a:p>
            <a:r>
              <a:rPr lang="ru-RU" b="1" i="1" dirty="0" smtClean="0">
                <a:latin typeface="Arial" charset="0"/>
              </a:rPr>
              <a:t>восприятия</a:t>
            </a:r>
          </a:p>
          <a:p>
            <a:endParaRPr lang="ru-RU" b="1" i="1" dirty="0" smtClean="0">
              <a:latin typeface="Arial" charset="0"/>
            </a:endParaRPr>
          </a:p>
          <a:p>
            <a:r>
              <a:rPr lang="ru-RU" b="1" i="1" dirty="0" smtClean="0">
                <a:latin typeface="Arial" charset="0"/>
              </a:rPr>
              <a:t>на тот или иной объект.</a:t>
            </a:r>
            <a:r>
              <a:rPr lang="ru-RU" i="1" dirty="0" smtClean="0"/>
              <a:t> </a:t>
            </a:r>
          </a:p>
          <a:p>
            <a:endParaRPr lang="ru-RU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ТЕСТ ДЛЯ РОДИТЕЛЕЙ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6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1. Часто  наблюдаются беспокойные движения в кистях, стопах. Сидя на стуле ребёнок производит различные движения.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2. Ваш ребёнок легко отвлекается на посторонние предметы.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3. Ваш ребёнок с трудом дожидается своей очереди в различных ситуациях.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4. Ваш ребёнок на вопросы часто отвечает не задумываясь. Не выслушивает до конца вопрос, инструкцию.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704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5. Ваш ребёнок при выполнении заданий испытывает трудности.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6. Ваш ребёнок часто переходит от одного незавершённого действия к другому.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7. Ваш ребёнок не может играть тихо, спокойно.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8. Ваш ребёнок очень много разговаривает (болтливый).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9. Ваш ребёнок мешает другим, пристаёт к окружающим, не соблюдает дистанцию со взрослыми.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10. Часто складывается впечатление, что ваш ребёнок не реагирует на обращённую речь.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332656"/>
            <a:ext cx="8003232" cy="59766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800" dirty="0" smtClean="0"/>
              <a:t>11. Ваш ребёнок часто теряет вещи в школе.</a:t>
            </a:r>
          </a:p>
          <a:p>
            <a:pPr>
              <a:buFont typeface="Wingdings" pitchFamily="2" charset="2"/>
              <a:buChar char="q"/>
            </a:pPr>
            <a:r>
              <a:rPr lang="ru-RU" sz="2800" dirty="0" smtClean="0"/>
              <a:t>12. Ваш ребёнок совершает опасные действия не задумываясь о последствиях.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09120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Результаты теста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2217358"/>
          </a:xfrm>
        </p:spPr>
        <p:txBody>
          <a:bodyPr/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признаки </a:t>
            </a:r>
            <a:r>
              <a:rPr lang="ru-RU" sz="2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гиперактивности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(1,2,8)</a:t>
            </a:r>
          </a:p>
          <a:p>
            <a:pPr>
              <a:buFontTx/>
              <a:buChar char="-"/>
            </a:pP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невнимательность и отвлекаемость (2,5,6,10,11)</a:t>
            </a:r>
          </a:p>
          <a:p>
            <a:pPr>
              <a:buFontTx/>
              <a:buChar char="-"/>
            </a:pP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импульсивность (3,4,9,12)</a:t>
            </a:r>
          </a:p>
          <a:p>
            <a:pPr>
              <a:buFontTx/>
              <a:buChar char="-"/>
            </a:pPr>
            <a:endParaRPr lang="ru-RU" b="1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tx1"/>
                </a:solidFill>
              </a:rPr>
              <a:t>Упражнения на развитие внимания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38736" cy="4525963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Обведи все буквы </a:t>
            </a:r>
          </a:p>
          <a:p>
            <a:pPr>
              <a:buNone/>
            </a:pP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русского алфавита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  </a:t>
            </a:r>
            <a:r>
              <a:rPr lang="ru-RU" sz="2800" b="1" dirty="0" smtClean="0">
                <a:solidFill>
                  <a:schemeClr val="bg1"/>
                </a:solidFill>
              </a:rPr>
              <a:t>А</a:t>
            </a:r>
            <a:r>
              <a:rPr lang="en-US" sz="2800" b="1" dirty="0" smtClean="0">
                <a:solidFill>
                  <a:schemeClr val="bg1"/>
                </a:solidFill>
              </a:rPr>
              <a:t>S</a:t>
            </a:r>
            <a:r>
              <a:rPr lang="ru-RU" sz="2800" b="1" dirty="0" smtClean="0">
                <a:solidFill>
                  <a:schemeClr val="bg1"/>
                </a:solidFill>
              </a:rPr>
              <a:t>РТ</a:t>
            </a:r>
            <a:r>
              <a:rPr lang="en-US" sz="2800" b="1" dirty="0" smtClean="0">
                <a:solidFill>
                  <a:schemeClr val="bg1"/>
                </a:solidFill>
              </a:rPr>
              <a:t>V</a:t>
            </a:r>
            <a:r>
              <a:rPr lang="ru-RU" sz="2800" b="1" dirty="0" smtClean="0">
                <a:solidFill>
                  <a:schemeClr val="bg1"/>
                </a:solidFill>
              </a:rPr>
              <a:t>СТЫ</a:t>
            </a:r>
            <a:r>
              <a:rPr lang="en-US" sz="2800" b="1" dirty="0" smtClean="0">
                <a:solidFill>
                  <a:schemeClr val="bg1"/>
                </a:solidFill>
              </a:rPr>
              <a:t>J</a:t>
            </a:r>
            <a:r>
              <a:rPr lang="ru-RU" sz="2800" b="1" dirty="0" smtClean="0">
                <a:solidFill>
                  <a:schemeClr val="bg1"/>
                </a:solidFill>
              </a:rPr>
              <a:t>ЕЦ</a:t>
            </a:r>
            <a:r>
              <a:rPr lang="en-US" sz="2800" b="1" dirty="0" smtClean="0">
                <a:solidFill>
                  <a:schemeClr val="bg1"/>
                </a:solidFill>
              </a:rPr>
              <a:t>L</a:t>
            </a:r>
            <a:r>
              <a:rPr lang="ru-RU" sz="2800" b="1" dirty="0" smtClean="0">
                <a:solidFill>
                  <a:schemeClr val="bg1"/>
                </a:solidFill>
              </a:rPr>
              <a:t>Д</a:t>
            </a:r>
            <a:r>
              <a:rPr lang="en-US" sz="2800" b="1" dirty="0" smtClean="0">
                <a:solidFill>
                  <a:schemeClr val="bg1"/>
                </a:solidFill>
              </a:rPr>
              <a:t>W</a:t>
            </a:r>
            <a:r>
              <a:rPr lang="ru-RU" sz="2800" b="1" dirty="0" smtClean="0">
                <a:solidFill>
                  <a:schemeClr val="bg1"/>
                </a:solidFill>
              </a:rPr>
              <a:t>ИФ</a:t>
            </a:r>
            <a:r>
              <a:rPr lang="en-US" sz="2800" b="1" dirty="0" smtClean="0">
                <a:solidFill>
                  <a:schemeClr val="bg1"/>
                </a:solidFill>
              </a:rPr>
              <a:t>L</a:t>
            </a:r>
            <a:r>
              <a:rPr lang="ru-RU" sz="2800" b="1" dirty="0" smtClean="0">
                <a:solidFill>
                  <a:schemeClr val="bg1"/>
                </a:solidFill>
              </a:rPr>
              <a:t>М</a:t>
            </a:r>
            <a:r>
              <a:rPr lang="en-US" sz="2800" b="1" dirty="0" smtClean="0">
                <a:solidFill>
                  <a:schemeClr val="bg1"/>
                </a:solidFill>
              </a:rPr>
              <a:t>R</a:t>
            </a:r>
            <a:r>
              <a:rPr lang="ru-RU" sz="2800" b="1" dirty="0" smtClean="0">
                <a:solidFill>
                  <a:schemeClr val="bg1"/>
                </a:solidFill>
              </a:rPr>
              <a:t>ЧХ</a:t>
            </a:r>
            <a:r>
              <a:rPr lang="en-US" sz="2800" b="1" dirty="0" smtClean="0">
                <a:solidFill>
                  <a:schemeClr val="bg1"/>
                </a:solidFill>
              </a:rPr>
              <a:t>Q</a:t>
            </a:r>
            <a:r>
              <a:rPr lang="ru-RU" sz="2800" b="1" dirty="0" smtClean="0">
                <a:solidFill>
                  <a:schemeClr val="bg1"/>
                </a:solidFill>
              </a:rPr>
              <a:t>ДО</a:t>
            </a:r>
            <a:r>
              <a:rPr lang="en-US" sz="2800" b="1" dirty="0" smtClean="0">
                <a:solidFill>
                  <a:schemeClr val="bg1"/>
                </a:solidFill>
              </a:rPr>
              <a:t>Z</a:t>
            </a:r>
            <a:r>
              <a:rPr lang="ru-RU" sz="2800" b="1" dirty="0" smtClean="0">
                <a:solidFill>
                  <a:schemeClr val="bg1"/>
                </a:solidFill>
              </a:rPr>
              <a:t>ЙЗЕГ</a:t>
            </a:r>
            <a:r>
              <a:rPr lang="en-US" sz="2800" b="1" dirty="0" smtClean="0">
                <a:solidFill>
                  <a:schemeClr val="bg1"/>
                </a:solidFill>
              </a:rPr>
              <a:t>Y</a:t>
            </a:r>
            <a:r>
              <a:rPr lang="ru-RU" sz="2800" b="1" dirty="0" smtClean="0">
                <a:solidFill>
                  <a:schemeClr val="bg1"/>
                </a:solidFill>
              </a:rPr>
              <a:t>Ю</a:t>
            </a:r>
            <a:r>
              <a:rPr lang="en-US" sz="2800" b="1" dirty="0" smtClean="0">
                <a:solidFill>
                  <a:schemeClr val="bg1"/>
                </a:solidFill>
              </a:rPr>
              <a:t>F</a:t>
            </a:r>
            <a:r>
              <a:rPr lang="ru-RU" sz="2800" b="1" dirty="0" smtClean="0">
                <a:solidFill>
                  <a:schemeClr val="bg1"/>
                </a:solidFill>
              </a:rPr>
              <a:t>С</a:t>
            </a:r>
            <a:r>
              <a:rPr lang="en-US" sz="2800" b="1" dirty="0" smtClean="0">
                <a:solidFill>
                  <a:schemeClr val="bg1"/>
                </a:solidFill>
              </a:rPr>
              <a:t>I</a:t>
            </a:r>
            <a:r>
              <a:rPr lang="ru-RU" sz="2800" b="1" dirty="0" smtClean="0">
                <a:solidFill>
                  <a:schemeClr val="bg1"/>
                </a:solidFill>
              </a:rPr>
              <a:t>В</a:t>
            </a:r>
            <a:r>
              <a:rPr lang="en-US" sz="2800" b="1" dirty="0" smtClean="0">
                <a:solidFill>
                  <a:schemeClr val="bg1"/>
                </a:solidFill>
              </a:rPr>
              <a:t>I</a:t>
            </a:r>
            <a:r>
              <a:rPr lang="ru-RU" sz="2800" b="1" dirty="0" smtClean="0">
                <a:solidFill>
                  <a:schemeClr val="bg1"/>
                </a:solidFill>
              </a:rPr>
              <a:t>Ж</a:t>
            </a:r>
            <a:r>
              <a:rPr lang="en-US" sz="2800" b="1" dirty="0" smtClean="0">
                <a:solidFill>
                  <a:schemeClr val="bg1"/>
                </a:solidFill>
              </a:rPr>
              <a:t>N</a:t>
            </a:r>
            <a:r>
              <a:rPr lang="ru-RU" sz="2800" b="1" dirty="0" smtClean="0">
                <a:solidFill>
                  <a:schemeClr val="bg1"/>
                </a:solidFill>
              </a:rPr>
              <a:t>УЭ</a:t>
            </a:r>
            <a:r>
              <a:rPr lang="en-US" sz="2800" b="1" dirty="0" smtClean="0">
                <a:solidFill>
                  <a:schemeClr val="bg1"/>
                </a:solidFill>
              </a:rPr>
              <a:t>L</a:t>
            </a:r>
            <a:r>
              <a:rPr lang="ru-RU" sz="2800" b="1" dirty="0" smtClean="0">
                <a:solidFill>
                  <a:schemeClr val="bg1"/>
                </a:solidFill>
              </a:rPr>
              <a:t>СЯ</a:t>
            </a:r>
            <a:r>
              <a:rPr lang="en-US" sz="2800" b="1" dirty="0" smtClean="0">
                <a:solidFill>
                  <a:schemeClr val="bg1"/>
                </a:solidFill>
              </a:rPr>
              <a:t>F</a:t>
            </a:r>
            <a:r>
              <a:rPr lang="ru-RU" sz="2800" b="1" dirty="0" smtClean="0">
                <a:solidFill>
                  <a:schemeClr val="bg1"/>
                </a:solidFill>
              </a:rPr>
              <a:t>БЬ</a:t>
            </a:r>
            <a:r>
              <a:rPr lang="en-US" sz="2800" b="1" dirty="0" smtClean="0">
                <a:solidFill>
                  <a:schemeClr val="bg1"/>
                </a:solidFill>
              </a:rPr>
              <a:t>Z</a:t>
            </a:r>
            <a:r>
              <a:rPr lang="ru-RU" sz="2800" b="1" dirty="0" smtClean="0">
                <a:solidFill>
                  <a:schemeClr val="bg1"/>
                </a:solidFill>
              </a:rPr>
              <a:t>ПД</a:t>
            </a:r>
            <a:r>
              <a:rPr lang="en-US" sz="2800" b="1" dirty="0" smtClean="0">
                <a:solidFill>
                  <a:schemeClr val="bg1"/>
                </a:solidFill>
              </a:rPr>
              <a:t>G</a:t>
            </a:r>
            <a:r>
              <a:rPr lang="ru-RU" sz="2800" b="1" dirty="0" smtClean="0">
                <a:solidFill>
                  <a:schemeClr val="bg1"/>
                </a:solidFill>
              </a:rPr>
              <a:t>ЛА</a:t>
            </a:r>
            <a:r>
              <a:rPr lang="en-US" sz="2800" b="1" dirty="0" smtClean="0">
                <a:solidFill>
                  <a:schemeClr val="bg1"/>
                </a:solidFill>
              </a:rPr>
              <a:t>D</a:t>
            </a:r>
            <a:r>
              <a:rPr lang="ru-RU" sz="2800" b="1" dirty="0" smtClean="0">
                <a:solidFill>
                  <a:schemeClr val="bg1"/>
                </a:solidFill>
              </a:rPr>
              <a:t>НФЁ</a:t>
            </a:r>
            <a:r>
              <a:rPr lang="en-US" sz="2800" b="1" dirty="0" smtClean="0">
                <a:solidFill>
                  <a:schemeClr val="bg1"/>
                </a:solidFill>
              </a:rPr>
              <a:t>S</a:t>
            </a:r>
            <a:r>
              <a:rPr lang="ru-RU" sz="2800" b="1" dirty="0" smtClean="0">
                <a:solidFill>
                  <a:schemeClr val="bg1"/>
                </a:solidFill>
              </a:rPr>
              <a:t>ЭЯ</a:t>
            </a:r>
            <a:r>
              <a:rPr lang="en-US" sz="2800" b="1" dirty="0" smtClean="0">
                <a:solidFill>
                  <a:schemeClr val="bg1"/>
                </a:solidFill>
              </a:rPr>
              <a:t>U</a:t>
            </a:r>
            <a:r>
              <a:rPr lang="ru-RU" sz="2800" b="1" dirty="0" smtClean="0">
                <a:solidFill>
                  <a:schemeClr val="bg1"/>
                </a:solidFill>
              </a:rPr>
              <a:t>ЩД</a:t>
            </a:r>
            <a:r>
              <a:rPr lang="en-US" sz="2800" b="1" dirty="0" smtClean="0">
                <a:solidFill>
                  <a:schemeClr val="bg1"/>
                </a:solidFill>
              </a:rPr>
              <a:t>Z</a:t>
            </a:r>
            <a:r>
              <a:rPr lang="ru-RU" sz="2800" b="1" dirty="0" smtClean="0">
                <a:solidFill>
                  <a:schemeClr val="bg1"/>
                </a:solidFill>
              </a:rPr>
              <a:t>К</a:t>
            </a:r>
            <a:r>
              <a:rPr lang="en-US" sz="2800" b="1" dirty="0" smtClean="0">
                <a:solidFill>
                  <a:schemeClr val="bg1"/>
                </a:solidFill>
              </a:rPr>
              <a:t>F</a:t>
            </a:r>
            <a:r>
              <a:rPr lang="ru-RU" sz="2800" b="1" dirty="0" smtClean="0">
                <a:solidFill>
                  <a:schemeClr val="bg1"/>
                </a:solidFill>
              </a:rPr>
              <a:t>ЧЗ</a:t>
            </a:r>
            <a:r>
              <a:rPr lang="en-US" sz="2800" b="1" dirty="0" smtClean="0">
                <a:solidFill>
                  <a:schemeClr val="bg1"/>
                </a:solidFill>
              </a:rPr>
              <a:t>Q</a:t>
            </a:r>
            <a:r>
              <a:rPr lang="ru-RU" sz="2800" b="1" dirty="0" smtClean="0">
                <a:solidFill>
                  <a:schemeClr val="bg1"/>
                </a:solidFill>
              </a:rPr>
              <a:t>Г</a:t>
            </a:r>
            <a:r>
              <a:rPr lang="en-US" sz="2800" b="1" dirty="0" smtClean="0">
                <a:solidFill>
                  <a:schemeClr val="bg1"/>
                </a:solidFill>
              </a:rPr>
              <a:t>W</a:t>
            </a:r>
            <a:r>
              <a:rPr lang="ru-RU" sz="2800" b="1" dirty="0" smtClean="0">
                <a:solidFill>
                  <a:schemeClr val="bg1"/>
                </a:solidFill>
              </a:rPr>
              <a:t>ТС</a:t>
            </a:r>
            <a:r>
              <a:rPr lang="en-US" sz="2800" b="1" dirty="0" smtClean="0">
                <a:solidFill>
                  <a:schemeClr val="bg1"/>
                </a:solidFill>
              </a:rPr>
              <a:t>U</a:t>
            </a:r>
            <a:r>
              <a:rPr lang="ru-RU" sz="2800" b="1" dirty="0" smtClean="0">
                <a:solidFill>
                  <a:schemeClr val="bg1"/>
                </a:solidFill>
              </a:rPr>
              <a:t>ЭЪА</a:t>
            </a:r>
            <a:r>
              <a:rPr lang="en-US" sz="2800" b="1" dirty="0" smtClean="0">
                <a:solidFill>
                  <a:schemeClr val="bg1"/>
                </a:solidFill>
              </a:rPr>
              <a:t>N</a:t>
            </a:r>
            <a:r>
              <a:rPr lang="ru-RU" sz="2800" b="1" dirty="0" smtClean="0">
                <a:solidFill>
                  <a:schemeClr val="bg1"/>
                </a:solidFill>
              </a:rPr>
              <a:t>ЦЕ</a:t>
            </a:r>
            <a:r>
              <a:rPr lang="en-US" sz="2800" b="1" dirty="0" smtClean="0">
                <a:solidFill>
                  <a:schemeClr val="bg1"/>
                </a:solidFill>
              </a:rPr>
              <a:t>S</a:t>
            </a:r>
            <a:r>
              <a:rPr lang="ru-RU" sz="2800" b="1" dirty="0" smtClean="0">
                <a:solidFill>
                  <a:schemeClr val="bg1"/>
                </a:solidFill>
              </a:rPr>
              <a:t>ФП</a:t>
            </a:r>
            <a:r>
              <a:rPr lang="en-US" sz="2800" b="1" dirty="0" smtClean="0">
                <a:solidFill>
                  <a:schemeClr val="bg1"/>
                </a:solidFill>
              </a:rPr>
              <a:t>G</a:t>
            </a:r>
            <a:r>
              <a:rPr lang="ru-RU" sz="2800" b="1" dirty="0" smtClean="0">
                <a:solidFill>
                  <a:schemeClr val="bg1"/>
                </a:solidFill>
              </a:rPr>
              <a:t>СЕР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486</Words>
  <Application>Microsoft Macintosh PowerPoint</Application>
  <PresentationFormat>Экран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РАЗВИТИЕ ВНИМАНИЯ</vt:lpstr>
      <vt:lpstr>ДОБРО ПОЖАЛОВАТЬ!</vt:lpstr>
      <vt:lpstr>ВОПРОСЫ СОБРАНИЯ</vt:lpstr>
      <vt:lpstr>Что такое внимание?</vt:lpstr>
      <vt:lpstr>ТЕСТ ДЛЯ РОДИТЕЛЕЙ </vt:lpstr>
      <vt:lpstr>Презентация PowerPoint</vt:lpstr>
      <vt:lpstr>Презентация PowerPoint</vt:lpstr>
      <vt:lpstr>Результаты теста</vt:lpstr>
      <vt:lpstr>Упражнения на развитие внимания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</vt:lpstr>
      <vt:lpstr>Спасибо за внимание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ВНИМАНИЯ</dc:title>
  <dc:creator>user</dc:creator>
  <cp:lastModifiedBy>константин комаров</cp:lastModifiedBy>
  <cp:revision>39</cp:revision>
  <dcterms:created xsi:type="dcterms:W3CDTF">2013-10-18T11:44:52Z</dcterms:created>
  <dcterms:modified xsi:type="dcterms:W3CDTF">2015-10-11T13:32:09Z</dcterms:modified>
</cp:coreProperties>
</file>