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1" r:id="rId2"/>
    <p:sldId id="322" r:id="rId3"/>
    <p:sldId id="323" r:id="rId4"/>
    <p:sldId id="327" r:id="rId5"/>
    <p:sldId id="328" r:id="rId6"/>
    <p:sldId id="307" r:id="rId7"/>
    <p:sldId id="308" r:id="rId8"/>
    <p:sldId id="309" r:id="rId9"/>
    <p:sldId id="310" r:id="rId10"/>
    <p:sldId id="311" r:id="rId11"/>
    <p:sldId id="314" r:id="rId12"/>
    <p:sldId id="315" r:id="rId13"/>
    <p:sldId id="316" r:id="rId14"/>
    <p:sldId id="317" r:id="rId15"/>
    <p:sldId id="318" r:id="rId16"/>
    <p:sldId id="319" r:id="rId17"/>
    <p:sldId id="320" r:id="rId18"/>
    <p:sldId id="292"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0579"/>
    <a:srgbClr val="C6C09A"/>
    <a:srgbClr val="E2DFCC"/>
    <a:srgbClr val="F6F5F0"/>
    <a:srgbClr val="00FFFF"/>
    <a:srgbClr val="CCECFF"/>
    <a:srgbClr val="0D057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08.10.2015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08.10.2015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08.10.2015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08.10.2015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08.10.2015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08.10.2015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08.10.2015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8712968"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b="1" dirty="0">
                <a:solidFill>
                  <a:srgbClr val="050579"/>
                </a:solidFill>
              </a:rPr>
              <a:t>Тематическое направление «Дом</a:t>
            </a:r>
            <a:r>
              <a:rPr lang="ru-RU" sz="2400" b="1" dirty="0" smtClean="0">
                <a:solidFill>
                  <a:srgbClr val="050579"/>
                </a:solidFill>
              </a:rPr>
              <a:t>»</a:t>
            </a:r>
            <a:endParaRPr lang="ru-RU" sz="2400" dirty="0">
              <a:solidFill>
                <a:srgbClr val="050579"/>
              </a:solidFill>
            </a:endParaRPr>
          </a:p>
        </p:txBody>
      </p:sp>
      <p:sp>
        <p:nvSpPr>
          <p:cNvPr id="5" name="TextBox 4"/>
          <p:cNvSpPr txBox="1"/>
          <p:nvPr/>
        </p:nvSpPr>
        <p:spPr>
          <a:xfrm>
            <a:off x="251520" y="1756266"/>
            <a:ext cx="8773857" cy="830997"/>
          </a:xfrm>
          <a:prstGeom prst="rect">
            <a:avLst/>
          </a:prstGeom>
          <a:solidFill>
            <a:schemeClr val="tx2">
              <a:lumMod val="20000"/>
              <a:lumOff val="80000"/>
            </a:schemeClr>
          </a:solidFill>
        </p:spPr>
        <p:txBody>
          <a:bodyPr wrap="square" rtlCol="0">
            <a:spAutoFit/>
          </a:bodyPr>
          <a:lstStyle/>
          <a:p>
            <a:r>
              <a:rPr lang="ru-RU" sz="1600" i="1" dirty="0">
                <a:solidFill>
                  <a:srgbClr val="050579"/>
                </a:solidFill>
              </a:rPr>
              <a:t>Прочитайте текст. Исходя из разных смыслов, которые можно вложить в слово «дом» сформулируйте четыре тезиса для сочинения.</a:t>
            </a:r>
            <a:endParaRPr lang="ru-RU" sz="1600" dirty="0">
              <a:solidFill>
                <a:srgbClr val="050579"/>
              </a:solidFill>
            </a:endParaRPr>
          </a:p>
          <a:p>
            <a:endParaRPr lang="ru-RU" sz="1600" dirty="0" smtClean="0">
              <a:solidFill>
                <a:srgbClr val="050579"/>
              </a:solidFill>
            </a:endParaRPr>
          </a:p>
        </p:txBody>
      </p:sp>
      <p:sp>
        <p:nvSpPr>
          <p:cNvPr id="11" name="TextBox 10"/>
          <p:cNvSpPr txBox="1"/>
          <p:nvPr/>
        </p:nvSpPr>
        <p:spPr>
          <a:xfrm>
            <a:off x="251520" y="2924944"/>
            <a:ext cx="8701848" cy="2308324"/>
          </a:xfrm>
          <a:prstGeom prst="rect">
            <a:avLst/>
          </a:prstGeom>
          <a:solidFill>
            <a:srgbClr val="E2DFCC"/>
          </a:solidFill>
          <a:ln>
            <a:solidFill>
              <a:srgbClr val="00FFFF"/>
            </a:solidFill>
          </a:ln>
        </p:spPr>
        <p:txBody>
          <a:bodyPr wrap="square" rtlCol="0">
            <a:spAutoFit/>
          </a:bodyPr>
          <a:lstStyle/>
          <a:p>
            <a:r>
              <a:rPr lang="ru-RU" dirty="0">
                <a:solidFill>
                  <a:srgbClr val="050579"/>
                </a:solidFill>
              </a:rPr>
              <a:t>Дом — жилище, убежище, область покоя и воли, независимость, неприкосновенность. </a:t>
            </a:r>
          </a:p>
          <a:p>
            <a:r>
              <a:rPr lang="ru-RU" dirty="0">
                <a:solidFill>
                  <a:srgbClr val="050579"/>
                </a:solidFill>
              </a:rPr>
              <a:t>Дом — очаг, семья, женщина, любовь, продолжение рода, постоянство и ритм упорядоченной жизни, «медленные труды». </a:t>
            </a:r>
          </a:p>
          <a:p>
            <a:r>
              <a:rPr lang="ru-RU" dirty="0">
                <a:solidFill>
                  <a:srgbClr val="050579"/>
                </a:solidFill>
              </a:rPr>
              <a:t>Дом — традиция, преемственность, отечество, нация, народ, история. </a:t>
            </a:r>
          </a:p>
          <a:p>
            <a:r>
              <a:rPr lang="ru-RU" dirty="0">
                <a:solidFill>
                  <a:srgbClr val="050579"/>
                </a:solidFill>
              </a:rPr>
              <a:t>Дом — «родное пепелище», основа человечности человека, «залог величия его», осмысленности и </a:t>
            </a:r>
            <a:r>
              <a:rPr lang="ru-RU" dirty="0" err="1">
                <a:solidFill>
                  <a:srgbClr val="050579"/>
                </a:solidFill>
              </a:rPr>
              <a:t>неодиночества</a:t>
            </a:r>
            <a:r>
              <a:rPr lang="ru-RU" dirty="0">
                <a:solidFill>
                  <a:srgbClr val="050579"/>
                </a:solidFill>
              </a:rPr>
              <a:t> существования. Понятие величественное и спокойное, символ единого, целостного большого бытия</a:t>
            </a:r>
            <a:r>
              <a:rPr lang="ru-RU" dirty="0" smtClean="0">
                <a:solidFill>
                  <a:srgbClr val="050579"/>
                </a:solidFill>
              </a:rPr>
              <a:t>.</a:t>
            </a:r>
            <a:endParaRPr lang="ru-RU" dirty="0">
              <a:solidFill>
                <a:srgbClr val="050579"/>
              </a:solidFill>
            </a:endParaRP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
        <p:nvSpPr>
          <p:cNvPr id="17" name="TextBox 16"/>
          <p:cNvSpPr txBox="1"/>
          <p:nvPr/>
        </p:nvSpPr>
        <p:spPr>
          <a:xfrm>
            <a:off x="1115616" y="1700808"/>
            <a:ext cx="6912768" cy="369332"/>
          </a:xfrm>
          <a:prstGeom prst="rect">
            <a:avLst/>
          </a:prstGeom>
          <a:noFill/>
        </p:spPr>
        <p:txBody>
          <a:bodyPr wrap="square" rtlCol="0">
            <a:spAutoFit/>
          </a:bodyPr>
          <a:lstStyle/>
          <a:p>
            <a:endParaRPr lang="ru-RU" dirty="0"/>
          </a:p>
        </p:txBody>
      </p:sp>
      <p:sp>
        <p:nvSpPr>
          <p:cNvPr id="13" name="TextBox 12"/>
          <p:cNvSpPr txBox="1"/>
          <p:nvPr/>
        </p:nvSpPr>
        <p:spPr>
          <a:xfrm>
            <a:off x="251520" y="1151033"/>
            <a:ext cx="8712968" cy="369332"/>
          </a:xfrm>
          <a:prstGeom prst="rect">
            <a:avLst/>
          </a:prstGeom>
          <a:solidFill>
            <a:srgbClr val="C6C09A"/>
          </a:solidFill>
        </p:spPr>
        <p:txBody>
          <a:bodyPr wrap="square" rtlCol="0">
            <a:spAutoFit/>
          </a:bodyPr>
          <a:lstStyle/>
          <a:p>
            <a:pPr lvl="0" indent="450850" algn="just" fontAlgn="base">
              <a:spcBef>
                <a:spcPct val="0"/>
              </a:spcBef>
              <a:spcAft>
                <a:spcPct val="0"/>
              </a:spcAft>
            </a:pPr>
            <a:r>
              <a:rPr lang="ru-RU" b="1" dirty="0" smtClean="0">
                <a:solidFill>
                  <a:srgbClr val="0D0575"/>
                </a:solidFill>
                <a:latin typeface="Times New Roman" pitchFamily="18" charset="0"/>
                <a:ea typeface="Calibri" pitchFamily="34" charset="0"/>
                <a:cs typeface="Times New Roman" pitchFamily="18" charset="0"/>
              </a:rPr>
              <a:t>Задание: </a:t>
            </a:r>
            <a:endParaRPr lang="ru-RU" sz="2400" b="1" dirty="0" smtClean="0">
              <a:solidFill>
                <a:srgbClr val="0D0575"/>
              </a:solidFill>
              <a:latin typeface="Arial" pitchFamily="34" charset="0"/>
              <a:cs typeface="Arial" pitchFamily="34" charset="0"/>
            </a:endParaRPr>
          </a:p>
        </p:txBody>
      </p:sp>
      <p:sp>
        <p:nvSpPr>
          <p:cNvPr id="10" name="TextBox 9"/>
          <p:cNvSpPr txBox="1"/>
          <p:nvPr/>
        </p:nvSpPr>
        <p:spPr>
          <a:xfrm>
            <a:off x="251520" y="5445225"/>
            <a:ext cx="8712968" cy="360040"/>
          </a:xfrm>
          <a:prstGeom prst="rect">
            <a:avLst/>
          </a:prstGeom>
          <a:solidFill>
            <a:srgbClr val="C6C09A"/>
          </a:solidFill>
        </p:spPr>
        <p:txBody>
          <a:bodyPr wrap="square" rtlCol="0">
            <a:spAutoFit/>
          </a:bodyPr>
          <a:lstStyle/>
          <a:p>
            <a:pPr lvl="0" indent="450850" algn="just" fontAlgn="base">
              <a:spcBef>
                <a:spcPct val="0"/>
              </a:spcBef>
              <a:spcAft>
                <a:spcPct val="0"/>
              </a:spcAft>
            </a:pPr>
            <a:endParaRPr lang="ru-RU" sz="2400" b="1" dirty="0" smtClean="0">
              <a:solidFill>
                <a:srgbClr val="0D0575"/>
              </a:solidFill>
              <a:latin typeface="Arial" pitchFamily="34" charset="0"/>
              <a:cs typeface="Arial" pitchFamily="34" charset="0"/>
            </a:endParaRPr>
          </a:p>
        </p:txBody>
      </p:sp>
    </p:spTree>
    <p:extLst>
      <p:ext uri="{BB962C8B-B14F-4D97-AF65-F5344CB8AC3E}">
        <p14:creationId xmlns="" xmlns:p14="http://schemas.microsoft.com/office/powerpoint/2010/main" val="4279348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404664"/>
            <a:ext cx="6624736" cy="3312368"/>
          </a:xfrm>
        </p:spPr>
        <p:txBody>
          <a:bodyPr>
            <a:normAutofit/>
          </a:bodyPr>
          <a:lstStyle/>
          <a:p>
            <a:r>
              <a:rPr lang="ru-RU" sz="2400" dirty="0" smtClean="0">
                <a:solidFill>
                  <a:srgbClr val="C00000"/>
                </a:solidFill>
                <a:latin typeface="Times New Roman" pitchFamily="18" charset="0"/>
                <a:cs typeface="Times New Roman" pitchFamily="18" charset="0"/>
              </a:rPr>
              <a:t>Готовимся к сочинению</a:t>
            </a:r>
          </a:p>
          <a:p>
            <a:endParaRPr lang="ru-RU" sz="2400" dirty="0" smtClean="0">
              <a:solidFill>
                <a:schemeClr val="bg2">
                  <a:lumMod val="50000"/>
                </a:schemeClr>
              </a:solidFill>
              <a:latin typeface="Times New Roman" pitchFamily="18" charset="0"/>
              <a:cs typeface="Times New Roman" pitchFamily="18" charset="0"/>
            </a:endParaRPr>
          </a:p>
          <a:p>
            <a:r>
              <a:rPr lang="ru-RU" sz="2400" dirty="0" smtClean="0">
                <a:solidFill>
                  <a:srgbClr val="0D0575"/>
                </a:solidFill>
                <a:latin typeface="Times New Roman" pitchFamily="18" charset="0"/>
                <a:cs typeface="Times New Roman" pitchFamily="18" charset="0"/>
              </a:rPr>
              <a:t>Тетради-практикумы </a:t>
            </a:r>
          </a:p>
          <a:p>
            <a:r>
              <a:rPr lang="ru-RU" sz="2400" dirty="0" smtClean="0">
                <a:solidFill>
                  <a:srgbClr val="0D0575"/>
                </a:solidFill>
                <a:latin typeface="Times New Roman" pitchFamily="18" charset="0"/>
                <a:cs typeface="Times New Roman" pitchFamily="18" charset="0"/>
              </a:rPr>
              <a:t>для развития письменной речи</a:t>
            </a:r>
          </a:p>
          <a:p>
            <a:r>
              <a:rPr lang="ru-RU" sz="2400" dirty="0" smtClean="0">
                <a:solidFill>
                  <a:srgbClr val="0D0575"/>
                </a:solidFill>
                <a:latin typeface="Times New Roman" pitchFamily="18" charset="0"/>
                <a:cs typeface="Times New Roman" pitchFamily="18" charset="0"/>
              </a:rPr>
              <a:t>5-9 классы</a:t>
            </a:r>
            <a:endParaRPr lang="ru-RU" sz="2400" dirty="0">
              <a:solidFill>
                <a:srgbClr val="0D0575"/>
              </a:solidFill>
              <a:latin typeface="Times New Roman" pitchFamily="18" charset="0"/>
              <a:cs typeface="Times New Roman" pitchFamily="18" charset="0"/>
            </a:endParaRPr>
          </a:p>
        </p:txBody>
      </p:sp>
      <p:pic>
        <p:nvPicPr>
          <p:cNvPr id="7" name="Рисунок 6" descr="5 класс.png"/>
          <p:cNvPicPr>
            <a:picLocks noChangeAspect="1"/>
          </p:cNvPicPr>
          <p:nvPr/>
        </p:nvPicPr>
        <p:blipFill>
          <a:blip r:embed="rId2" cstate="print"/>
          <a:stretch>
            <a:fillRect/>
          </a:stretch>
        </p:blipFill>
        <p:spPr>
          <a:xfrm rot="20716524">
            <a:off x="390465" y="3058190"/>
            <a:ext cx="1935067" cy="2476550"/>
          </a:xfrm>
          <a:prstGeom prst="rect">
            <a:avLst/>
          </a:prstGeom>
          <a:effectLst>
            <a:outerShdw blurRad="50800" dist="38100" dir="2700000" algn="tl" rotWithShape="0">
              <a:prstClr val="black">
                <a:alpha val="40000"/>
              </a:prstClr>
            </a:outerShdw>
          </a:effectLst>
        </p:spPr>
      </p:pic>
      <p:pic>
        <p:nvPicPr>
          <p:cNvPr id="11" name="Рисунок 10" descr="9 класс.png"/>
          <p:cNvPicPr>
            <a:picLocks noChangeAspect="1"/>
          </p:cNvPicPr>
          <p:nvPr/>
        </p:nvPicPr>
        <p:blipFill>
          <a:blip r:embed="rId3" cstate="print"/>
          <a:stretch>
            <a:fillRect/>
          </a:stretch>
        </p:blipFill>
        <p:spPr>
          <a:xfrm rot="527147">
            <a:off x="6898265" y="236725"/>
            <a:ext cx="1749833" cy="2308372"/>
          </a:xfrm>
          <a:prstGeom prst="rect">
            <a:avLst/>
          </a:prstGeom>
          <a:effectLst>
            <a:outerShdw blurRad="50800" dist="38100" dir="2700000" algn="tl" rotWithShape="0">
              <a:prstClr val="black">
                <a:alpha val="40000"/>
              </a:prstClr>
            </a:outerShdw>
          </a:effectLst>
        </p:spPr>
      </p:pic>
      <p:pic>
        <p:nvPicPr>
          <p:cNvPr id="10" name="Рисунок 9" descr="8 класс.png"/>
          <p:cNvPicPr>
            <a:picLocks noChangeAspect="1"/>
          </p:cNvPicPr>
          <p:nvPr/>
        </p:nvPicPr>
        <p:blipFill>
          <a:blip r:embed="rId4" cstate="print"/>
          <a:stretch>
            <a:fillRect/>
          </a:stretch>
        </p:blipFill>
        <p:spPr>
          <a:xfrm rot="1220213">
            <a:off x="6669236" y="2596851"/>
            <a:ext cx="1868019" cy="2458795"/>
          </a:xfrm>
          <a:prstGeom prst="rect">
            <a:avLst/>
          </a:prstGeom>
          <a:effectLst>
            <a:outerShdw blurRad="50800" dist="38100" dir="2700000" algn="tl" rotWithShape="0">
              <a:prstClr val="black">
                <a:alpha val="40000"/>
              </a:prstClr>
            </a:outerShdw>
          </a:effectLst>
        </p:spPr>
      </p:pic>
      <p:pic>
        <p:nvPicPr>
          <p:cNvPr id="9" name="Рисунок 8" descr="7 класс.png"/>
          <p:cNvPicPr>
            <a:picLocks noChangeAspect="1"/>
          </p:cNvPicPr>
          <p:nvPr/>
        </p:nvPicPr>
        <p:blipFill>
          <a:blip r:embed="rId5" cstate="print"/>
          <a:stretch>
            <a:fillRect/>
          </a:stretch>
        </p:blipFill>
        <p:spPr>
          <a:xfrm>
            <a:off x="4716016" y="2924944"/>
            <a:ext cx="2049658" cy="2646169"/>
          </a:xfrm>
          <a:prstGeom prst="rect">
            <a:avLst/>
          </a:prstGeom>
          <a:effectLst>
            <a:outerShdw blurRad="50800" dist="38100" dir="2700000" algn="tl" rotWithShape="0">
              <a:prstClr val="black">
                <a:alpha val="40000"/>
              </a:prstClr>
            </a:outerShdw>
          </a:effectLst>
        </p:spPr>
      </p:pic>
      <p:pic>
        <p:nvPicPr>
          <p:cNvPr id="8" name="Рисунок 7" descr="6 класс.png"/>
          <p:cNvPicPr>
            <a:picLocks noChangeAspect="1"/>
          </p:cNvPicPr>
          <p:nvPr/>
        </p:nvPicPr>
        <p:blipFill>
          <a:blip r:embed="rId6" cstate="print"/>
          <a:stretch>
            <a:fillRect/>
          </a:stretch>
        </p:blipFill>
        <p:spPr>
          <a:xfrm rot="21252528">
            <a:off x="2545022" y="2952677"/>
            <a:ext cx="2115958" cy="2748422"/>
          </a:xfrm>
          <a:prstGeom prst="rect">
            <a:avLst/>
          </a:prstGeom>
          <a:effectLst>
            <a:outerShdw blurRad="50800" dist="38100" dir="2700000" algn="tl" rotWithShape="0">
              <a:prstClr val="black">
                <a:alpha val="40000"/>
              </a:prstClr>
            </a:outerShdw>
          </a:effectLst>
        </p:spPr>
      </p:pic>
      <p:sp>
        <p:nvSpPr>
          <p:cNvPr id="12" name="Прямоугольник 11"/>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13" name="Прямоугольник 12"/>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4" name="Рисунок 1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88640"/>
            <a:ext cx="8430782" cy="5355312"/>
          </a:xfrm>
          <a:prstGeom prst="rect">
            <a:avLst/>
          </a:prstGeom>
          <a:solidFill>
            <a:schemeClr val="bg2"/>
          </a:solidFill>
        </p:spPr>
        <p:txBody>
          <a:bodyPr wrap="square" rtlCol="0">
            <a:spAutoFit/>
          </a:bodyPr>
          <a:lstStyle/>
          <a:p>
            <a:r>
              <a:rPr lang="ru-RU" dirty="0" smtClean="0">
                <a:solidFill>
                  <a:srgbClr val="0D0575"/>
                </a:solidFill>
                <a:latin typeface="Times New Roman" pitchFamily="18" charset="0"/>
                <a:cs typeface="Times New Roman" pitchFamily="18" charset="0"/>
              </a:rPr>
              <a:t>Тетради-практикумы направлены на развитие речи и систематическую подготовку к написанию сочинения по русскому языку и литературе, а также иных видов письменных работ. </a:t>
            </a:r>
          </a:p>
          <a:p>
            <a:endParaRPr lang="ru-RU" dirty="0" smtClean="0">
              <a:solidFill>
                <a:srgbClr val="0D0575"/>
              </a:solidFill>
              <a:latin typeface="Times New Roman" pitchFamily="18" charset="0"/>
              <a:cs typeface="Times New Roman" pitchFamily="18" charset="0"/>
            </a:endParaRPr>
          </a:p>
          <a:p>
            <a:r>
              <a:rPr lang="ru-RU" b="1" dirty="0" smtClean="0">
                <a:solidFill>
                  <a:srgbClr val="0D0575"/>
                </a:solidFill>
                <a:latin typeface="Times New Roman" pitchFamily="18" charset="0"/>
                <a:cs typeface="Times New Roman" pitchFamily="18" charset="0"/>
              </a:rPr>
              <a:t>Эффективные упражнения разного вида сложности помогут научиться:</a:t>
            </a:r>
          </a:p>
          <a:p>
            <a:pPr lvl="0">
              <a:buFont typeface="Wingdings" pitchFamily="2" charset="2"/>
              <a:buChar char="§"/>
            </a:pPr>
            <a:r>
              <a:rPr lang="ru-RU" dirty="0" smtClean="0">
                <a:solidFill>
                  <a:srgbClr val="0D0575"/>
                </a:solidFill>
                <a:latin typeface="Times New Roman" pitchFamily="18" charset="0"/>
                <a:cs typeface="Times New Roman" pitchFamily="18" charset="0"/>
              </a:rPr>
              <a:t> понимать прочитанный текст </a:t>
            </a:r>
          </a:p>
          <a:p>
            <a:pPr lvl="0">
              <a:buFont typeface="Wingdings" pitchFamily="2" charset="2"/>
              <a:buChar char="§"/>
            </a:pPr>
            <a:r>
              <a:rPr lang="ru-RU" dirty="0" smtClean="0">
                <a:solidFill>
                  <a:srgbClr val="0D0575"/>
                </a:solidFill>
                <a:latin typeface="Times New Roman" pitchFamily="18" charset="0"/>
                <a:cs typeface="Times New Roman" pitchFamily="18" charset="0"/>
              </a:rPr>
              <a:t> связывать слова в предложения, предложения – в текст</a:t>
            </a:r>
          </a:p>
          <a:p>
            <a:pPr lvl="0">
              <a:buFont typeface="Wingdings" pitchFamily="2" charset="2"/>
              <a:buChar char="§"/>
            </a:pPr>
            <a:r>
              <a:rPr lang="ru-RU" dirty="0" smtClean="0">
                <a:solidFill>
                  <a:srgbClr val="0D0575"/>
                </a:solidFill>
                <a:latin typeface="Times New Roman" pitchFamily="18" charset="0"/>
                <a:cs typeface="Times New Roman" pitchFamily="18" charset="0"/>
              </a:rPr>
              <a:t> писать сочинения – описания, повествования, рассуждения</a:t>
            </a:r>
          </a:p>
          <a:p>
            <a:pPr lvl="0">
              <a:buFont typeface="Wingdings" pitchFamily="2" charset="2"/>
              <a:buChar char="§"/>
            </a:pPr>
            <a:r>
              <a:rPr lang="ru-RU" dirty="0" smtClean="0">
                <a:solidFill>
                  <a:srgbClr val="0D0575"/>
                </a:solidFill>
                <a:latin typeface="Times New Roman" pitchFamily="18" charset="0"/>
                <a:cs typeface="Times New Roman" pitchFamily="18" charset="0"/>
              </a:rPr>
              <a:t> разобраться с типичными логическими, речевыми и стилистическими ошибками</a:t>
            </a:r>
          </a:p>
          <a:p>
            <a:pPr lvl="0">
              <a:buFont typeface="Wingdings" pitchFamily="2" charset="2"/>
              <a:buChar char="§"/>
            </a:pPr>
            <a:r>
              <a:rPr lang="ru-RU" dirty="0" smtClean="0">
                <a:solidFill>
                  <a:srgbClr val="0D0575"/>
                </a:solidFill>
                <a:latin typeface="Times New Roman" pitchFamily="18" charset="0"/>
                <a:cs typeface="Times New Roman" pitchFamily="18" charset="0"/>
              </a:rPr>
              <a:t> редактировать написанное</a:t>
            </a:r>
          </a:p>
          <a:p>
            <a:pPr lvl="0">
              <a:buFont typeface="Wingdings" pitchFamily="2" charset="2"/>
              <a:buChar char="§"/>
            </a:pPr>
            <a:r>
              <a:rPr lang="ru-RU" dirty="0" smtClean="0">
                <a:solidFill>
                  <a:srgbClr val="0D0575"/>
                </a:solidFill>
                <a:latin typeface="Times New Roman" pitchFamily="18" charset="0"/>
                <a:cs typeface="Times New Roman" pitchFamily="18" charset="0"/>
              </a:rPr>
              <a:t> писать проектные и исследовательские работы по всем предметам гуманитарного цикла: истории, обществознанию, мировой художественной культуре, географии, биологии</a:t>
            </a:r>
          </a:p>
          <a:p>
            <a:r>
              <a:rPr lang="ru-RU" dirty="0" smtClean="0">
                <a:solidFill>
                  <a:srgbClr val="0D0575"/>
                </a:solidFill>
                <a:latin typeface="Times New Roman" pitchFamily="18" charset="0"/>
                <a:cs typeface="Times New Roman" pitchFamily="18" charset="0"/>
              </a:rPr>
              <a:t> </a:t>
            </a:r>
          </a:p>
          <a:p>
            <a:r>
              <a:rPr lang="ru-RU" dirty="0" smtClean="0">
                <a:solidFill>
                  <a:srgbClr val="0D0575"/>
                </a:solidFill>
                <a:latin typeface="Times New Roman" pitchFamily="18" charset="0"/>
                <a:cs typeface="Times New Roman" pitchFamily="18" charset="0"/>
              </a:rPr>
              <a:t>Систематически работая с тетрадями-практикумами, школьники подойдут к итоговым экзаменам с необходимыми навыками и умениями и успешно напишут сочинение.</a:t>
            </a:r>
          </a:p>
          <a:p>
            <a:r>
              <a:rPr lang="ru-RU" dirty="0" smtClean="0">
                <a:solidFill>
                  <a:srgbClr val="0D0575"/>
                </a:solidFill>
                <a:latin typeface="Times New Roman" pitchFamily="18" charset="0"/>
                <a:cs typeface="Times New Roman" pitchFamily="18" charset="0"/>
              </a:rPr>
              <a:t>Методические рекомендации для учителя будут размещены на сайте издательства «Просвещение</a:t>
            </a:r>
            <a:endParaRPr lang="ru-RU" dirty="0" smtClean="0">
              <a:solidFill>
                <a:srgbClr val="0D0575"/>
              </a:solidFill>
            </a:endParaRPr>
          </a:p>
        </p:txBody>
      </p:sp>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9" name="Прямоугольник 8"/>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0" name="Рисунок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Tree>
    <p:extLst>
      <p:ext uri="{BB962C8B-B14F-4D97-AF65-F5344CB8AC3E}">
        <p14:creationId xmlns="" xmlns:p14="http://schemas.microsoft.com/office/powerpoint/2010/main" val="2754554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95536" y="908720"/>
            <a:ext cx="8424936" cy="923330"/>
          </a:xfrm>
          <a:prstGeom prst="rect">
            <a:avLst/>
          </a:prstGeom>
          <a:solidFill>
            <a:srgbClr val="CCECFF"/>
          </a:solidFill>
          <a:ln>
            <a:solidFill>
              <a:srgbClr val="00FFFF"/>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smtClean="0">
                <a:solidFill>
                  <a:srgbClr val="0D0575"/>
                </a:solidFill>
                <a:latin typeface="Times New Roman" pitchFamily="18" charset="0"/>
                <a:cs typeface="Times New Roman" pitchFamily="18" charset="0"/>
              </a:rPr>
              <a:t>Исправьте текст: сделайте его более связным, устраните повторы и однообразие синтаксических конструкций. Добавьте необходимые слова, в том числе частицы, союзы, местоимения. </a:t>
            </a:r>
            <a:endParaRPr lang="ru-RU" dirty="0">
              <a:solidFill>
                <a:srgbClr val="0D0575"/>
              </a:solidFill>
              <a:latin typeface="Times New Roman" pitchFamily="18" charset="0"/>
              <a:cs typeface="Times New Roman" pitchFamily="18" charset="0"/>
            </a:endParaRPr>
          </a:p>
        </p:txBody>
      </p:sp>
      <p:sp>
        <p:nvSpPr>
          <p:cNvPr id="20" name="TextBox 19"/>
          <p:cNvSpPr txBox="1"/>
          <p:nvPr/>
        </p:nvSpPr>
        <p:spPr>
          <a:xfrm>
            <a:off x="323528" y="260648"/>
            <a:ext cx="1584176" cy="523220"/>
          </a:xfrm>
          <a:prstGeom prst="rect">
            <a:avLst/>
          </a:prstGeom>
          <a:noFill/>
        </p:spPr>
        <p:txBody>
          <a:bodyPr wrap="square" rtlCol="0">
            <a:spAutoFit/>
          </a:bodyPr>
          <a:lstStyle/>
          <a:p>
            <a:r>
              <a:rPr lang="ru-RU" sz="2800" b="1" dirty="0" smtClean="0">
                <a:solidFill>
                  <a:srgbClr val="C00000"/>
                </a:solidFill>
                <a:latin typeface="Times New Roman" pitchFamily="18" charset="0"/>
                <a:cs typeface="Times New Roman" pitchFamily="18" charset="0"/>
              </a:rPr>
              <a:t>8 класс</a:t>
            </a:r>
            <a:endParaRPr lang="ru-RU" sz="2800" b="1" dirty="0">
              <a:solidFill>
                <a:srgbClr val="C00000"/>
              </a:solidFill>
              <a:latin typeface="Times New Roman" pitchFamily="18" charset="0"/>
              <a:cs typeface="Times New Roman" pitchFamily="18" charset="0"/>
            </a:endParaRPr>
          </a:p>
        </p:txBody>
      </p:sp>
      <p:sp>
        <p:nvSpPr>
          <p:cNvPr id="12289" name="Rectangle 1"/>
          <p:cNvSpPr>
            <a:spLocks noChangeArrowheads="1"/>
          </p:cNvSpPr>
          <p:nvPr/>
        </p:nvSpPr>
        <p:spPr bwMode="auto">
          <a:xfrm>
            <a:off x="395536" y="1916832"/>
            <a:ext cx="8568952" cy="1477328"/>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zh-CN" b="0" i="0" u="none" strike="noStrike" cap="none" normalizeH="0" baseline="0" dirty="0" smtClean="0">
                <a:ln>
                  <a:noFill/>
                </a:ln>
                <a:solidFill>
                  <a:srgbClr val="0D0575"/>
                </a:solidFill>
                <a:effectLst/>
                <a:latin typeface="Times New Roman" pitchFamily="18" charset="0"/>
                <a:ea typeface="SimSun" pitchFamily="2" charset="-122"/>
                <a:cs typeface="Times New Roman" pitchFamily="18" charset="0"/>
              </a:rPr>
              <a:t>       Франсуа Виет родился во Франции в 1540 г. Он был адвокатом по профессии.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zh-CN" b="0" i="0" u="none" strike="noStrike" cap="none" normalizeH="0" baseline="0" dirty="0" smtClean="0">
                <a:ln>
                  <a:noFill/>
                </a:ln>
                <a:solidFill>
                  <a:srgbClr val="0D0575"/>
                </a:solidFill>
                <a:effectLst/>
                <a:latin typeface="Times New Roman" pitchFamily="18" charset="0"/>
                <a:ea typeface="SimSun" pitchFamily="2" charset="-122"/>
                <a:cs typeface="Times New Roman" pitchFamily="18" charset="0"/>
              </a:rPr>
              <a:t>Он был всесторонне образованным человеком. Он хорошо знал древние языки, астрономию. Его истинным призванием была математика. Он бывал увлечен математической задачей. Он мог работать над ней иногда по трое суток без еды и сна.</a:t>
            </a:r>
            <a:endParaRPr kumimoji="0" lang="ru-RU" altLang="zh-CN" b="0" i="0" u="none" strike="noStrike" cap="none" normalizeH="0" baseline="0" dirty="0" smtClean="0">
              <a:ln>
                <a:noFill/>
              </a:ln>
              <a:solidFill>
                <a:srgbClr val="0D0575"/>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altLang="zh-CN" b="0" i="0" u="none" strike="noStrike" cap="none" normalizeH="0" baseline="0" dirty="0" smtClean="0">
              <a:ln>
                <a:noFill/>
              </a:ln>
              <a:solidFill>
                <a:srgbClr val="0D0575"/>
              </a:solidFill>
              <a:effectLst/>
              <a:latin typeface="Times New Roman" pitchFamily="18" charset="0"/>
              <a:cs typeface="Times New Roman" pitchFamily="18" charset="0"/>
            </a:endParaRPr>
          </a:p>
        </p:txBody>
      </p:sp>
      <p:sp>
        <p:nvSpPr>
          <p:cNvPr id="6" name="TextBox 5"/>
          <p:cNvSpPr txBox="1"/>
          <p:nvPr/>
        </p:nvSpPr>
        <p:spPr>
          <a:xfrm>
            <a:off x="467544" y="3717032"/>
            <a:ext cx="864096" cy="369332"/>
          </a:xfrm>
          <a:prstGeom prst="rect">
            <a:avLst/>
          </a:prstGeom>
          <a:ln>
            <a:solidFill>
              <a:schemeClr val="bg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b="1" dirty="0" smtClean="0">
                <a:solidFill>
                  <a:srgbClr val="0D0575"/>
                </a:solidFill>
                <a:latin typeface="Times New Roman" pitchFamily="18" charset="0"/>
                <a:cs typeface="Times New Roman" pitchFamily="18" charset="0"/>
              </a:rPr>
              <a:t>Ответ </a:t>
            </a:r>
            <a:endParaRPr lang="ru-RU" b="1" dirty="0">
              <a:solidFill>
                <a:srgbClr val="0D0575"/>
              </a:solidFill>
              <a:latin typeface="Times New Roman" pitchFamily="18" charset="0"/>
              <a:cs typeface="Times New Roman" pitchFamily="18" charset="0"/>
            </a:endParaRPr>
          </a:p>
        </p:txBody>
      </p:sp>
      <p:sp>
        <p:nvSpPr>
          <p:cNvPr id="7" name="TextBox 6"/>
          <p:cNvSpPr txBox="1"/>
          <p:nvPr/>
        </p:nvSpPr>
        <p:spPr>
          <a:xfrm>
            <a:off x="395536" y="4149080"/>
            <a:ext cx="8208912" cy="1231106"/>
          </a:xfrm>
          <a:prstGeom prst="rect">
            <a:avLst/>
          </a:prstGeom>
          <a:solidFill>
            <a:schemeClr val="bg2"/>
          </a:solidFill>
        </p:spPr>
        <p:style>
          <a:lnRef idx="0">
            <a:scrgbClr r="0" g="0" b="0"/>
          </a:lnRef>
          <a:fillRef idx="1001">
            <a:schemeClr val="lt1"/>
          </a:fillRef>
          <a:effectRef idx="0">
            <a:scrgbClr r="0" g="0" b="0"/>
          </a:effectRef>
          <a:fontRef idx="major"/>
        </p:style>
        <p:txBody>
          <a:bodyPr wrap="square" rtlCol="0">
            <a:spAutoFit/>
          </a:bodyPr>
          <a:lstStyle/>
          <a:p>
            <a:pPr algn="just"/>
            <a:r>
              <a:rPr lang="ru-RU" sz="2000" dirty="0" smtClean="0">
                <a:solidFill>
                  <a:srgbClr val="0D0575"/>
                </a:solidFill>
                <a:latin typeface="Times New Roman" pitchFamily="18" charset="0"/>
                <a:cs typeface="Times New Roman" pitchFamily="18" charset="0"/>
              </a:rPr>
              <a:t>      </a:t>
            </a:r>
            <a:r>
              <a:rPr lang="ru-RU" dirty="0" smtClean="0">
                <a:solidFill>
                  <a:srgbClr val="0D0575"/>
                </a:solidFill>
                <a:latin typeface="Times New Roman" pitchFamily="18" charset="0"/>
                <a:cs typeface="Times New Roman" pitchFamily="18" charset="0"/>
              </a:rPr>
              <a:t>Франсуа Виет родился во Франции в 1540 г.</a:t>
            </a:r>
            <a:r>
              <a:rPr lang="ru-RU" b="1" dirty="0" smtClean="0">
                <a:solidFill>
                  <a:srgbClr val="0D0575"/>
                </a:solidFill>
                <a:latin typeface="Times New Roman" pitchFamily="18" charset="0"/>
                <a:cs typeface="Times New Roman" pitchFamily="18" charset="0"/>
              </a:rPr>
              <a:t> Адвокат по профессии</a:t>
            </a:r>
            <a:r>
              <a:rPr lang="ru-RU" dirty="0" smtClean="0">
                <a:solidFill>
                  <a:srgbClr val="0D0575"/>
                </a:solidFill>
                <a:latin typeface="Times New Roman" pitchFamily="18" charset="0"/>
                <a:cs typeface="Times New Roman" pitchFamily="18" charset="0"/>
              </a:rPr>
              <a:t>, он был всесторонне образованным человеком, хорошо знал древние языки, астрономию. </a:t>
            </a:r>
            <a:r>
              <a:rPr lang="ru-RU" b="1" dirty="0" smtClean="0">
                <a:solidFill>
                  <a:srgbClr val="0D0575"/>
                </a:solidFill>
                <a:latin typeface="Times New Roman" pitchFamily="18" charset="0"/>
                <a:cs typeface="Times New Roman" pitchFamily="18" charset="0"/>
              </a:rPr>
              <a:t>Но</a:t>
            </a:r>
            <a:r>
              <a:rPr lang="ru-RU" dirty="0" smtClean="0">
                <a:solidFill>
                  <a:srgbClr val="0D0575"/>
                </a:solidFill>
                <a:latin typeface="Times New Roman" pitchFamily="18" charset="0"/>
                <a:cs typeface="Times New Roman" pitchFamily="18" charset="0"/>
              </a:rPr>
              <a:t> его истинным призванием была математика. </a:t>
            </a:r>
            <a:r>
              <a:rPr lang="ru-RU" b="1" dirty="0" smtClean="0">
                <a:solidFill>
                  <a:srgbClr val="0D0575"/>
                </a:solidFill>
                <a:latin typeface="Times New Roman" pitchFamily="18" charset="0"/>
                <a:cs typeface="Times New Roman" pitchFamily="18" charset="0"/>
              </a:rPr>
              <a:t>Увлеченный математической задачей</a:t>
            </a:r>
            <a:r>
              <a:rPr lang="ru-RU" dirty="0" smtClean="0">
                <a:solidFill>
                  <a:srgbClr val="0D0575"/>
                </a:solidFill>
                <a:latin typeface="Times New Roman" pitchFamily="18" charset="0"/>
                <a:cs typeface="Times New Roman" pitchFamily="18" charset="0"/>
              </a:rPr>
              <a:t>, он мог работать над ней иногда по трое суток без еды и сна.</a:t>
            </a:r>
            <a:endParaRPr lang="ru-RU" dirty="0">
              <a:solidFill>
                <a:srgbClr val="0D0575"/>
              </a:solidFill>
              <a:latin typeface="Times New Roman" pitchFamily="18" charset="0"/>
              <a:cs typeface="Times New Roman" pitchFamily="18" charset="0"/>
            </a:endParaRPr>
          </a:p>
        </p:txBody>
      </p:sp>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9" name="Прямоугольник 8"/>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0" name="Рисунок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3284984"/>
            <a:ext cx="9144000" cy="2657331"/>
          </a:xfrm>
          <a:prstGeom prst="rect">
            <a:avLst/>
          </a:prstGeom>
          <a:solidFill>
            <a:schemeClr val="bg2"/>
          </a:solidFill>
        </p:spPr>
        <p:style>
          <a:lnRef idx="0">
            <a:scrgbClr r="0" g="0" b="0"/>
          </a:lnRef>
          <a:fillRef idx="1001">
            <a:schemeClr val="lt1"/>
          </a:fillRef>
          <a:effectRef idx="0">
            <a:scrgbClr r="0" g="0" b="0"/>
          </a:effectRef>
          <a:fontRef idx="major"/>
        </p:style>
        <p:txBody>
          <a:bodyPr wrap="square" rtlCol="0">
            <a:spAutoFit/>
          </a:bodyPr>
          <a:lstStyle/>
          <a:p>
            <a:pPr algn="just"/>
            <a:r>
              <a:rPr lang="ru-RU" b="1" dirty="0" smtClean="0">
                <a:solidFill>
                  <a:srgbClr val="0D0575"/>
                </a:solidFill>
                <a:latin typeface="Times New Roman" pitchFamily="18" charset="0"/>
                <a:cs typeface="Times New Roman" pitchFamily="18" charset="0"/>
              </a:rPr>
              <a:t>      Казалось бы,</a:t>
            </a:r>
            <a:r>
              <a:rPr lang="ru-RU" dirty="0" smtClean="0">
                <a:solidFill>
                  <a:srgbClr val="0D0575"/>
                </a:solidFill>
                <a:latin typeface="Times New Roman" pitchFamily="18" charset="0"/>
                <a:cs typeface="Times New Roman" pitchFamily="18" charset="0"/>
              </a:rPr>
              <a:t> отличить живое от неживого легко.</a:t>
            </a:r>
            <a:r>
              <a:rPr lang="ru-RU" b="1" dirty="0" smtClean="0">
                <a:solidFill>
                  <a:srgbClr val="0D0575"/>
                </a:solidFill>
                <a:latin typeface="Times New Roman" pitchFamily="18" charset="0"/>
                <a:cs typeface="Times New Roman" pitchFamily="18" charset="0"/>
              </a:rPr>
              <a:t> Например, </a:t>
            </a:r>
            <a:r>
              <a:rPr lang="ru-RU" dirty="0" smtClean="0">
                <a:solidFill>
                  <a:srgbClr val="0D0575"/>
                </a:solidFill>
                <a:latin typeface="Times New Roman" pitchFamily="18" charset="0"/>
                <a:cs typeface="Times New Roman" pitchFamily="18" charset="0"/>
              </a:rPr>
              <a:t>голубь двигается, дышит, клюет зерно, выводит птенцов, которые вырастают во взрослых птиц… </a:t>
            </a:r>
            <a:r>
              <a:rPr lang="ru-RU" b="1" dirty="0" smtClean="0">
                <a:solidFill>
                  <a:srgbClr val="0D0575"/>
                </a:solidFill>
                <a:latin typeface="Times New Roman" pitchFamily="18" charset="0"/>
                <a:cs typeface="Times New Roman" pitchFamily="18" charset="0"/>
              </a:rPr>
              <a:t>Значит,</a:t>
            </a:r>
            <a:r>
              <a:rPr lang="ru-RU" dirty="0" smtClean="0">
                <a:solidFill>
                  <a:srgbClr val="0D0575"/>
                </a:solidFill>
                <a:latin typeface="Times New Roman" pitchFamily="18" charset="0"/>
                <a:cs typeface="Times New Roman" pitchFamily="18" charset="0"/>
              </a:rPr>
              <a:t> голубь живой. Дерево</a:t>
            </a:r>
            <a:r>
              <a:rPr lang="ru-RU" b="1" dirty="0" smtClean="0">
                <a:solidFill>
                  <a:srgbClr val="0D0575"/>
                </a:solidFill>
                <a:latin typeface="Times New Roman" pitchFamily="18" charset="0"/>
                <a:cs typeface="Times New Roman" pitchFamily="18" charset="0"/>
              </a:rPr>
              <a:t>, конечно,</a:t>
            </a:r>
            <a:r>
              <a:rPr lang="ru-RU" dirty="0" smtClean="0">
                <a:solidFill>
                  <a:srgbClr val="0D0575"/>
                </a:solidFill>
                <a:latin typeface="Times New Roman" pitchFamily="18" charset="0"/>
                <a:cs typeface="Times New Roman" pitchFamily="18" charset="0"/>
              </a:rPr>
              <a:t> не двигается, </a:t>
            </a:r>
            <a:r>
              <a:rPr lang="ru-RU" b="1" dirty="0" smtClean="0">
                <a:solidFill>
                  <a:srgbClr val="0D0575"/>
                </a:solidFill>
                <a:latin typeface="Times New Roman" pitchFamily="18" charset="0"/>
                <a:cs typeface="Times New Roman" pitchFamily="18" charset="0"/>
              </a:rPr>
              <a:t>но</a:t>
            </a:r>
            <a:r>
              <a:rPr lang="ru-RU" dirty="0" smtClean="0">
                <a:solidFill>
                  <a:srgbClr val="0D0575"/>
                </a:solidFill>
                <a:latin typeface="Times New Roman" pitchFamily="18" charset="0"/>
                <a:cs typeface="Times New Roman" pitchFamily="18" charset="0"/>
              </a:rPr>
              <a:t> оно растет, на нем распускаются листья, созревают плоды, из семян появляются молодые деревья. Дерево </a:t>
            </a:r>
            <a:r>
              <a:rPr lang="ru-RU" b="1" dirty="0" smtClean="0">
                <a:solidFill>
                  <a:srgbClr val="0D0575"/>
                </a:solidFill>
                <a:latin typeface="Times New Roman" pitchFamily="18" charset="0"/>
                <a:cs typeface="Times New Roman" pitchFamily="18" charset="0"/>
              </a:rPr>
              <a:t>тоже</a:t>
            </a:r>
            <a:r>
              <a:rPr lang="ru-RU" dirty="0" smtClean="0">
                <a:solidFill>
                  <a:srgbClr val="0D0575"/>
                </a:solidFill>
                <a:latin typeface="Times New Roman" pitchFamily="18" charset="0"/>
                <a:cs typeface="Times New Roman" pitchFamily="18" charset="0"/>
              </a:rPr>
              <a:t> живое. </a:t>
            </a:r>
            <a:r>
              <a:rPr lang="ru-RU" b="1" dirty="0" smtClean="0">
                <a:solidFill>
                  <a:srgbClr val="0D0575"/>
                </a:solidFill>
                <a:latin typeface="Times New Roman" pitchFamily="18" charset="0"/>
                <a:cs typeface="Times New Roman" pitchFamily="18" charset="0"/>
              </a:rPr>
              <a:t>А вот</a:t>
            </a:r>
            <a:r>
              <a:rPr lang="ru-RU" dirty="0" smtClean="0">
                <a:solidFill>
                  <a:srgbClr val="0D0575"/>
                </a:solidFill>
                <a:latin typeface="Times New Roman" pitchFamily="18" charset="0"/>
                <a:cs typeface="Times New Roman" pitchFamily="18" charset="0"/>
              </a:rPr>
              <a:t> камень и не двигается, и не растет, и не дышит, и не дает потомства. </a:t>
            </a:r>
            <a:r>
              <a:rPr lang="ru-RU" b="1" dirty="0" smtClean="0">
                <a:solidFill>
                  <a:srgbClr val="0D0575"/>
                </a:solidFill>
                <a:latin typeface="Times New Roman" pitchFamily="18" charset="0"/>
                <a:cs typeface="Times New Roman" pitchFamily="18" charset="0"/>
              </a:rPr>
              <a:t>Несомненно,</a:t>
            </a:r>
            <a:r>
              <a:rPr lang="ru-RU" dirty="0" smtClean="0">
                <a:solidFill>
                  <a:srgbClr val="0D0575"/>
                </a:solidFill>
                <a:latin typeface="Times New Roman" pitchFamily="18" charset="0"/>
                <a:cs typeface="Times New Roman" pitchFamily="18" charset="0"/>
              </a:rPr>
              <a:t> камень неживой.</a:t>
            </a:r>
          </a:p>
          <a:p>
            <a:pPr algn="just"/>
            <a:r>
              <a:rPr lang="ru-RU" b="1" dirty="0" smtClean="0">
                <a:solidFill>
                  <a:srgbClr val="0D0575"/>
                </a:solidFill>
                <a:latin typeface="Times New Roman" pitchFamily="18" charset="0"/>
                <a:cs typeface="Times New Roman" pitchFamily="18" charset="0"/>
              </a:rPr>
              <a:t>     Но</a:t>
            </a:r>
            <a:r>
              <a:rPr lang="ru-RU" dirty="0" smtClean="0">
                <a:solidFill>
                  <a:srgbClr val="0D0575"/>
                </a:solidFill>
                <a:latin typeface="Times New Roman" pitchFamily="18" charset="0"/>
                <a:cs typeface="Times New Roman" pitchFamily="18" charset="0"/>
              </a:rPr>
              <a:t> надежны ли эти признаки? </a:t>
            </a:r>
            <a:r>
              <a:rPr lang="ru-RU" b="1" dirty="0" smtClean="0">
                <a:solidFill>
                  <a:srgbClr val="0D0575"/>
                </a:solidFill>
                <a:latin typeface="Times New Roman" pitchFamily="18" charset="0"/>
                <a:cs typeface="Times New Roman" pitchFamily="18" charset="0"/>
              </a:rPr>
              <a:t>Ведь </a:t>
            </a:r>
            <a:r>
              <a:rPr lang="ru-RU" dirty="0" smtClean="0">
                <a:solidFill>
                  <a:srgbClr val="0D0575"/>
                </a:solidFill>
                <a:latin typeface="Times New Roman" pitchFamily="18" charset="0"/>
                <a:cs typeface="Times New Roman" pitchFamily="18" charset="0"/>
              </a:rPr>
              <a:t>течет вода в реках, двигаются, хотя и очень медленно, даже горы и материки, вращается вокруг Солнца Земля. </a:t>
            </a:r>
            <a:r>
              <a:rPr lang="ru-RU" b="1" dirty="0" smtClean="0">
                <a:solidFill>
                  <a:srgbClr val="0D0575"/>
                </a:solidFill>
                <a:latin typeface="Times New Roman" pitchFamily="18" charset="0"/>
                <a:cs typeface="Times New Roman" pitchFamily="18" charset="0"/>
              </a:rPr>
              <a:t>И</a:t>
            </a:r>
            <a:r>
              <a:rPr lang="ru-RU" dirty="0" smtClean="0">
                <a:solidFill>
                  <a:srgbClr val="0D0575"/>
                </a:solidFill>
                <a:latin typeface="Times New Roman" pitchFamily="18" charset="0"/>
                <a:cs typeface="Times New Roman" pitchFamily="18" charset="0"/>
              </a:rPr>
              <a:t> расти неживое может, как, </a:t>
            </a:r>
            <a:r>
              <a:rPr lang="ru-RU" b="1" dirty="0" smtClean="0">
                <a:solidFill>
                  <a:srgbClr val="0D0575"/>
                </a:solidFill>
                <a:latin typeface="Times New Roman" pitchFamily="18" charset="0"/>
                <a:cs typeface="Times New Roman" pitchFamily="18" charset="0"/>
              </a:rPr>
              <a:t>например,</a:t>
            </a:r>
            <a:r>
              <a:rPr lang="ru-RU" dirty="0" smtClean="0">
                <a:solidFill>
                  <a:srgbClr val="0D0575"/>
                </a:solidFill>
                <a:latin typeface="Times New Roman" pitchFamily="18" charset="0"/>
                <a:cs typeface="Times New Roman" pitchFamily="18" charset="0"/>
              </a:rPr>
              <a:t> кристалл поваренной соли, погруженный в солевой раствор.</a:t>
            </a:r>
            <a:endParaRPr lang="ru-RU" dirty="0">
              <a:solidFill>
                <a:srgbClr val="0D0575"/>
              </a:solidFill>
              <a:latin typeface="Times New Roman" pitchFamily="18" charset="0"/>
              <a:cs typeface="Times New Roman" pitchFamily="18" charset="0"/>
            </a:endParaRPr>
          </a:p>
        </p:txBody>
      </p:sp>
      <p:sp>
        <p:nvSpPr>
          <p:cNvPr id="15" name="TextBox 14"/>
          <p:cNvSpPr txBox="1"/>
          <p:nvPr/>
        </p:nvSpPr>
        <p:spPr>
          <a:xfrm>
            <a:off x="107504" y="116632"/>
            <a:ext cx="1584176" cy="523220"/>
          </a:xfrm>
          <a:prstGeom prst="rect">
            <a:avLst/>
          </a:prstGeom>
          <a:noFill/>
        </p:spPr>
        <p:txBody>
          <a:bodyPr wrap="square" rtlCol="0">
            <a:spAutoFit/>
          </a:bodyPr>
          <a:lstStyle/>
          <a:p>
            <a:r>
              <a:rPr lang="ru-RU" sz="2800" b="1" dirty="0" smtClean="0">
                <a:solidFill>
                  <a:srgbClr val="C00000"/>
                </a:solidFill>
                <a:latin typeface="Times New Roman" pitchFamily="18" charset="0"/>
                <a:cs typeface="Times New Roman" pitchFamily="18" charset="0"/>
              </a:rPr>
              <a:t>8 класс</a:t>
            </a:r>
            <a:endParaRPr lang="ru-RU" sz="2800" b="1" dirty="0">
              <a:solidFill>
                <a:srgbClr val="C00000"/>
              </a:solidFill>
              <a:latin typeface="Times New Roman" pitchFamily="18" charset="0"/>
              <a:cs typeface="Times New Roman" pitchFamily="18" charset="0"/>
            </a:endParaRPr>
          </a:p>
        </p:txBody>
      </p:sp>
      <p:sp>
        <p:nvSpPr>
          <p:cNvPr id="16" name="TextBox 15"/>
          <p:cNvSpPr txBox="1"/>
          <p:nvPr/>
        </p:nvSpPr>
        <p:spPr>
          <a:xfrm>
            <a:off x="107504" y="620688"/>
            <a:ext cx="8856984" cy="338554"/>
          </a:xfrm>
          <a:prstGeom prst="rect">
            <a:avLst/>
          </a:prstGeom>
          <a:solidFill>
            <a:srgbClr val="CCECFF"/>
          </a:solidFill>
          <a:ln>
            <a:solidFill>
              <a:srgbClr val="00FFFF"/>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1600" dirty="0" smtClean="0">
                <a:solidFill>
                  <a:srgbClr val="0D0575"/>
                </a:solidFill>
                <a:latin typeface="Times New Roman" pitchFamily="18" charset="0"/>
                <a:cs typeface="Times New Roman" pitchFamily="18" charset="0"/>
              </a:rPr>
              <a:t>Добавьте в текст, где нужно, подходящие по смыслу вводные слова, а также союзы и частицы</a:t>
            </a:r>
            <a:r>
              <a:rPr lang="ru-RU" sz="1600" b="1" dirty="0" smtClean="0">
                <a:solidFill>
                  <a:srgbClr val="0D0575"/>
                </a:solidFill>
                <a:latin typeface="Times New Roman" pitchFamily="18" charset="0"/>
                <a:cs typeface="Times New Roman" pitchFamily="18" charset="0"/>
              </a:rPr>
              <a:t>.</a:t>
            </a:r>
            <a:r>
              <a:rPr lang="ru-RU" sz="1600" dirty="0" smtClean="0">
                <a:solidFill>
                  <a:srgbClr val="0D0575"/>
                </a:solidFill>
                <a:latin typeface="Times New Roman" pitchFamily="18" charset="0"/>
                <a:cs typeface="Times New Roman" pitchFamily="18" charset="0"/>
              </a:rPr>
              <a:t> </a:t>
            </a:r>
            <a:endParaRPr lang="ru-RU" sz="1600" dirty="0">
              <a:solidFill>
                <a:srgbClr val="0D0575"/>
              </a:solidFill>
              <a:latin typeface="Times New Roman" pitchFamily="18" charset="0"/>
              <a:cs typeface="Times New Roman" pitchFamily="18" charset="0"/>
            </a:endParaRPr>
          </a:p>
        </p:txBody>
      </p:sp>
      <p:sp>
        <p:nvSpPr>
          <p:cNvPr id="17" name="TextBox 16"/>
          <p:cNvSpPr txBox="1"/>
          <p:nvPr/>
        </p:nvSpPr>
        <p:spPr>
          <a:xfrm>
            <a:off x="0" y="1052736"/>
            <a:ext cx="9144000" cy="1846659"/>
          </a:xfrm>
          <a:prstGeom prst="rect">
            <a:avLst/>
          </a:prstGeom>
          <a:solidFill>
            <a:schemeClr val="bg2"/>
          </a:solidFill>
        </p:spPr>
        <p:style>
          <a:lnRef idx="0">
            <a:scrgbClr r="0" g="0" b="0"/>
          </a:lnRef>
          <a:fillRef idx="1001">
            <a:schemeClr val="lt1"/>
          </a:fillRef>
          <a:effectRef idx="0">
            <a:scrgbClr r="0" g="0" b="0"/>
          </a:effectRef>
          <a:fontRef idx="major"/>
        </p:style>
        <p:txBody>
          <a:bodyPr wrap="square" rtlCol="0">
            <a:spAutoFit/>
          </a:bodyPr>
          <a:lstStyle/>
          <a:p>
            <a:pPr algn="just"/>
            <a:r>
              <a:rPr lang="ru-RU" dirty="0" smtClean="0">
                <a:solidFill>
                  <a:srgbClr val="0D0575"/>
                </a:solidFill>
                <a:latin typeface="Times New Roman" pitchFamily="18" charset="0"/>
                <a:cs typeface="Times New Roman" pitchFamily="18" charset="0"/>
              </a:rPr>
              <a:t>     </a:t>
            </a:r>
            <a:r>
              <a:rPr lang="ru-RU" sz="1600" dirty="0" smtClean="0">
                <a:solidFill>
                  <a:srgbClr val="0D0575"/>
                </a:solidFill>
                <a:latin typeface="Times New Roman" pitchFamily="18" charset="0"/>
                <a:cs typeface="Times New Roman" pitchFamily="18" charset="0"/>
              </a:rPr>
              <a:t>Отличить живое от неживого легко. Голубь двигается, дышит, клюет зерно, выводит птенцов, которые вырастают во взрослых птиц… Голубь живой. Дерево не двигается, оно растет, на нем распускаются листья, созревают плоды, из семян появляются молодые деревья. Дерево живое. Камень  не двигается,  не растет,  не дышит,  не дает потомства. Камень неживой.</a:t>
            </a:r>
          </a:p>
          <a:p>
            <a:pPr algn="just"/>
            <a:r>
              <a:rPr lang="ru-RU" sz="1600" dirty="0" smtClean="0">
                <a:solidFill>
                  <a:srgbClr val="0D0575"/>
                </a:solidFill>
                <a:latin typeface="Times New Roman" pitchFamily="18" charset="0"/>
                <a:cs typeface="Times New Roman" pitchFamily="18" charset="0"/>
              </a:rPr>
              <a:t>     Надежны ли эти признаки? Течет вода в реках, двигаются, хотя и очень медленно, горы и материки, вращается вокруг Солнца Земля. Расти неживое может, как кристалл поваренной соли, погруженный в солевой раствор.</a:t>
            </a:r>
            <a:endParaRPr lang="ru-RU" sz="1600" dirty="0">
              <a:solidFill>
                <a:srgbClr val="0D0575"/>
              </a:solidFill>
              <a:latin typeface="Times New Roman" pitchFamily="18" charset="0"/>
              <a:cs typeface="Times New Roman" pitchFamily="18" charset="0"/>
            </a:endParaRPr>
          </a:p>
        </p:txBody>
      </p:sp>
      <p:sp>
        <p:nvSpPr>
          <p:cNvPr id="8" name="TextBox 7"/>
          <p:cNvSpPr txBox="1"/>
          <p:nvPr/>
        </p:nvSpPr>
        <p:spPr>
          <a:xfrm>
            <a:off x="107504" y="2924944"/>
            <a:ext cx="1115616" cy="369332"/>
          </a:xfrm>
          <a:prstGeom prst="rect">
            <a:avLst/>
          </a:prstGeom>
          <a:ln>
            <a:solidFill>
              <a:schemeClr val="bg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b="1" dirty="0" smtClean="0">
                <a:solidFill>
                  <a:srgbClr val="0D0575"/>
                </a:solidFill>
                <a:latin typeface="Times New Roman" pitchFamily="18" charset="0"/>
                <a:cs typeface="Times New Roman" pitchFamily="18" charset="0"/>
              </a:rPr>
              <a:t>Ответ </a:t>
            </a:r>
            <a:endParaRPr lang="ru-RU" b="1" dirty="0">
              <a:solidFill>
                <a:srgbClr val="0D0575"/>
              </a:solidFill>
              <a:latin typeface="Times New Roman" pitchFamily="18" charset="0"/>
              <a:cs typeface="Times New Roman" pitchFamily="18" charset="0"/>
            </a:endParaRPr>
          </a:p>
        </p:txBody>
      </p:sp>
      <p:sp>
        <p:nvSpPr>
          <p:cNvPr id="10" name="Прямоугольник 9"/>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11" name="Прямоугольник 10"/>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2" name="Рисунок 1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88640"/>
            <a:ext cx="8568952" cy="523220"/>
          </a:xfrm>
          <a:prstGeom prst="rect">
            <a:avLst/>
          </a:prstGeom>
          <a:solidFill>
            <a:srgbClr val="CCECFF"/>
          </a:solidFill>
          <a:ln>
            <a:solidFill>
              <a:srgbClr val="00FFFF"/>
            </a:solidFill>
          </a:ln>
        </p:spPr>
        <p:txBody>
          <a:bodyPr wrap="square" rtlCol="0">
            <a:spAutoFit/>
          </a:bodyPr>
          <a:lstStyle/>
          <a:p>
            <a:pPr algn="ctr"/>
            <a:r>
              <a:rPr lang="ru-RU" sz="2800" b="1" dirty="0" smtClean="0">
                <a:solidFill>
                  <a:srgbClr val="0D0575"/>
                </a:solidFill>
                <a:latin typeface="Times New Roman" pitchFamily="18" charset="0"/>
                <a:cs typeface="Times New Roman" pitchFamily="18" charset="0"/>
              </a:rPr>
              <a:t>Раздел «Рассуждаем и доказываем»</a:t>
            </a:r>
            <a:endParaRPr lang="ru-RU" sz="2800" b="1" dirty="0">
              <a:solidFill>
                <a:srgbClr val="0D0575"/>
              </a:solidFill>
              <a:latin typeface="Times New Roman" pitchFamily="18" charset="0"/>
              <a:cs typeface="Times New Roman" pitchFamily="18" charset="0"/>
            </a:endParaRPr>
          </a:p>
        </p:txBody>
      </p:sp>
      <p:sp>
        <p:nvSpPr>
          <p:cNvPr id="4" name="TextBox 3"/>
          <p:cNvSpPr txBox="1"/>
          <p:nvPr/>
        </p:nvSpPr>
        <p:spPr>
          <a:xfrm>
            <a:off x="323528" y="908720"/>
            <a:ext cx="1584176" cy="523220"/>
          </a:xfrm>
          <a:prstGeom prst="rect">
            <a:avLst/>
          </a:prstGeom>
          <a:noFill/>
        </p:spPr>
        <p:txBody>
          <a:bodyPr wrap="square" rtlCol="0">
            <a:spAutoFit/>
          </a:bodyPr>
          <a:lstStyle/>
          <a:p>
            <a:r>
              <a:rPr lang="ru-RU" sz="2800" b="1" dirty="0" smtClean="0">
                <a:solidFill>
                  <a:srgbClr val="C00000"/>
                </a:solidFill>
                <a:latin typeface="Times New Roman" pitchFamily="18" charset="0"/>
                <a:cs typeface="Times New Roman" pitchFamily="18" charset="0"/>
              </a:rPr>
              <a:t>5 класс</a:t>
            </a:r>
            <a:endParaRPr lang="ru-RU" sz="2800" b="1" dirty="0">
              <a:solidFill>
                <a:srgbClr val="C00000"/>
              </a:solidFill>
              <a:latin typeface="Times New Roman" pitchFamily="18" charset="0"/>
              <a:cs typeface="Times New Roman" pitchFamily="18" charset="0"/>
            </a:endParaRPr>
          </a:p>
        </p:txBody>
      </p:sp>
      <p:sp>
        <p:nvSpPr>
          <p:cNvPr id="65537" name="Rectangle 1"/>
          <p:cNvSpPr>
            <a:spLocks noChangeArrowheads="1"/>
          </p:cNvSpPr>
          <p:nvPr/>
        </p:nvSpPr>
        <p:spPr bwMode="auto">
          <a:xfrm>
            <a:off x="467544" y="2852936"/>
            <a:ext cx="8208912" cy="2308324"/>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lang="ru-RU" dirty="0" smtClean="0">
                <a:solidFill>
                  <a:srgbClr val="0D0575"/>
                </a:solidFill>
                <a:latin typeface="Times New Roman" pitchFamily="18" charset="0"/>
                <a:ea typeface="Times New Roman" pitchFamily="18" charset="0"/>
                <a:cs typeface="Times New Roman" pitchFamily="18" charset="0"/>
              </a:rPr>
              <a:t>а</a:t>
            </a:r>
            <a:r>
              <a:rPr kumimoji="0" lang="ru-RU" b="0" i="0" u="none" strike="noStrike" cap="none" normalizeH="0" baseline="0" dirty="0" smtClean="0">
                <a:ln>
                  <a:noFill/>
                </a:ln>
                <a:solidFill>
                  <a:srgbClr val="0D0575"/>
                </a:solidFill>
                <a:effectLst/>
                <a:latin typeface="Times New Roman" pitchFamily="18" charset="0"/>
                <a:ea typeface="Times New Roman" pitchFamily="18" charset="0"/>
                <a:cs typeface="Times New Roman" pitchFamily="18" charset="0"/>
              </a:rPr>
              <a:t>) Самый интересный для меня урок  − география. Мне очень нравится разглядывать карту, слушать рассказы о вечных льдах и пустынях, определять координаты городов.</a:t>
            </a:r>
            <a:endParaRPr kumimoji="0" lang="ru-RU" b="0" i="0" u="none" strike="noStrike" cap="none" normalizeH="0" baseline="0" dirty="0" smtClean="0">
              <a:ln>
                <a:noFill/>
              </a:ln>
              <a:solidFill>
                <a:srgbClr val="0D0575"/>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lang="ru-RU" dirty="0" smtClean="0">
                <a:solidFill>
                  <a:srgbClr val="0D0575"/>
                </a:solidFill>
                <a:latin typeface="Times New Roman" pitchFamily="18" charset="0"/>
                <a:ea typeface="Times New Roman" pitchFamily="18" charset="0"/>
                <a:cs typeface="Times New Roman" pitchFamily="18" charset="0"/>
              </a:rPr>
              <a:t>б</a:t>
            </a:r>
            <a:r>
              <a:rPr kumimoji="0" lang="ru-RU" b="0" i="0" u="none" strike="noStrike" cap="none" normalizeH="0" baseline="0" dirty="0" smtClean="0">
                <a:ln>
                  <a:noFill/>
                </a:ln>
                <a:solidFill>
                  <a:srgbClr val="0D0575"/>
                </a:solidFill>
                <a:effectLst/>
                <a:latin typeface="Times New Roman" pitchFamily="18" charset="0"/>
                <a:ea typeface="Times New Roman" pitchFamily="18" charset="0"/>
                <a:cs typeface="Times New Roman" pitchFamily="18" charset="0"/>
              </a:rPr>
              <a:t>) Самый интересный для меня урок – география. Но он всегда первый в расписании, а я по утрам часто опаздываю в школу, так что редко на нем бываю.</a:t>
            </a:r>
            <a:endParaRPr kumimoji="0" lang="ru-RU" b="0" i="0" u="none" strike="noStrike" cap="none" normalizeH="0" baseline="0" dirty="0" smtClean="0">
              <a:ln>
                <a:noFill/>
              </a:ln>
              <a:solidFill>
                <a:srgbClr val="0D0575"/>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lang="ru-RU" dirty="0" smtClean="0">
                <a:solidFill>
                  <a:srgbClr val="0D0575"/>
                </a:solidFill>
                <a:latin typeface="Times New Roman" pitchFamily="18" charset="0"/>
                <a:ea typeface="Times New Roman" pitchFamily="18" charset="0"/>
                <a:cs typeface="Times New Roman" pitchFamily="18" charset="0"/>
              </a:rPr>
              <a:t>в</a:t>
            </a:r>
            <a:r>
              <a:rPr kumimoji="0" lang="ru-RU" b="0" i="0" u="none" strike="noStrike" cap="none" normalizeH="0" baseline="0" dirty="0" smtClean="0">
                <a:ln>
                  <a:noFill/>
                </a:ln>
                <a:solidFill>
                  <a:srgbClr val="0D0575"/>
                </a:solidFill>
                <a:effectLst/>
                <a:latin typeface="Times New Roman" pitchFamily="18" charset="0"/>
                <a:ea typeface="Times New Roman" pitchFamily="18" charset="0"/>
                <a:cs typeface="Times New Roman" pitchFamily="18" charset="0"/>
              </a:rPr>
              <a:t>) Самый интересный для меня урок  − география. И еще мне нравится история, особенно когда речь идет о древней Греции. Я давно прочитала книгу, где пересказываются  древнегреческие мифы.</a:t>
            </a:r>
            <a:endParaRPr kumimoji="0" lang="ru-RU" b="0" i="0" u="none" strike="noStrike" cap="none" normalizeH="0" baseline="0" dirty="0" smtClean="0">
              <a:ln>
                <a:noFill/>
              </a:ln>
              <a:solidFill>
                <a:srgbClr val="0D0575"/>
              </a:solidFill>
              <a:effectLst/>
              <a:latin typeface="Times New Roman" pitchFamily="18" charset="0"/>
              <a:cs typeface="Times New Roman" pitchFamily="18" charset="0"/>
            </a:endParaRPr>
          </a:p>
        </p:txBody>
      </p:sp>
      <p:sp>
        <p:nvSpPr>
          <p:cNvPr id="65538" name="Rectangle 2"/>
          <p:cNvSpPr>
            <a:spLocks noChangeArrowheads="1"/>
          </p:cNvSpPr>
          <p:nvPr/>
        </p:nvSpPr>
        <p:spPr bwMode="auto">
          <a:xfrm>
            <a:off x="467544" y="1855277"/>
            <a:ext cx="8208912" cy="646331"/>
          </a:xfrm>
          <a:prstGeom prst="rect">
            <a:avLst/>
          </a:prstGeom>
          <a:solidFill>
            <a:srgbClr val="CCECFF"/>
          </a:solidFill>
          <a:ln>
            <a:solidFill>
              <a:srgbClr val="00FFFF"/>
            </a:solid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D0575"/>
                </a:solidFill>
                <a:effectLst/>
                <a:latin typeface="Times New Roman" pitchFamily="18" charset="0"/>
                <a:ea typeface="Times New Roman" pitchFamily="18" charset="0"/>
                <a:cs typeface="Times New Roman" pitchFamily="18" charset="0"/>
              </a:rPr>
              <a:t>Прочитайте пары предложений. Запишите в тетради буквы утверждений, в которых есть формулировка мысли (тезис) и доказательство (аргумент).</a:t>
            </a:r>
            <a:endParaRPr kumimoji="0" lang="ru-RU" b="0" i="0" u="none" strike="noStrike" cap="none" normalizeH="0" baseline="0" dirty="0" smtClean="0">
              <a:ln>
                <a:noFill/>
              </a:ln>
              <a:solidFill>
                <a:srgbClr val="0D0575"/>
              </a:solidFill>
              <a:effectLst/>
              <a:latin typeface="Times New Roman" pitchFamily="18" charset="0"/>
              <a:cs typeface="Times New Roman" pitchFamily="18" charset="0"/>
            </a:endParaRPr>
          </a:p>
        </p:txBody>
      </p:sp>
      <p:cxnSp>
        <p:nvCxnSpPr>
          <p:cNvPr id="9" name="Прямая соединительная линия 8"/>
          <p:cNvCxnSpPr/>
          <p:nvPr/>
        </p:nvCxnSpPr>
        <p:spPr>
          <a:xfrm>
            <a:off x="467544" y="5589240"/>
            <a:ext cx="83529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10" name="Прямоугольник 9"/>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1" name="Рисунок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1628800"/>
            <a:ext cx="8352928" cy="369332"/>
          </a:xfrm>
          <a:prstGeom prst="rect">
            <a:avLst/>
          </a:prstGeom>
          <a:solidFill>
            <a:srgbClr val="CCECFF"/>
          </a:solidFill>
          <a:ln>
            <a:solidFill>
              <a:srgbClr val="00FFFF"/>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smtClean="0">
                <a:solidFill>
                  <a:srgbClr val="0D0575"/>
                </a:solidFill>
                <a:latin typeface="Times New Roman" pitchFamily="18" charset="0"/>
                <a:cs typeface="Times New Roman" pitchFamily="18" charset="0"/>
              </a:rPr>
              <a:t>Прочитайте текст; разберитесь в его структуре.</a:t>
            </a:r>
            <a:endParaRPr lang="ru-RU" dirty="0">
              <a:solidFill>
                <a:srgbClr val="0D0575"/>
              </a:solidFill>
              <a:latin typeface="Times New Roman" pitchFamily="18" charset="0"/>
              <a:cs typeface="Times New Roman" pitchFamily="18" charset="0"/>
            </a:endParaRPr>
          </a:p>
        </p:txBody>
      </p:sp>
      <p:sp>
        <p:nvSpPr>
          <p:cNvPr id="4" name="TextBox 3"/>
          <p:cNvSpPr txBox="1"/>
          <p:nvPr/>
        </p:nvSpPr>
        <p:spPr>
          <a:xfrm>
            <a:off x="395536" y="692696"/>
            <a:ext cx="1584176" cy="523220"/>
          </a:xfrm>
          <a:prstGeom prst="rect">
            <a:avLst/>
          </a:prstGeom>
          <a:noFill/>
        </p:spPr>
        <p:txBody>
          <a:bodyPr wrap="square" rtlCol="0">
            <a:spAutoFit/>
          </a:bodyPr>
          <a:lstStyle/>
          <a:p>
            <a:r>
              <a:rPr lang="ru-RU" sz="2800" b="1" dirty="0" smtClean="0">
                <a:solidFill>
                  <a:srgbClr val="C00000"/>
                </a:solidFill>
                <a:latin typeface="Times New Roman" pitchFamily="18" charset="0"/>
                <a:cs typeface="Times New Roman" pitchFamily="18" charset="0"/>
              </a:rPr>
              <a:t>8 класс</a:t>
            </a:r>
            <a:endParaRPr lang="ru-RU" sz="2800" b="1" dirty="0">
              <a:solidFill>
                <a:srgbClr val="C00000"/>
              </a:solidFill>
              <a:latin typeface="Times New Roman" pitchFamily="18" charset="0"/>
              <a:cs typeface="Times New Roman" pitchFamily="18" charset="0"/>
            </a:endParaRPr>
          </a:p>
        </p:txBody>
      </p:sp>
      <p:sp>
        <p:nvSpPr>
          <p:cNvPr id="5" name="TextBox 4"/>
          <p:cNvSpPr txBox="1"/>
          <p:nvPr/>
        </p:nvSpPr>
        <p:spPr>
          <a:xfrm>
            <a:off x="395536" y="2348880"/>
            <a:ext cx="8352928" cy="1754326"/>
          </a:xfrm>
          <a:prstGeom prst="rect">
            <a:avLst/>
          </a:prstGeom>
          <a:solidFill>
            <a:schemeClr val="bg2"/>
          </a:solidFill>
        </p:spPr>
        <p:txBody>
          <a:bodyPr wrap="square" rtlCol="0">
            <a:spAutoFit/>
          </a:bodyPr>
          <a:lstStyle/>
          <a:p>
            <a:pPr algn="just"/>
            <a:r>
              <a:rPr lang="ru-RU" dirty="0" smtClean="0">
                <a:solidFill>
                  <a:srgbClr val="0D0575"/>
                </a:solidFill>
                <a:latin typeface="Times New Roman" pitchFamily="18" charset="0"/>
                <a:cs typeface="Times New Roman" pitchFamily="18" charset="0"/>
              </a:rPr>
              <a:t>    Человек в первобытные времена чувствовал себя частью природы. Это подтверждают мифы многих народов, в которых рассказывается о том, что человек произошел от разных частей природы: плоть его – от земли, кровь – от воды, кости – от камней, дыхание – от ветра, а глаза – от солнца.</a:t>
            </a:r>
          </a:p>
          <a:p>
            <a:pPr algn="just"/>
            <a:r>
              <a:rPr lang="ru-RU" dirty="0" smtClean="0">
                <a:solidFill>
                  <a:srgbClr val="0D0575"/>
                </a:solidFill>
                <a:latin typeface="Times New Roman" pitchFamily="18" charset="0"/>
                <a:cs typeface="Times New Roman" pitchFamily="18" charset="0"/>
              </a:rPr>
              <a:t>    Звери и птицы, небесные светила, камни, деревья, источники – все это считалось одушевленным и сходным с человеком.</a:t>
            </a:r>
            <a:endParaRPr lang="ru-RU" dirty="0">
              <a:solidFill>
                <a:srgbClr val="0D0575"/>
              </a:solidFill>
              <a:latin typeface="Times New Roman" pitchFamily="18" charset="0"/>
              <a:cs typeface="Times New Roman" pitchFamily="18" charset="0"/>
            </a:endParaRPr>
          </a:p>
        </p:txBody>
      </p:sp>
      <p:sp>
        <p:nvSpPr>
          <p:cNvPr id="6" name="TextBox 5"/>
          <p:cNvSpPr txBox="1"/>
          <p:nvPr/>
        </p:nvSpPr>
        <p:spPr>
          <a:xfrm>
            <a:off x="467544" y="4221088"/>
            <a:ext cx="8208912" cy="923330"/>
          </a:xfrm>
          <a:prstGeom prst="rect">
            <a:avLst/>
          </a:prstGeom>
          <a:solidFill>
            <a:schemeClr val="bg2"/>
          </a:solidFill>
        </p:spPr>
        <p:txBody>
          <a:bodyPr wrap="square" rtlCol="0">
            <a:spAutoFit/>
          </a:bodyPr>
          <a:lstStyle/>
          <a:p>
            <a:r>
              <a:rPr lang="ru-RU" i="1" dirty="0" smtClean="0">
                <a:solidFill>
                  <a:srgbClr val="0D0575"/>
                </a:solidFill>
                <a:latin typeface="Times New Roman" pitchFamily="18" charset="0"/>
                <a:cs typeface="Times New Roman" pitchFamily="18" charset="0"/>
              </a:rPr>
              <a:t>Запишите недостающий элемент рассуждения и укажите место, куда его нужно вставить.</a:t>
            </a:r>
            <a:endParaRPr lang="ru-RU" dirty="0" smtClean="0">
              <a:solidFill>
                <a:srgbClr val="0D0575"/>
              </a:solidFill>
              <a:latin typeface="Times New Roman" pitchFamily="18" charset="0"/>
              <a:cs typeface="Times New Roman" pitchFamily="18" charset="0"/>
            </a:endParaRPr>
          </a:p>
          <a:p>
            <a:endParaRPr lang="ru-RU" dirty="0">
              <a:solidFill>
                <a:srgbClr val="0D0575"/>
              </a:solidFill>
            </a:endParaRPr>
          </a:p>
        </p:txBody>
      </p:sp>
      <p:cxnSp>
        <p:nvCxnSpPr>
          <p:cNvPr id="7" name="Прямая соединительная линия 6"/>
          <p:cNvCxnSpPr/>
          <p:nvPr/>
        </p:nvCxnSpPr>
        <p:spPr>
          <a:xfrm flipV="1">
            <a:off x="8100392" y="5085184"/>
            <a:ext cx="792088" cy="72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539552" y="5517232"/>
            <a:ext cx="83529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539552" y="5949280"/>
            <a:ext cx="83529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13" name="Прямоугольник 12"/>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4" name="Рисунок 1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476672"/>
            <a:ext cx="8389440" cy="584775"/>
          </a:xfrm>
          <a:prstGeom prst="rect">
            <a:avLst/>
          </a:prstGeom>
          <a:solidFill>
            <a:srgbClr val="CCECFF"/>
          </a:solidFill>
          <a:ln>
            <a:solidFill>
              <a:srgbClr val="00FFFF"/>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1600" dirty="0" smtClean="0">
                <a:latin typeface="Times New Roman" pitchFamily="18" charset="0"/>
                <a:cs typeface="Times New Roman" pitchFamily="18" charset="0"/>
              </a:rPr>
              <a:t>Прочитайте два отрывка — высказывания писателей 20 века о героях «Капитанской дочки» А. С. Пушкина.</a:t>
            </a:r>
            <a:endParaRPr lang="ru-RU" sz="1600" dirty="0">
              <a:latin typeface="Times New Roman" pitchFamily="18" charset="0"/>
              <a:cs typeface="Times New Roman" pitchFamily="18" charset="0"/>
            </a:endParaRPr>
          </a:p>
        </p:txBody>
      </p:sp>
      <p:sp>
        <p:nvSpPr>
          <p:cNvPr id="5" name="TextBox 4"/>
          <p:cNvSpPr txBox="1"/>
          <p:nvPr/>
        </p:nvSpPr>
        <p:spPr>
          <a:xfrm>
            <a:off x="467544" y="1124744"/>
            <a:ext cx="8352928" cy="1785104"/>
          </a:xfrm>
          <a:prstGeom prst="rect">
            <a:avLst/>
          </a:prstGeom>
          <a:solidFill>
            <a:schemeClr val="bg2"/>
          </a:solidFill>
        </p:spPr>
        <p:txBody>
          <a:bodyPr wrap="square" rtlCol="0">
            <a:spAutoFit/>
          </a:bodyPr>
          <a:lstStyle/>
          <a:p>
            <a:pPr algn="just"/>
            <a:r>
              <a:rPr lang="ru-RU" sz="1200" dirty="0" smtClean="0">
                <a:solidFill>
                  <a:srgbClr val="0D0575"/>
                </a:solidFill>
                <a:latin typeface="Times New Roman" pitchFamily="18" charset="0"/>
                <a:cs typeface="Times New Roman" pitchFamily="18" charset="0"/>
              </a:rPr>
              <a:t> а) В «Капитанской дочке» единственное действующее лицо — Пугачёв. Вся вещь оживает при звоне его колокольчика. Мы все глядим во все глаза и слушаем во все уши: ну, что-то будет? И что бы ни было: есть Пугачёв — мы </a:t>
            </a:r>
            <a:r>
              <a:rPr lang="ru-RU" sz="1200" dirty="0" err="1" smtClean="0">
                <a:solidFill>
                  <a:srgbClr val="0D0575"/>
                </a:solidFill>
                <a:latin typeface="Times New Roman" pitchFamily="18" charset="0"/>
                <a:cs typeface="Times New Roman" pitchFamily="18" charset="0"/>
              </a:rPr>
              <a:t>есьмы</a:t>
            </a:r>
            <a:r>
              <a:rPr lang="ru-RU" sz="1200" dirty="0" smtClean="0">
                <a:solidFill>
                  <a:srgbClr val="0D0575"/>
                </a:solidFill>
                <a:latin typeface="Times New Roman" pitchFamily="18" charset="0"/>
                <a:cs typeface="Times New Roman" pitchFamily="18" charset="0"/>
              </a:rPr>
              <a:t>. &lt;…&gt; </a:t>
            </a:r>
          </a:p>
          <a:p>
            <a:pPr algn="just"/>
            <a:r>
              <a:rPr lang="ru-RU" sz="1200" dirty="0" smtClean="0">
                <a:solidFill>
                  <a:srgbClr val="0D0575"/>
                </a:solidFill>
                <a:latin typeface="Times New Roman" pitchFamily="18" charset="0"/>
                <a:cs typeface="Times New Roman" pitchFamily="18" charset="0"/>
              </a:rPr>
              <a:t>Любопытно, что все, решительно все фигуры «Капитанской дочки» — каждая в своём направлении — </a:t>
            </a:r>
            <a:r>
              <a:rPr lang="ru-RU" sz="1200" dirty="0" err="1" smtClean="0">
                <a:solidFill>
                  <a:srgbClr val="0D0575"/>
                </a:solidFill>
                <a:latin typeface="Times New Roman" pitchFamily="18" charset="0"/>
                <a:cs typeface="Times New Roman" pitchFamily="18" charset="0"/>
              </a:rPr>
              <a:t>контрфигуры</a:t>
            </a:r>
            <a:r>
              <a:rPr lang="ru-RU" sz="1200" dirty="0" smtClean="0">
                <a:solidFill>
                  <a:srgbClr val="0D0575"/>
                </a:solidFill>
                <a:latin typeface="Times New Roman" pitchFamily="18" charset="0"/>
                <a:cs typeface="Times New Roman" pitchFamily="18" charset="0"/>
              </a:rPr>
              <a:t> Пугачёва: добрый разбойник Пугачёв — низкий злодей Швабрин; Пугачёв, восставший на Царицу, — комендант, за эту царицу умирающий; дикий волк Пугачёв — преданный пес Савельич; огневой Пугачёв и белорыбий немецкий генерал, — вплоть до физического контраста физически очаровывающего нас Пугачёва и его страшной оравы (рваные ноздри </a:t>
            </a:r>
            <a:r>
              <a:rPr lang="ru-RU" sz="1200" dirty="0" err="1" smtClean="0">
                <a:solidFill>
                  <a:srgbClr val="0D0575"/>
                </a:solidFill>
                <a:latin typeface="Times New Roman" pitchFamily="18" charset="0"/>
                <a:cs typeface="Times New Roman" pitchFamily="18" charset="0"/>
              </a:rPr>
              <a:t>Хлопуши</a:t>
            </a:r>
            <a:r>
              <a:rPr lang="ru-RU" sz="1200" dirty="0" smtClean="0">
                <a:solidFill>
                  <a:srgbClr val="0D0575"/>
                </a:solidFill>
                <a:latin typeface="Times New Roman" pitchFamily="18" charset="0"/>
                <a:cs typeface="Times New Roman" pitchFamily="18" charset="0"/>
              </a:rPr>
              <a:t>). Пугачёв и Екатерина, наконец. И ещё любопытнее, что пугачёвская </a:t>
            </a:r>
            <a:r>
              <a:rPr lang="ru-RU" sz="1200" dirty="0" err="1" smtClean="0">
                <a:solidFill>
                  <a:srgbClr val="0D0575"/>
                </a:solidFill>
                <a:latin typeface="Times New Roman" pitchFamily="18" charset="0"/>
                <a:cs typeface="Times New Roman" pitchFamily="18" charset="0"/>
              </a:rPr>
              <a:t>контрфигура</a:t>
            </a:r>
            <a:r>
              <a:rPr lang="ru-RU" sz="1200" dirty="0" smtClean="0">
                <a:solidFill>
                  <a:srgbClr val="0D0575"/>
                </a:solidFill>
                <a:latin typeface="Times New Roman" pitchFamily="18" charset="0"/>
                <a:cs typeface="Times New Roman" pitchFamily="18" charset="0"/>
              </a:rPr>
              <a:t> покрывает, подавляет, затмевает — всё. Всех обращает в фигурантов.</a:t>
            </a:r>
          </a:p>
          <a:p>
            <a:pPr algn="r"/>
            <a:r>
              <a:rPr lang="ru-RU" sz="1200" dirty="0" smtClean="0">
                <a:solidFill>
                  <a:srgbClr val="0D0575"/>
                </a:solidFill>
                <a:latin typeface="Times New Roman" pitchFamily="18" charset="0"/>
                <a:cs typeface="Times New Roman" pitchFamily="18" charset="0"/>
              </a:rPr>
              <a:t>                                                            </a:t>
            </a:r>
            <a:r>
              <a:rPr lang="ru-RU" sz="1200" i="1" dirty="0" smtClean="0">
                <a:solidFill>
                  <a:srgbClr val="0D0575"/>
                </a:solidFill>
                <a:latin typeface="Times New Roman" pitchFamily="18" charset="0"/>
                <a:cs typeface="Times New Roman" pitchFamily="18" charset="0"/>
              </a:rPr>
              <a:t>(М. И. Цветаева. «Пушкин и Пугачёв»)</a:t>
            </a:r>
            <a:endParaRPr lang="ru-RU" sz="1200" dirty="0">
              <a:solidFill>
                <a:srgbClr val="0D0575"/>
              </a:solidFill>
              <a:latin typeface="Times New Roman" pitchFamily="18" charset="0"/>
              <a:cs typeface="Times New Roman" pitchFamily="18" charset="0"/>
            </a:endParaRPr>
          </a:p>
        </p:txBody>
      </p:sp>
      <p:sp>
        <p:nvSpPr>
          <p:cNvPr id="13" name="TextBox 12"/>
          <p:cNvSpPr txBox="1"/>
          <p:nvPr/>
        </p:nvSpPr>
        <p:spPr>
          <a:xfrm>
            <a:off x="539552" y="3068960"/>
            <a:ext cx="8352928" cy="2492990"/>
          </a:xfrm>
          <a:prstGeom prst="rect">
            <a:avLst/>
          </a:prstGeom>
          <a:solidFill>
            <a:schemeClr val="bg2"/>
          </a:solidFill>
        </p:spPr>
        <p:txBody>
          <a:bodyPr wrap="square" rtlCol="0">
            <a:spAutoFit/>
          </a:bodyPr>
          <a:lstStyle/>
          <a:p>
            <a:pPr algn="just"/>
            <a:r>
              <a:rPr lang="ru-RU" sz="1200" dirty="0" smtClean="0">
                <a:solidFill>
                  <a:srgbClr val="0D0575"/>
                </a:solidFill>
                <a:latin typeface="Times New Roman" pitchFamily="18" charset="0"/>
                <a:cs typeface="Times New Roman" pitchFamily="18" charset="0"/>
              </a:rPr>
              <a:t>б) Недавно, читая записки Марины Цветаевой «Мой Пушкин», я вспомнил наши чтения «Капитанской дочки» и удивился несходству впечатлений. Мятежную душу будущего поэта поразил в этой книге Пугачёв, он показался ей таинственным, заманчивым, прекрасным. Меня же, как сейчас помню, больше всего поражал и радовал в этой книге Савельич. Не только меня, я уверен, и весь класс. «Как? — могут удивиться некоторые ценители литературы. — Тебе понравился холоп и раб Савельич?». Да, именно Савельич мне понравился больше всех, именно появления его я ждал с наибольшей радостью. Более того, решаюсь на дерзость утверждать, что он и самому автору, Александру Сергеевичу, нравился больше всех остальных героев.</a:t>
            </a:r>
          </a:p>
          <a:p>
            <a:pPr algn="just"/>
            <a:r>
              <a:rPr lang="ru-RU" sz="1200" dirty="0" smtClean="0">
                <a:solidFill>
                  <a:srgbClr val="0D0575"/>
                </a:solidFill>
                <a:latin typeface="Times New Roman" pitchFamily="18" charset="0"/>
                <a:cs typeface="Times New Roman" pitchFamily="18" charset="0"/>
              </a:rPr>
              <a:t>Дело в том, что рабство Савельича — это только внешняя оболочка его сущности. Во время чтения «Капитанской дочки» мы это всё время чувствовали, и потому его рабская должность, если можно так сказать, нам никак не мешала. Что же в нём было прекрасного, заставлявшего любить его вопреки ненавистному нам рабству и холопству?</a:t>
            </a:r>
          </a:p>
          <a:p>
            <a:pPr algn="just"/>
            <a:endParaRPr lang="ru-RU" sz="1200" dirty="0" smtClean="0">
              <a:solidFill>
                <a:srgbClr val="0D0575"/>
              </a:solidFill>
              <a:latin typeface="Times New Roman" pitchFamily="18" charset="0"/>
              <a:cs typeface="Times New Roman" pitchFamily="18" charset="0"/>
            </a:endParaRPr>
          </a:p>
          <a:p>
            <a:pPr algn="just"/>
            <a:r>
              <a:rPr lang="ru-RU" sz="1200" i="1" dirty="0" smtClean="0">
                <a:solidFill>
                  <a:srgbClr val="0D0575"/>
                </a:solidFill>
                <a:latin typeface="Times New Roman" pitchFamily="18" charset="0"/>
                <a:cs typeface="Times New Roman" pitchFamily="18" charset="0"/>
              </a:rPr>
              <a:t>(продолжение на следующем слайде)</a:t>
            </a:r>
          </a:p>
          <a:p>
            <a:endParaRPr lang="ru-RU" sz="1200" dirty="0">
              <a:solidFill>
                <a:srgbClr val="0D0575"/>
              </a:solidFill>
            </a:endParaRPr>
          </a:p>
        </p:txBody>
      </p:sp>
      <p:sp>
        <p:nvSpPr>
          <p:cNvPr id="14" name="TextBox 13"/>
          <p:cNvSpPr txBox="1"/>
          <p:nvPr/>
        </p:nvSpPr>
        <p:spPr>
          <a:xfrm>
            <a:off x="395536" y="0"/>
            <a:ext cx="1584176" cy="523220"/>
          </a:xfrm>
          <a:prstGeom prst="rect">
            <a:avLst/>
          </a:prstGeom>
          <a:noFill/>
        </p:spPr>
        <p:txBody>
          <a:bodyPr wrap="square" rtlCol="0">
            <a:spAutoFit/>
          </a:bodyPr>
          <a:lstStyle/>
          <a:p>
            <a:r>
              <a:rPr lang="ru-RU" sz="2800" b="1" dirty="0" smtClean="0">
                <a:solidFill>
                  <a:srgbClr val="C00000"/>
                </a:solidFill>
                <a:latin typeface="Times New Roman" pitchFamily="18" charset="0"/>
                <a:cs typeface="Times New Roman" pitchFamily="18" charset="0"/>
              </a:rPr>
              <a:t>8 класс</a:t>
            </a:r>
            <a:endParaRPr lang="ru-RU" sz="2800" b="1" dirty="0">
              <a:solidFill>
                <a:srgbClr val="C00000"/>
              </a:solidFill>
              <a:latin typeface="Times New Roman" pitchFamily="18" charset="0"/>
              <a:cs typeface="Times New Roman" pitchFamily="18" charset="0"/>
            </a:endParaRP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476672"/>
            <a:ext cx="8712968" cy="4247317"/>
          </a:xfrm>
          <a:prstGeom prst="rect">
            <a:avLst/>
          </a:prstGeom>
          <a:solidFill>
            <a:schemeClr val="bg2"/>
          </a:solidFill>
        </p:spPr>
        <p:txBody>
          <a:bodyPr wrap="square" rtlCol="0">
            <a:spAutoFit/>
          </a:bodyPr>
          <a:lstStyle/>
          <a:p>
            <a:pPr algn="just"/>
            <a:r>
              <a:rPr lang="ru-RU" sz="1400" dirty="0" smtClean="0">
                <a:solidFill>
                  <a:srgbClr val="0D0575"/>
                </a:solidFill>
                <a:latin typeface="Times New Roman" pitchFamily="18" charset="0"/>
                <a:cs typeface="Times New Roman" pitchFamily="18" charset="0"/>
              </a:rPr>
              <a:t>Была преданность. Величайшее чувство, красоту которого Пушкин столько раз воспевал в стихах. Ненасытный, видно, так голодал по этому чувству особенно в его материнском проявлении, что, посвятив столько стихов своей няне Арине Родионовне, он решил и в прозе, уже в облике Савельича, создать ещё один образ материнской преданности. &lt;…&gt;</a:t>
            </a:r>
          </a:p>
          <a:p>
            <a:pPr algn="just"/>
            <a:r>
              <a:rPr lang="ru-RU" sz="1400" dirty="0" smtClean="0">
                <a:solidFill>
                  <a:srgbClr val="0D0575"/>
                </a:solidFill>
                <a:latin typeface="Times New Roman" pitchFamily="18" charset="0"/>
                <a:cs typeface="Times New Roman" pitchFamily="18" charset="0"/>
              </a:rPr>
              <a:t>Савельич — это то чувство, которое всю жизнь Пушкин так ценил в людях. И, наоборот, предательство, коварство, измена всегда заставляли его или в ужасе бежать, или корчиться с пристальным отвращением. Наверное, страшнейшей казнью для поэта было бы, связав по рукам и ногам, заставить его, бессильного вмешаться, наблюдать за картиной предательства.</a:t>
            </a:r>
          </a:p>
          <a:p>
            <a:pPr algn="just"/>
            <a:r>
              <a:rPr lang="ru-RU" sz="1400" dirty="0" smtClean="0">
                <a:solidFill>
                  <a:srgbClr val="0D0575"/>
                </a:solidFill>
                <a:latin typeface="Times New Roman" pitchFamily="18" charset="0"/>
                <a:cs typeface="Times New Roman" pitchFamily="18" charset="0"/>
              </a:rPr>
              <a:t>В образе Савельича Пушкин устроил себе пир, который не всегда мог позволить себе в жизни. Тут преданность выступает во всех обличиях. Преданность — готовность отдать жизнь за жизнь барчука. Преданность — готовность каждую вещь его беречь, как собственную жизнь и даже сильнее. Преданность, творящая с робким человеком чудеса храбрости. И наконец, преданность, доходящая в своем ослеплении до того, что Савельич затевает с Пугачёвым разговор о злосчастном зипуне, когда его любимец находится на волоске от виселицы. </a:t>
            </a:r>
          </a:p>
          <a:p>
            <a:pPr algn="just"/>
            <a:r>
              <a:rPr lang="ru-RU" sz="1400" dirty="0" smtClean="0">
                <a:solidFill>
                  <a:srgbClr val="0D0575"/>
                </a:solidFill>
                <a:latin typeface="Times New Roman" pitchFamily="18" charset="0"/>
                <a:cs typeface="Times New Roman" pitchFamily="18" charset="0"/>
              </a:rPr>
              <a:t>Но Пушкину мало и этого. Комендант </a:t>
            </a:r>
            <a:r>
              <a:rPr lang="ru-RU" sz="1400" dirty="0" err="1" smtClean="0">
                <a:solidFill>
                  <a:srgbClr val="0D0575"/>
                </a:solidFill>
                <a:latin typeface="Times New Roman" pitchFamily="18" charset="0"/>
                <a:cs typeface="Times New Roman" pitchFamily="18" charset="0"/>
              </a:rPr>
              <a:t>Белогорской</a:t>
            </a:r>
            <a:r>
              <a:rPr lang="ru-RU" sz="1400" dirty="0" smtClean="0">
                <a:solidFill>
                  <a:srgbClr val="0D0575"/>
                </a:solidFill>
                <a:latin typeface="Times New Roman" pitchFamily="18" charset="0"/>
                <a:cs typeface="Times New Roman" pitchFamily="18" charset="0"/>
              </a:rPr>
              <a:t> крепости предан царице точно так, как Савельич своему барчуку. Жена коменданта, такая же ворчливая, как Савельич, сама предана до последнего часа своему мужу, как предан своему барину Савельич. То же самое можно сказать о Маше и о юном Гриневе. Одним словом, здесь торжество преданности.</a:t>
            </a:r>
          </a:p>
          <a:p>
            <a:pPr algn="r"/>
            <a:r>
              <a:rPr lang="ru-RU" sz="1400" i="1" dirty="0" smtClean="0">
                <a:solidFill>
                  <a:srgbClr val="0D0575"/>
                </a:solidFill>
                <a:latin typeface="Times New Roman" pitchFamily="18" charset="0"/>
                <a:cs typeface="Times New Roman" pitchFamily="18" charset="0"/>
              </a:rPr>
              <a:t>(Ф. А. Искандер. «Старый дом под кипарисом»)</a:t>
            </a:r>
            <a:endParaRPr lang="ru-RU" sz="1400" dirty="0" smtClean="0">
              <a:solidFill>
                <a:srgbClr val="0D0575"/>
              </a:solidFill>
              <a:latin typeface="Times New Roman" pitchFamily="18" charset="0"/>
              <a:cs typeface="Times New Roman" pitchFamily="18" charset="0"/>
            </a:endParaRPr>
          </a:p>
          <a:p>
            <a:r>
              <a:rPr lang="ru-RU" dirty="0" smtClean="0">
                <a:solidFill>
                  <a:srgbClr val="0D0575"/>
                </a:solidFill>
              </a:rPr>
              <a:t> </a:t>
            </a:r>
            <a:endParaRPr lang="ru-RU" dirty="0">
              <a:solidFill>
                <a:srgbClr val="0D0575"/>
              </a:solidFill>
            </a:endParaRPr>
          </a:p>
        </p:txBody>
      </p:sp>
      <p:sp>
        <p:nvSpPr>
          <p:cNvPr id="6" name="TextBox 5"/>
          <p:cNvSpPr txBox="1"/>
          <p:nvPr/>
        </p:nvSpPr>
        <p:spPr>
          <a:xfrm>
            <a:off x="251520" y="4725144"/>
            <a:ext cx="8712968" cy="1077218"/>
          </a:xfrm>
          <a:prstGeom prst="rect">
            <a:avLst/>
          </a:prstGeom>
          <a:solidFill>
            <a:schemeClr val="bg2"/>
          </a:solidFill>
        </p:spPr>
        <p:txBody>
          <a:bodyPr wrap="square" rtlCol="0">
            <a:spAutoFit/>
          </a:bodyPr>
          <a:lstStyle/>
          <a:p>
            <a:r>
              <a:rPr lang="ru-RU" sz="1600" i="1" dirty="0" smtClean="0">
                <a:solidFill>
                  <a:schemeClr val="bg1">
                    <a:lumMod val="95000"/>
                    <a:lumOff val="5000"/>
                  </a:schemeClr>
                </a:solidFill>
                <a:latin typeface="Times New Roman" pitchFamily="18" charset="0"/>
                <a:cs typeface="Times New Roman" pitchFamily="18" charset="0"/>
              </a:rPr>
              <a:t> </a:t>
            </a:r>
            <a:r>
              <a:rPr lang="ru-RU" sz="1600" i="1" dirty="0" smtClean="0">
                <a:solidFill>
                  <a:srgbClr val="0D0575"/>
                </a:solidFill>
                <a:latin typeface="Times New Roman" pitchFamily="18" charset="0"/>
                <a:cs typeface="Times New Roman" pitchFamily="18" charset="0"/>
              </a:rPr>
              <a:t>Вспомните, что вы думали о Пугачеве и Савельиче до знакомства с предложенными отрывками. Напишите, изменилось ли ваше личное восприятие пушкинских героев теперь и почему.</a:t>
            </a:r>
          </a:p>
          <a:p>
            <a:endParaRPr lang="ru-RU" sz="1600" i="1" dirty="0">
              <a:solidFill>
                <a:srgbClr val="0D0575"/>
              </a:solidFill>
              <a:latin typeface="Times New Roman" pitchFamily="18" charset="0"/>
              <a:cs typeface="Times New Roman" pitchFamily="18" charset="0"/>
            </a:endParaRP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5"/>
          <p:cNvSpPr txBox="1">
            <a:spLocks noChangeArrowheads="1"/>
          </p:cNvSpPr>
          <p:nvPr/>
        </p:nvSpPr>
        <p:spPr bwMode="auto">
          <a:xfrm>
            <a:off x="990600" y="756663"/>
            <a:ext cx="73152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ru-RU" altLang="ru-RU" dirty="0">
                <a:solidFill>
                  <a:srgbClr val="0D0575"/>
                </a:solidFill>
                <a:latin typeface="Arial" panose="020B0604020202020204" pitchFamily="34" charset="0"/>
                <a:cs typeface="Arial" panose="020B0604020202020204" pitchFamily="34" charset="0"/>
              </a:rPr>
              <a:t>СПАСИБО ЗА ВНИМАНИЕ!</a:t>
            </a:r>
          </a:p>
        </p:txBody>
      </p:sp>
      <p:sp>
        <p:nvSpPr>
          <p:cNvPr id="29700" name="Rectangle 0"/>
          <p:cNvSpPr>
            <a:spLocks noChangeArrowheads="1"/>
          </p:cNvSpPr>
          <p:nvPr/>
        </p:nvSpPr>
        <p:spPr bwMode="auto">
          <a:xfrm>
            <a:off x="990600" y="1628800"/>
            <a:ext cx="7133604" cy="1325620"/>
          </a:xfrm>
          <a:prstGeom prst="rect">
            <a:avLst/>
          </a:prstGeom>
          <a:solidFill>
            <a:srgbClr val="CCECFF"/>
          </a:solidFill>
          <a:ln>
            <a:solidFill>
              <a:srgbClr val="00FFFF"/>
            </a:solidFill>
          </a:ln>
          <a:extLst/>
        </p:spPr>
        <p:txBody>
          <a:bodyPr wrap="square" lIns="90000" tIns="46800" rIns="90000" bIns="46800">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ru-RU" altLang="ru-RU" sz="2000" b="1" dirty="0" smtClean="0">
                <a:solidFill>
                  <a:srgbClr val="002060"/>
                </a:solidFill>
              </a:rPr>
              <a:t>Красовская Светлана Игоревна,</a:t>
            </a:r>
            <a:r>
              <a:rPr lang="ru-RU" altLang="ru-RU" sz="2000" b="1" dirty="0" smtClean="0">
                <a:solidFill>
                  <a:schemeClr val="tx2"/>
                </a:solidFill>
              </a:rPr>
              <a:t> </a:t>
            </a:r>
            <a:endParaRPr lang="en-US" altLang="ru-RU" sz="2000" b="1" dirty="0">
              <a:solidFill>
                <a:schemeClr val="tx2"/>
              </a:solidFill>
            </a:endParaRPr>
          </a:p>
          <a:p>
            <a:pPr algn="ctr" eaLnBrk="1" hangingPunct="1">
              <a:spcBef>
                <a:spcPct val="0"/>
              </a:spcBef>
              <a:buFontTx/>
              <a:buNone/>
            </a:pPr>
            <a:r>
              <a:rPr lang="ru-RU" altLang="ru-RU" sz="2000" dirty="0">
                <a:solidFill>
                  <a:schemeClr val="tx2"/>
                </a:solidFill>
              </a:rPr>
              <a:t>доктор </a:t>
            </a:r>
            <a:r>
              <a:rPr lang="ru-RU" altLang="ru-RU" sz="2000" dirty="0" smtClean="0">
                <a:solidFill>
                  <a:schemeClr val="tx2"/>
                </a:solidFill>
              </a:rPr>
              <a:t>филологических наук, профессор,  заведующий редакцией русского  языка и литературы издательства «Просвещение»</a:t>
            </a:r>
            <a:endParaRPr lang="ru-RU" altLang="ru-RU" sz="2000" b="1" dirty="0">
              <a:solidFill>
                <a:schemeClr val="tx2"/>
              </a:solidFill>
            </a:endParaRPr>
          </a:p>
        </p:txBody>
      </p:sp>
      <p:pic>
        <p:nvPicPr>
          <p:cNvPr id="7" name="Picture 2" descr="http://cs3.a5.ru/media/da/84/f7/650_da84f7f4d3ea70b42e9ba2a83993ef3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356" r="-356"/>
          <a:stretch>
            <a:fillRect/>
          </a:stretch>
        </p:blipFill>
        <p:spPr bwMode="auto">
          <a:xfrm>
            <a:off x="2195736" y="3212976"/>
            <a:ext cx="4424014" cy="269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6552887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728" y="1340768"/>
            <a:ext cx="8721760" cy="523220"/>
          </a:xfrm>
          <a:prstGeom prst="rect">
            <a:avLst/>
          </a:prstGeom>
          <a:solidFill>
            <a:srgbClr val="CCECFF"/>
          </a:solidFill>
          <a:ln>
            <a:solidFill>
              <a:srgbClr val="00FFFF"/>
            </a:solidFill>
          </a:ln>
        </p:spPr>
        <p:txBody>
          <a:bodyPr wrap="square" rtlCol="0">
            <a:spAutoFit/>
          </a:bodyPr>
          <a:lstStyle/>
          <a:p>
            <a:pPr lvl="0" indent="450850" algn="just" fontAlgn="base">
              <a:spcBef>
                <a:spcPct val="0"/>
              </a:spcBef>
              <a:spcAft>
                <a:spcPct val="0"/>
              </a:spcAft>
            </a:pPr>
            <a:r>
              <a:rPr lang="ru-RU" sz="2000" b="1" i="1" dirty="0">
                <a:solidFill>
                  <a:srgbClr val="0D0575"/>
                </a:solidFill>
                <a:latin typeface="Times New Roman" pitchFamily="18" charset="0"/>
                <a:ea typeface="Calibri" pitchFamily="34" charset="0"/>
                <a:cs typeface="Times New Roman" pitchFamily="18" charset="0"/>
              </a:rPr>
              <a:t>Задание:</a:t>
            </a:r>
            <a:r>
              <a:rPr lang="ru-RU" sz="2800" i="1" dirty="0">
                <a:solidFill>
                  <a:srgbClr val="0D0575"/>
                </a:solidFill>
                <a:latin typeface="Times New Roman" pitchFamily="18" charset="0"/>
                <a:ea typeface="Calibri" pitchFamily="34" charset="0"/>
                <a:cs typeface="Times New Roman" pitchFamily="18" charset="0"/>
              </a:rPr>
              <a:t> </a:t>
            </a:r>
            <a:endParaRPr lang="ru-RU" sz="2800" dirty="0">
              <a:solidFill>
                <a:srgbClr val="0D0575"/>
              </a:solidFill>
              <a:latin typeface="Arial" pitchFamily="34" charset="0"/>
              <a:cs typeface="Arial" pitchFamily="34" charset="0"/>
            </a:endParaRPr>
          </a:p>
        </p:txBody>
      </p:sp>
      <p:sp>
        <p:nvSpPr>
          <p:cNvPr id="5" name="TextBox 4"/>
          <p:cNvSpPr txBox="1"/>
          <p:nvPr/>
        </p:nvSpPr>
        <p:spPr>
          <a:xfrm>
            <a:off x="0" y="4293096"/>
            <a:ext cx="8070742" cy="369332"/>
          </a:xfrm>
          <a:prstGeom prst="rect">
            <a:avLst/>
          </a:prstGeom>
          <a:solidFill>
            <a:schemeClr val="bg2">
              <a:lumMod val="40000"/>
              <a:lumOff val="60000"/>
            </a:schemeClr>
          </a:solidFill>
        </p:spPr>
        <p:txBody>
          <a:bodyPr wrap="square" rtlCol="0">
            <a:spAutoFit/>
          </a:bodyPr>
          <a:lstStyle/>
          <a:p>
            <a:pPr marL="342900" indent="-342900" fontAlgn="base">
              <a:spcBef>
                <a:spcPts val="300"/>
              </a:spcBef>
              <a:spcAft>
                <a:spcPct val="0"/>
              </a:spcAft>
            </a:pPr>
            <a:endParaRPr lang="ru-RU" dirty="0">
              <a:solidFill>
                <a:srgbClr val="3F3F3F"/>
              </a:solidFill>
              <a:latin typeface="Arial" charset="0"/>
            </a:endParaRPr>
          </a:p>
        </p:txBody>
      </p:sp>
      <p:sp>
        <p:nvSpPr>
          <p:cNvPr id="6" name="TextBox 5"/>
          <p:cNvSpPr txBox="1"/>
          <p:nvPr/>
        </p:nvSpPr>
        <p:spPr>
          <a:xfrm flipV="1">
            <a:off x="261981" y="5085184"/>
            <a:ext cx="8683253"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11" name="TextBox 10"/>
          <p:cNvSpPr txBox="1"/>
          <p:nvPr/>
        </p:nvSpPr>
        <p:spPr>
          <a:xfrm>
            <a:off x="242729" y="2060847"/>
            <a:ext cx="8649752" cy="2492990"/>
          </a:xfrm>
          <a:prstGeom prst="rect">
            <a:avLst/>
          </a:prstGeom>
          <a:solidFill>
            <a:schemeClr val="bg2"/>
          </a:solidFill>
        </p:spPr>
        <p:txBody>
          <a:bodyPr wrap="square" rtlCol="0">
            <a:spAutoFit/>
          </a:bodyPr>
          <a:lstStyle/>
          <a:p>
            <a:r>
              <a:rPr lang="ru-RU" sz="2000" i="1" dirty="0">
                <a:solidFill>
                  <a:srgbClr val="050579"/>
                </a:solidFill>
              </a:rPr>
              <a:t>Перечитайте строки: «Он щетинится антеннами и проводами, осыпается мелом и плачет трещинами. К нему жмутся гаражи и пристройки, мусорные баки и собачьи будки». Попытайтесь по внешнему портрету Дома представить себе его характер; рассказать о нём, о внутреннем мире Дома, его жильцах, их образе жизни и отношениях с внешним миром</a:t>
            </a:r>
            <a:r>
              <a:rPr lang="ru-RU" sz="2000" dirty="0">
                <a:solidFill>
                  <a:srgbClr val="050579"/>
                </a:solidFill>
              </a:rPr>
              <a:t>. </a:t>
            </a:r>
          </a:p>
          <a:p>
            <a:endParaRPr lang="ru-RU" i="1" dirty="0" smtClean="0">
              <a:solidFill>
                <a:srgbClr val="0D0575"/>
              </a:solidFill>
            </a:endParaRPr>
          </a:p>
          <a:p>
            <a:endParaRPr lang="ru-RU" dirty="0">
              <a:solidFill>
                <a:srgbClr val="0D0575"/>
              </a:solidFill>
            </a:endParaRP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
        <p:nvSpPr>
          <p:cNvPr id="14" name="Rectangle 2"/>
          <p:cNvSpPr>
            <a:spLocks noChangeArrowheads="1"/>
          </p:cNvSpPr>
          <p:nvPr/>
        </p:nvSpPr>
        <p:spPr bwMode="auto">
          <a:xfrm>
            <a:off x="4252040" y="43934"/>
            <a:ext cx="63991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251520" y="332656"/>
            <a:ext cx="8712968" cy="461665"/>
          </a:xfrm>
          <a:prstGeom prst="rect">
            <a:avLst/>
          </a:prstGeom>
          <a:solidFill>
            <a:srgbClr val="C6C09A"/>
          </a:solidFill>
          <a:ln>
            <a:solidFill>
              <a:srgbClr val="00FFFF"/>
            </a:solidFill>
          </a:ln>
        </p:spPr>
        <p:txBody>
          <a:bodyPr wrap="square" rtlCol="0">
            <a:spAutoFit/>
          </a:bodyPr>
          <a:lstStyle/>
          <a:p>
            <a:pPr algn="ctr" fontAlgn="base">
              <a:spcBef>
                <a:spcPct val="0"/>
              </a:spcBef>
              <a:spcAft>
                <a:spcPct val="0"/>
              </a:spcAft>
            </a:pPr>
            <a:r>
              <a:rPr lang="ru-RU" sz="2400" b="1" dirty="0">
                <a:solidFill>
                  <a:srgbClr val="050579"/>
                </a:solidFill>
              </a:rPr>
              <a:t>Тематическое направление «Дом</a:t>
            </a:r>
            <a:r>
              <a:rPr lang="ru-RU" sz="2400" b="1" dirty="0" smtClean="0">
                <a:solidFill>
                  <a:srgbClr val="050579"/>
                </a:solidFill>
              </a:rPr>
              <a:t>»</a:t>
            </a:r>
            <a:endParaRPr lang="ru-RU" sz="2400" dirty="0">
              <a:solidFill>
                <a:srgbClr val="050579"/>
              </a:solidFill>
            </a:endParaRPr>
          </a:p>
        </p:txBody>
      </p:sp>
    </p:spTree>
    <p:extLst>
      <p:ext uri="{BB962C8B-B14F-4D97-AF65-F5344CB8AC3E}">
        <p14:creationId xmlns="" xmlns:p14="http://schemas.microsoft.com/office/powerpoint/2010/main" val="3009340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8712968"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b="1" dirty="0">
                <a:solidFill>
                  <a:srgbClr val="050579"/>
                </a:solidFill>
              </a:rPr>
              <a:t>Тематическое направление «Дом</a:t>
            </a:r>
            <a:r>
              <a:rPr lang="ru-RU" sz="2400" b="1" dirty="0" smtClean="0">
                <a:solidFill>
                  <a:srgbClr val="050579"/>
                </a:solidFill>
              </a:rPr>
              <a:t>»</a:t>
            </a:r>
            <a:endParaRPr lang="ru-RU" sz="2400" dirty="0">
              <a:solidFill>
                <a:srgbClr val="050579"/>
              </a:solidFill>
            </a:endParaRPr>
          </a:p>
        </p:txBody>
      </p:sp>
      <p:sp>
        <p:nvSpPr>
          <p:cNvPr id="5" name="TextBox 4"/>
          <p:cNvSpPr txBox="1"/>
          <p:nvPr/>
        </p:nvSpPr>
        <p:spPr>
          <a:xfrm>
            <a:off x="179512" y="1756266"/>
            <a:ext cx="8845865" cy="1015663"/>
          </a:xfrm>
          <a:prstGeom prst="rect">
            <a:avLst/>
          </a:prstGeom>
          <a:solidFill>
            <a:schemeClr val="tx2">
              <a:lumMod val="20000"/>
              <a:lumOff val="80000"/>
            </a:schemeClr>
          </a:solidFill>
        </p:spPr>
        <p:txBody>
          <a:bodyPr wrap="square" rtlCol="0">
            <a:spAutoFit/>
          </a:bodyPr>
          <a:lstStyle/>
          <a:p>
            <a:r>
              <a:rPr lang="ru-RU" sz="2000" i="1" dirty="0">
                <a:solidFill>
                  <a:srgbClr val="050579"/>
                </a:solidFill>
              </a:rPr>
              <a:t>Напишите короткое эссе на тему «Мой дом — это я</a:t>
            </a:r>
            <a:r>
              <a:rPr lang="ru-RU" sz="2000" i="1" dirty="0" smtClean="0">
                <a:solidFill>
                  <a:srgbClr val="050579"/>
                </a:solidFill>
              </a:rPr>
              <a:t>».</a:t>
            </a:r>
            <a:endParaRPr lang="en-US" sz="2000" i="1" dirty="0" smtClean="0">
              <a:solidFill>
                <a:srgbClr val="050579"/>
              </a:solidFill>
            </a:endParaRPr>
          </a:p>
          <a:p>
            <a:endParaRPr lang="en-US" sz="2000" i="1" dirty="0">
              <a:solidFill>
                <a:srgbClr val="050579"/>
              </a:solidFill>
            </a:endParaRPr>
          </a:p>
          <a:p>
            <a:endParaRPr lang="ru-RU" sz="2000" dirty="0">
              <a:solidFill>
                <a:srgbClr val="050579"/>
              </a:solidFill>
            </a:endParaRPr>
          </a:p>
        </p:txBody>
      </p:sp>
      <p:sp>
        <p:nvSpPr>
          <p:cNvPr id="11" name="TextBox 10"/>
          <p:cNvSpPr txBox="1"/>
          <p:nvPr/>
        </p:nvSpPr>
        <p:spPr>
          <a:xfrm>
            <a:off x="251520" y="2924944"/>
            <a:ext cx="8701848" cy="2031325"/>
          </a:xfrm>
          <a:prstGeom prst="rect">
            <a:avLst/>
          </a:prstGeom>
          <a:solidFill>
            <a:srgbClr val="E2DFCC"/>
          </a:solidFill>
          <a:ln>
            <a:solidFill>
              <a:srgbClr val="00FFFF"/>
            </a:solidFill>
          </a:ln>
        </p:spPr>
        <p:txBody>
          <a:bodyPr wrap="square" rtlCol="0">
            <a:spAutoFit/>
          </a:bodyPr>
          <a:lstStyle/>
          <a:p>
            <a:r>
              <a:rPr lang="ru-RU" dirty="0">
                <a:solidFill>
                  <a:srgbClr val="050579"/>
                </a:solidFill>
              </a:rPr>
              <a:t>Если вы с вниманием отнеслись к предыдущему заданию, то наверняка поняли, что с домом могут быть связаны разные переживания, ассоциации и т. д., не только положительные. С одной стороны, дом — это своё, безопасное, охраняемое добрыми силами пространство. С другой — дом может быть чужим, неприветливым; он может быть местом заключения (тюрьма), местом тяжёлой болезни (больница, сумасшедший дом). Иными словами — местом «временной смерти». Такой дом называют </a:t>
            </a:r>
            <a:r>
              <a:rPr lang="ru-RU" dirty="0" err="1">
                <a:solidFill>
                  <a:srgbClr val="050579"/>
                </a:solidFill>
              </a:rPr>
              <a:t>антидомом</a:t>
            </a:r>
            <a:r>
              <a:rPr lang="ru-RU" dirty="0" smtClean="0">
                <a:solidFill>
                  <a:srgbClr val="050579"/>
                </a:solidFill>
              </a:rPr>
              <a:t>.</a:t>
            </a:r>
            <a:endParaRPr lang="ru-RU" dirty="0">
              <a:solidFill>
                <a:srgbClr val="050579"/>
              </a:solidFill>
            </a:endParaRP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
        <p:nvSpPr>
          <p:cNvPr id="13" name="TextBox 12"/>
          <p:cNvSpPr txBox="1"/>
          <p:nvPr/>
        </p:nvSpPr>
        <p:spPr>
          <a:xfrm>
            <a:off x="251520" y="1151033"/>
            <a:ext cx="8712968" cy="369332"/>
          </a:xfrm>
          <a:prstGeom prst="rect">
            <a:avLst/>
          </a:prstGeom>
          <a:solidFill>
            <a:srgbClr val="C6C09A"/>
          </a:solidFill>
        </p:spPr>
        <p:txBody>
          <a:bodyPr wrap="square" rtlCol="0">
            <a:spAutoFit/>
          </a:bodyPr>
          <a:lstStyle/>
          <a:p>
            <a:pPr lvl="0" indent="450850" algn="just" fontAlgn="base">
              <a:spcBef>
                <a:spcPct val="0"/>
              </a:spcBef>
              <a:spcAft>
                <a:spcPct val="0"/>
              </a:spcAft>
            </a:pPr>
            <a:r>
              <a:rPr lang="ru-RU" b="1" dirty="0" smtClean="0">
                <a:solidFill>
                  <a:srgbClr val="0D0575"/>
                </a:solidFill>
                <a:latin typeface="Times New Roman" pitchFamily="18" charset="0"/>
                <a:ea typeface="Calibri" pitchFamily="34" charset="0"/>
                <a:cs typeface="Times New Roman" pitchFamily="18" charset="0"/>
              </a:rPr>
              <a:t>Задание: </a:t>
            </a:r>
            <a:endParaRPr lang="ru-RU" sz="2400" b="1" dirty="0" smtClean="0">
              <a:solidFill>
                <a:srgbClr val="0D0575"/>
              </a:solidFill>
              <a:latin typeface="Arial" pitchFamily="34" charset="0"/>
              <a:cs typeface="Arial" pitchFamily="34" charset="0"/>
            </a:endParaRPr>
          </a:p>
        </p:txBody>
      </p:sp>
      <p:sp>
        <p:nvSpPr>
          <p:cNvPr id="10" name="TextBox 9"/>
          <p:cNvSpPr txBox="1"/>
          <p:nvPr/>
        </p:nvSpPr>
        <p:spPr>
          <a:xfrm>
            <a:off x="251520" y="5445225"/>
            <a:ext cx="8712968" cy="360040"/>
          </a:xfrm>
          <a:prstGeom prst="rect">
            <a:avLst/>
          </a:prstGeom>
          <a:solidFill>
            <a:srgbClr val="C6C09A"/>
          </a:solidFill>
        </p:spPr>
        <p:txBody>
          <a:bodyPr wrap="square" rtlCol="0">
            <a:spAutoFit/>
          </a:bodyPr>
          <a:lstStyle/>
          <a:p>
            <a:pPr lvl="0" indent="450850" algn="just" fontAlgn="base">
              <a:spcBef>
                <a:spcPct val="0"/>
              </a:spcBef>
              <a:spcAft>
                <a:spcPct val="0"/>
              </a:spcAft>
            </a:pPr>
            <a:endParaRPr lang="ru-RU" sz="2400" b="1" dirty="0" smtClean="0">
              <a:solidFill>
                <a:srgbClr val="0D0575"/>
              </a:solidFill>
              <a:latin typeface="Arial" pitchFamily="34" charset="0"/>
              <a:cs typeface="Arial" pitchFamily="34" charset="0"/>
            </a:endParaRPr>
          </a:p>
        </p:txBody>
      </p:sp>
    </p:spTree>
    <p:extLst>
      <p:ext uri="{BB962C8B-B14F-4D97-AF65-F5344CB8AC3E}">
        <p14:creationId xmlns="" xmlns:p14="http://schemas.microsoft.com/office/powerpoint/2010/main" val="260916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332656"/>
            <a:ext cx="8856984" cy="461665"/>
          </a:xfrm>
          <a:prstGeom prst="rect">
            <a:avLst/>
          </a:prstGeom>
          <a:solidFill>
            <a:srgbClr val="CCECFF"/>
          </a:solidFill>
          <a:ln>
            <a:solidFill>
              <a:srgbClr val="00FFFF"/>
            </a:solidFill>
          </a:ln>
        </p:spPr>
        <p:txBody>
          <a:bodyPr wrap="square" rtlCol="0">
            <a:spAutoFit/>
          </a:bodyPr>
          <a:lstStyle/>
          <a:p>
            <a:pPr algn="just"/>
            <a:r>
              <a:rPr lang="en-US" sz="2400" b="1" dirty="0" smtClean="0">
                <a:solidFill>
                  <a:srgbClr val="050579"/>
                </a:solidFill>
              </a:rPr>
              <a:t>       </a:t>
            </a:r>
            <a:r>
              <a:rPr lang="ru-RU" sz="2400" b="1" dirty="0" smtClean="0">
                <a:solidFill>
                  <a:srgbClr val="050579"/>
                </a:solidFill>
              </a:rPr>
              <a:t>Тематическое </a:t>
            </a:r>
            <a:r>
              <a:rPr lang="ru-RU" sz="2400" b="1" dirty="0">
                <a:solidFill>
                  <a:srgbClr val="050579"/>
                </a:solidFill>
              </a:rPr>
              <a:t>направление «Год литературы в России»</a:t>
            </a:r>
            <a:endParaRPr lang="ru-RU" sz="2400" dirty="0">
              <a:solidFill>
                <a:srgbClr val="050579"/>
              </a:solidFill>
            </a:endParaRPr>
          </a:p>
        </p:txBody>
      </p:sp>
      <p:sp>
        <p:nvSpPr>
          <p:cNvPr id="5" name="TextBox 4"/>
          <p:cNvSpPr txBox="1"/>
          <p:nvPr/>
        </p:nvSpPr>
        <p:spPr>
          <a:xfrm>
            <a:off x="107504" y="1412776"/>
            <a:ext cx="8917874" cy="2308324"/>
          </a:xfrm>
          <a:prstGeom prst="rect">
            <a:avLst/>
          </a:prstGeom>
          <a:solidFill>
            <a:schemeClr val="tx2">
              <a:lumMod val="20000"/>
              <a:lumOff val="80000"/>
            </a:schemeClr>
          </a:solidFill>
        </p:spPr>
        <p:txBody>
          <a:bodyPr wrap="square" rtlCol="0">
            <a:spAutoFit/>
          </a:bodyPr>
          <a:lstStyle/>
          <a:p>
            <a:r>
              <a:rPr lang="ru-RU" sz="1600" i="1" dirty="0">
                <a:solidFill>
                  <a:srgbClr val="050579"/>
                </a:solidFill>
              </a:rPr>
              <a:t>Подумайте, каковы функции книг в Едином государстве. Можно ли назвать эти произведения литературой в полном смысле слова? Читали ли вы произведения, подобные тем, которые создавались в Едином государстве</a:t>
            </a:r>
            <a:r>
              <a:rPr lang="ru-RU" sz="1600" i="1" dirty="0" smtClean="0">
                <a:solidFill>
                  <a:srgbClr val="050579"/>
                </a:solidFill>
              </a:rPr>
              <a:t>?</a:t>
            </a:r>
            <a:r>
              <a:rPr lang="en-US" sz="1600" i="1" dirty="0" smtClean="0">
                <a:solidFill>
                  <a:srgbClr val="050579"/>
                </a:solidFill>
              </a:rPr>
              <a:t> </a:t>
            </a:r>
            <a:r>
              <a:rPr lang="ru-RU" sz="1600" dirty="0" smtClean="0">
                <a:solidFill>
                  <a:srgbClr val="050579"/>
                </a:solidFill>
              </a:rPr>
              <a:t>Роман</a:t>
            </a:r>
            <a:endParaRPr lang="en-US" sz="1600" dirty="0" smtClean="0">
              <a:solidFill>
                <a:srgbClr val="050579"/>
              </a:solidFill>
            </a:endParaRPr>
          </a:p>
          <a:p>
            <a:r>
              <a:rPr lang="ru-RU" sz="1600" dirty="0" smtClean="0">
                <a:solidFill>
                  <a:srgbClr val="050579"/>
                </a:solidFill>
              </a:rPr>
              <a:t> </a:t>
            </a:r>
            <a:r>
              <a:rPr lang="ru-RU" sz="1600" b="1" i="1" dirty="0">
                <a:solidFill>
                  <a:srgbClr val="050579"/>
                </a:solidFill>
              </a:rPr>
              <a:t>Подсказка:</a:t>
            </a:r>
            <a:endParaRPr lang="ru-RU" sz="1600" dirty="0">
              <a:solidFill>
                <a:srgbClr val="050579"/>
              </a:solidFill>
            </a:endParaRPr>
          </a:p>
          <a:p>
            <a:r>
              <a:rPr lang="ru-RU" sz="1600" dirty="0" smtClean="0">
                <a:solidFill>
                  <a:srgbClr val="050579"/>
                </a:solidFill>
              </a:rPr>
              <a:t>Е</a:t>
            </a:r>
            <a:r>
              <a:rPr lang="ru-RU" sz="1600" dirty="0">
                <a:solidFill>
                  <a:srgbClr val="050579"/>
                </a:solidFill>
              </a:rPr>
              <a:t>. И. Замятина «Мы», написанный в 1920 году, в России был впервые опубликован только в 1988 году. Однако в запоздании, с которым пришёл к нам роман, есть, возможно, и какая-то справедливость литературной судьбы произведения. В 1980-е роман прозвучал уже как пророчество, подтверждённое временем, реальным историческим опытом тоталитарных государств ХХ века</a:t>
            </a:r>
            <a:r>
              <a:rPr lang="ru-RU" sz="1600" dirty="0" smtClean="0">
                <a:solidFill>
                  <a:srgbClr val="050579"/>
                </a:solidFill>
              </a:rPr>
              <a:t>…</a:t>
            </a:r>
            <a:endParaRPr lang="ru-RU" sz="1600" dirty="0">
              <a:solidFill>
                <a:srgbClr val="050579"/>
              </a:solidFill>
            </a:endParaRPr>
          </a:p>
        </p:txBody>
      </p:sp>
      <p:sp>
        <p:nvSpPr>
          <p:cNvPr id="11" name="TextBox 10"/>
          <p:cNvSpPr txBox="1"/>
          <p:nvPr/>
        </p:nvSpPr>
        <p:spPr>
          <a:xfrm>
            <a:off x="107503" y="3861048"/>
            <a:ext cx="8917873" cy="2062103"/>
          </a:xfrm>
          <a:prstGeom prst="rect">
            <a:avLst/>
          </a:prstGeom>
          <a:solidFill>
            <a:srgbClr val="E2DFCC"/>
          </a:solidFill>
          <a:ln>
            <a:solidFill>
              <a:srgbClr val="00FFFF"/>
            </a:solidFill>
          </a:ln>
        </p:spPr>
        <p:txBody>
          <a:bodyPr wrap="square" rtlCol="0">
            <a:spAutoFit/>
          </a:bodyPr>
          <a:lstStyle/>
          <a:p>
            <a:pPr fontAlgn="base"/>
            <a:r>
              <a:rPr lang="ru-RU" sz="1600" i="1" dirty="0">
                <a:solidFill>
                  <a:srgbClr val="050579"/>
                </a:solidFill>
              </a:rPr>
              <a:t>Герой романа-антиутопии Е. И. Замятина «Мы» сравнивает литературу прошлого и ту, которая создаётся в Едином государстве:</a:t>
            </a:r>
            <a:endParaRPr lang="ru-RU" sz="1600" dirty="0">
              <a:solidFill>
                <a:srgbClr val="050579"/>
              </a:solidFill>
            </a:endParaRPr>
          </a:p>
          <a:p>
            <a:r>
              <a:rPr lang="ru-RU" sz="1600" dirty="0">
                <a:solidFill>
                  <a:srgbClr val="050579"/>
                </a:solidFill>
              </a:rPr>
              <a:t>«Я думал: как могло случиться, что древним не бросалась в глаза вся нелепость  их  литературы и поэзии.  Огромнейшая  великолепная  сила  художественного       слова — тратилась совершенно зря. Просто смешно: всякий писал — о чём ему вздумается. &lt;…&gt; Теперь  поэзия  —  уже не беспардонный соловьиный свист: поэзия — государственная служба, поэзия — полезность.     Наши знаменитые „Математические Нонны“: без них — разве могли бы мы  в школе так искренне и нежно полюбить четыре правила арифметики?» </a:t>
            </a: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
        <p:nvSpPr>
          <p:cNvPr id="13" name="TextBox 12"/>
          <p:cNvSpPr txBox="1"/>
          <p:nvPr/>
        </p:nvSpPr>
        <p:spPr>
          <a:xfrm>
            <a:off x="107504" y="908720"/>
            <a:ext cx="8856984" cy="369332"/>
          </a:xfrm>
          <a:prstGeom prst="rect">
            <a:avLst/>
          </a:prstGeom>
          <a:solidFill>
            <a:srgbClr val="C6C09A"/>
          </a:solidFill>
        </p:spPr>
        <p:txBody>
          <a:bodyPr wrap="square" rtlCol="0">
            <a:spAutoFit/>
          </a:bodyPr>
          <a:lstStyle/>
          <a:p>
            <a:pPr lvl="0" indent="450850" algn="just" fontAlgn="base">
              <a:spcBef>
                <a:spcPct val="0"/>
              </a:spcBef>
              <a:spcAft>
                <a:spcPct val="0"/>
              </a:spcAft>
            </a:pPr>
            <a:r>
              <a:rPr lang="ru-RU" b="1" dirty="0" smtClean="0">
                <a:solidFill>
                  <a:srgbClr val="0D0575"/>
                </a:solidFill>
                <a:latin typeface="Times New Roman" pitchFamily="18" charset="0"/>
                <a:ea typeface="Calibri" pitchFamily="34" charset="0"/>
                <a:cs typeface="Times New Roman" pitchFamily="18" charset="0"/>
              </a:rPr>
              <a:t>Задание: </a:t>
            </a:r>
            <a:endParaRPr lang="ru-RU" sz="2400" b="1" dirty="0" smtClean="0">
              <a:solidFill>
                <a:srgbClr val="0D0575"/>
              </a:solidFill>
              <a:latin typeface="Arial" pitchFamily="34" charset="0"/>
              <a:cs typeface="Arial" pitchFamily="34" charset="0"/>
            </a:endParaRPr>
          </a:p>
        </p:txBody>
      </p:sp>
    </p:spTree>
    <p:extLst>
      <p:ext uri="{BB962C8B-B14F-4D97-AF65-F5344CB8AC3E}">
        <p14:creationId xmlns="" xmlns:p14="http://schemas.microsoft.com/office/powerpoint/2010/main" val="1490778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332656"/>
            <a:ext cx="8856984" cy="461665"/>
          </a:xfrm>
          <a:prstGeom prst="rect">
            <a:avLst/>
          </a:prstGeom>
          <a:solidFill>
            <a:srgbClr val="CCECFF"/>
          </a:solidFill>
          <a:ln>
            <a:solidFill>
              <a:srgbClr val="00FFFF"/>
            </a:solidFill>
          </a:ln>
        </p:spPr>
        <p:txBody>
          <a:bodyPr wrap="square" rtlCol="0">
            <a:spAutoFit/>
          </a:bodyPr>
          <a:lstStyle/>
          <a:p>
            <a:pPr algn="just"/>
            <a:r>
              <a:rPr lang="en-US" sz="2400" b="1" dirty="0" smtClean="0">
                <a:solidFill>
                  <a:srgbClr val="050579"/>
                </a:solidFill>
              </a:rPr>
              <a:t>       </a:t>
            </a:r>
            <a:r>
              <a:rPr lang="ru-RU" sz="2400" b="1" dirty="0" smtClean="0">
                <a:solidFill>
                  <a:srgbClr val="050579"/>
                </a:solidFill>
              </a:rPr>
              <a:t>Тематическое </a:t>
            </a:r>
            <a:r>
              <a:rPr lang="ru-RU" sz="2400" b="1" dirty="0">
                <a:solidFill>
                  <a:srgbClr val="050579"/>
                </a:solidFill>
              </a:rPr>
              <a:t>направление «Год литературы в России»</a:t>
            </a:r>
            <a:endParaRPr lang="ru-RU" sz="2400" dirty="0">
              <a:solidFill>
                <a:srgbClr val="050579"/>
              </a:solidFill>
            </a:endParaRPr>
          </a:p>
        </p:txBody>
      </p:sp>
      <p:sp>
        <p:nvSpPr>
          <p:cNvPr id="5" name="TextBox 4"/>
          <p:cNvSpPr txBox="1"/>
          <p:nvPr/>
        </p:nvSpPr>
        <p:spPr>
          <a:xfrm>
            <a:off x="107504" y="1412776"/>
            <a:ext cx="8917874" cy="1077218"/>
          </a:xfrm>
          <a:prstGeom prst="rect">
            <a:avLst/>
          </a:prstGeom>
          <a:solidFill>
            <a:schemeClr val="tx2">
              <a:lumMod val="20000"/>
              <a:lumOff val="80000"/>
            </a:schemeClr>
          </a:solidFill>
        </p:spPr>
        <p:txBody>
          <a:bodyPr wrap="square" rtlCol="0">
            <a:spAutoFit/>
          </a:bodyPr>
          <a:lstStyle/>
          <a:p>
            <a:r>
              <a:rPr lang="ru-RU" sz="1600" i="1" dirty="0">
                <a:solidFill>
                  <a:srgbClr val="050579"/>
                </a:solidFill>
              </a:rPr>
              <a:t>Как вы понимаете высказывание из книги Р. </a:t>
            </a:r>
            <a:r>
              <a:rPr lang="ru-RU" sz="1600" i="1" dirty="0" err="1">
                <a:solidFill>
                  <a:srgbClr val="050579"/>
                </a:solidFill>
              </a:rPr>
              <a:t>Брэдбери</a:t>
            </a:r>
            <a:r>
              <a:rPr lang="ru-RU" sz="1600" i="1" dirty="0">
                <a:solidFill>
                  <a:srgbClr val="050579"/>
                </a:solidFill>
              </a:rPr>
              <a:t> «451 градус по Фаренгейту»: «Книга — это заряженное ружьё в доме у соседа. Сжечь её. Разрядить ружьё. Надо обуздать человеческий разум. Почём знать, кто завтра станет очередной мишенью для начитанного человека»? Почему в обществе будущего книги сжигают? Действительно ли опасны книги? </a:t>
            </a:r>
            <a:endParaRPr lang="ru-RU" sz="1600" b="1" dirty="0">
              <a:solidFill>
                <a:srgbClr val="050579"/>
              </a:solidFill>
            </a:endParaRPr>
          </a:p>
        </p:txBody>
      </p:sp>
      <p:sp>
        <p:nvSpPr>
          <p:cNvPr id="11" name="TextBox 10"/>
          <p:cNvSpPr txBox="1"/>
          <p:nvPr/>
        </p:nvSpPr>
        <p:spPr>
          <a:xfrm>
            <a:off x="107504" y="2780928"/>
            <a:ext cx="8917872" cy="2554545"/>
          </a:xfrm>
          <a:prstGeom prst="rect">
            <a:avLst/>
          </a:prstGeom>
          <a:solidFill>
            <a:schemeClr val="bg2"/>
          </a:solidFill>
          <a:ln>
            <a:solidFill>
              <a:srgbClr val="00FFFF"/>
            </a:solidFill>
          </a:ln>
        </p:spPr>
        <p:txBody>
          <a:bodyPr wrap="square" rtlCol="0">
            <a:spAutoFit/>
          </a:bodyPr>
          <a:lstStyle/>
          <a:p>
            <a:r>
              <a:rPr lang="ru-RU" sz="1600" b="1" i="1" dirty="0">
                <a:solidFill>
                  <a:srgbClr val="050579"/>
                </a:solidFill>
              </a:rPr>
              <a:t>Подсказка:</a:t>
            </a:r>
            <a:endParaRPr lang="ru-RU" sz="1600" dirty="0">
              <a:solidFill>
                <a:srgbClr val="050579"/>
              </a:solidFill>
            </a:endParaRPr>
          </a:p>
          <a:p>
            <a:r>
              <a:rPr lang="ru-RU" sz="1600" dirty="0">
                <a:solidFill>
                  <a:srgbClr val="050579"/>
                </a:solidFill>
              </a:rPr>
              <a:t>Как утверждает Битти, начальник пожарной команды, в задачу которой входит не тушение пожаров, а поиск и сжигание книг и помещений, где они хранятся, иногда вместе с их хозяевами, книги угрожают счастью всех членов общества. Они могут заставить людей думать самостоятельно. Битти объясняет своему подчинённому Гаю </a:t>
            </a:r>
            <a:r>
              <a:rPr lang="ru-RU" sz="1600" dirty="0" err="1">
                <a:solidFill>
                  <a:srgbClr val="050579"/>
                </a:solidFill>
              </a:rPr>
              <a:t>Монтэгу</a:t>
            </a:r>
            <a:r>
              <a:rPr lang="ru-RU" sz="1600" dirty="0">
                <a:solidFill>
                  <a:srgbClr val="050579"/>
                </a:solidFill>
              </a:rPr>
              <a:t> (усомнившемуся в правильности своей деятельности: «Были ведь времена, когда пожарники не сжигали дома, но, наоборот, тушили пожары?»), что книги способствуют появлению противоречивых мыслей и теорий у различных людей. И они постепенно начинают думать, что кто-то из них умнее других, а отсюда проистекает вражда, неравенство и прочие вещи, подрывающие устои общества и государства, и «…кто знает, кто может стать мишенью хорошо начитанного </a:t>
            </a:r>
            <a:r>
              <a:rPr lang="ru-RU" sz="1600" dirty="0" smtClean="0">
                <a:solidFill>
                  <a:srgbClr val="050579"/>
                </a:solidFill>
              </a:rPr>
              <a:t>человека</a:t>
            </a:r>
            <a:r>
              <a:rPr lang="ru-RU" sz="1600" dirty="0">
                <a:solidFill>
                  <a:srgbClr val="050579"/>
                </a:solidFill>
              </a:rPr>
              <a:t>.</a:t>
            </a: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
        <p:nvSpPr>
          <p:cNvPr id="13" name="TextBox 12"/>
          <p:cNvSpPr txBox="1"/>
          <p:nvPr/>
        </p:nvSpPr>
        <p:spPr>
          <a:xfrm>
            <a:off x="107504" y="908720"/>
            <a:ext cx="8856984" cy="369332"/>
          </a:xfrm>
          <a:prstGeom prst="rect">
            <a:avLst/>
          </a:prstGeom>
          <a:solidFill>
            <a:srgbClr val="C6C09A"/>
          </a:solidFill>
        </p:spPr>
        <p:txBody>
          <a:bodyPr wrap="square" rtlCol="0">
            <a:spAutoFit/>
          </a:bodyPr>
          <a:lstStyle/>
          <a:p>
            <a:pPr lvl="0" indent="450850" algn="just" fontAlgn="base">
              <a:spcBef>
                <a:spcPct val="0"/>
              </a:spcBef>
              <a:spcAft>
                <a:spcPct val="0"/>
              </a:spcAft>
            </a:pPr>
            <a:r>
              <a:rPr lang="ru-RU" b="1" dirty="0" smtClean="0">
                <a:solidFill>
                  <a:srgbClr val="0D0575"/>
                </a:solidFill>
                <a:latin typeface="Times New Roman" pitchFamily="18" charset="0"/>
                <a:ea typeface="Calibri" pitchFamily="34" charset="0"/>
                <a:cs typeface="Times New Roman" pitchFamily="18" charset="0"/>
              </a:rPr>
              <a:t>Задание: </a:t>
            </a:r>
            <a:endParaRPr lang="ru-RU" sz="2400" b="1" dirty="0" smtClean="0">
              <a:solidFill>
                <a:srgbClr val="0D0575"/>
              </a:solidFill>
              <a:latin typeface="Arial" pitchFamily="34" charset="0"/>
              <a:cs typeface="Arial" pitchFamily="34" charset="0"/>
            </a:endParaRPr>
          </a:p>
        </p:txBody>
      </p:sp>
    </p:spTree>
    <p:extLst>
      <p:ext uri="{BB962C8B-B14F-4D97-AF65-F5344CB8AC3E}">
        <p14:creationId xmlns="" xmlns:p14="http://schemas.microsoft.com/office/powerpoint/2010/main" val="2690218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772816"/>
            <a:ext cx="8430782" cy="2246769"/>
          </a:xfrm>
          <a:prstGeom prst="rect">
            <a:avLst/>
          </a:prstGeom>
          <a:solidFill>
            <a:schemeClr val="bg2">
              <a:lumMod val="40000"/>
              <a:lumOff val="60000"/>
            </a:schemeClr>
          </a:solidFill>
        </p:spPr>
        <p:txBody>
          <a:bodyPr wrap="square" rtlCol="0">
            <a:spAutoFit/>
          </a:bodyPr>
          <a:lstStyle/>
          <a:p>
            <a:pPr algn="just"/>
            <a:r>
              <a:rPr lang="ru-RU" sz="2000" b="1" dirty="0" smtClean="0">
                <a:solidFill>
                  <a:srgbClr val="0D0575"/>
                </a:solidFill>
              </a:rPr>
              <a:t>Штампы</a:t>
            </a:r>
            <a:r>
              <a:rPr lang="ru-RU" sz="2000" dirty="0" smtClean="0">
                <a:solidFill>
                  <a:srgbClr val="0D0575"/>
                </a:solidFill>
              </a:rPr>
              <a:t> — это слова, которые употребляются в самых общих и неопределённых значениях: </a:t>
            </a:r>
            <a:r>
              <a:rPr lang="ru-RU" sz="2000" i="1" dirty="0" smtClean="0">
                <a:solidFill>
                  <a:srgbClr val="0D0575"/>
                </a:solidFill>
              </a:rPr>
              <a:t>вопрос, задача, поднять, обеспечить </a:t>
            </a:r>
            <a:r>
              <a:rPr lang="ru-RU" sz="2000" dirty="0" smtClean="0">
                <a:solidFill>
                  <a:srgbClr val="0D0575"/>
                </a:solidFill>
              </a:rPr>
              <a:t>и т.д.</a:t>
            </a:r>
            <a:r>
              <a:rPr lang="ru-RU" sz="2000" i="1" dirty="0" smtClean="0">
                <a:solidFill>
                  <a:srgbClr val="0D0575"/>
                </a:solidFill>
              </a:rPr>
              <a:t> </a:t>
            </a:r>
            <a:r>
              <a:rPr lang="ru-RU" sz="2000" dirty="0" smtClean="0">
                <a:solidFill>
                  <a:srgbClr val="0D0575"/>
                </a:solidFill>
              </a:rPr>
              <a:t>Обычно универсальные слова сопровождаются шаблонными привязками: </a:t>
            </a:r>
            <a:r>
              <a:rPr lang="ru-RU" sz="2000" i="1" dirty="0" smtClean="0">
                <a:solidFill>
                  <a:srgbClr val="0D0575"/>
                </a:solidFill>
              </a:rPr>
              <a:t>работа — повседневная, уровень — высокий, поддержка — горячая, литература — великая</a:t>
            </a:r>
            <a:r>
              <a:rPr lang="ru-RU" sz="2000" dirty="0" smtClean="0">
                <a:solidFill>
                  <a:srgbClr val="0D0575"/>
                </a:solidFill>
              </a:rPr>
              <a:t>. Штампы бывают и публицистическими, и литературоведческими:</a:t>
            </a:r>
            <a:r>
              <a:rPr lang="ru-RU" sz="2000" i="1" dirty="0" smtClean="0">
                <a:solidFill>
                  <a:srgbClr val="0D0575"/>
                </a:solidFill>
              </a:rPr>
              <a:t> волнующий образ, гневный протест</a:t>
            </a:r>
            <a:r>
              <a:rPr lang="ru-RU" sz="2000" dirty="0" smtClean="0">
                <a:solidFill>
                  <a:srgbClr val="0D0575"/>
                </a:solidFill>
              </a:rPr>
              <a:t>.</a:t>
            </a:r>
          </a:p>
          <a:p>
            <a:pPr algn="just"/>
            <a:endParaRPr lang="ru-RU" sz="2000" dirty="0" smtClean="0">
              <a:solidFill>
                <a:srgbClr val="0D0575"/>
              </a:solidFill>
            </a:endParaRPr>
          </a:p>
        </p:txBody>
      </p:sp>
      <p:sp>
        <p:nvSpPr>
          <p:cNvPr id="11" name="TextBox 10"/>
          <p:cNvSpPr txBox="1"/>
          <p:nvPr/>
        </p:nvSpPr>
        <p:spPr>
          <a:xfrm>
            <a:off x="179512" y="1268760"/>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7" name="TextBox 6"/>
          <p:cNvSpPr txBox="1"/>
          <p:nvPr/>
        </p:nvSpPr>
        <p:spPr>
          <a:xfrm>
            <a:off x="242728" y="188640"/>
            <a:ext cx="8721760" cy="830997"/>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b="1" dirty="0" smtClean="0">
                <a:solidFill>
                  <a:srgbClr val="0D0575"/>
                </a:solidFill>
              </a:rPr>
              <a:t>Типичные речевые ошибки </a:t>
            </a:r>
            <a:endParaRPr lang="ru-RU" sz="2400" dirty="0" smtClean="0">
              <a:solidFill>
                <a:srgbClr val="0D0575"/>
              </a:solidFill>
            </a:endParaRPr>
          </a:p>
          <a:p>
            <a:pPr algn="ctr" fontAlgn="base">
              <a:spcBef>
                <a:spcPct val="0"/>
              </a:spcBef>
              <a:spcAft>
                <a:spcPct val="0"/>
              </a:spcAft>
            </a:pPr>
            <a:endParaRPr lang="ru-RU" sz="2400" dirty="0" smtClean="0">
              <a:solidFill>
                <a:srgbClr val="0D0575"/>
              </a:solidFill>
              <a:latin typeface="Arial" charset="0"/>
            </a:endParaRPr>
          </a:p>
        </p:txBody>
      </p:sp>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9" name="Прямоугольник 8"/>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0" name="Рисунок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
        <p:nvSpPr>
          <p:cNvPr id="12" name="TextBox 11"/>
          <p:cNvSpPr txBox="1"/>
          <p:nvPr/>
        </p:nvSpPr>
        <p:spPr>
          <a:xfrm>
            <a:off x="179512" y="4293096"/>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Tree>
    <p:extLst>
      <p:ext uri="{BB962C8B-B14F-4D97-AF65-F5344CB8AC3E}">
        <p14:creationId xmlns="" xmlns:p14="http://schemas.microsoft.com/office/powerpoint/2010/main" val="2754554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772816"/>
            <a:ext cx="8430782" cy="3477875"/>
          </a:xfrm>
          <a:prstGeom prst="rect">
            <a:avLst/>
          </a:prstGeom>
          <a:solidFill>
            <a:schemeClr val="bg2">
              <a:lumMod val="40000"/>
              <a:lumOff val="60000"/>
            </a:schemeClr>
          </a:solidFill>
        </p:spPr>
        <p:txBody>
          <a:bodyPr wrap="square" rtlCol="0">
            <a:spAutoFit/>
          </a:bodyPr>
          <a:lstStyle/>
          <a:p>
            <a:pPr algn="just"/>
            <a:r>
              <a:rPr lang="ru-RU" sz="2000" b="1" dirty="0" smtClean="0">
                <a:solidFill>
                  <a:srgbClr val="0D0575"/>
                </a:solidFill>
              </a:rPr>
              <a:t>Клише</a:t>
            </a:r>
            <a:r>
              <a:rPr lang="ru-RU" sz="2000" dirty="0" smtClean="0">
                <a:solidFill>
                  <a:srgbClr val="0D0575"/>
                </a:solidFill>
              </a:rPr>
              <a:t> — речевые стереотипы, готовые обороты, которые с готовностью и лёгкостью «выскакивают» из нашего сознания, когда мы хотим сказать что-то «умное» и «правильное». Ниже приведены цитаты из школьных сочинений. Вы без труда распознаете в них и штампы, и клише:</a:t>
            </a:r>
          </a:p>
          <a:p>
            <a:pPr algn="just"/>
            <a:r>
              <a:rPr lang="ru-RU" sz="2000" dirty="0" smtClean="0">
                <a:solidFill>
                  <a:srgbClr val="0D0575"/>
                </a:solidFill>
              </a:rPr>
              <a:t> </a:t>
            </a:r>
          </a:p>
          <a:p>
            <a:pPr algn="just"/>
            <a:r>
              <a:rPr lang="ru-RU" sz="2000" dirty="0" smtClean="0">
                <a:solidFill>
                  <a:srgbClr val="0D0575"/>
                </a:solidFill>
              </a:rPr>
              <a:t>«Книги — ваши друзья. Они вам всегда помогут, дадут совет и подскажут. О книгах нельзя забывать! Берегите и уважительно относитесь к книгам. Они вам всегда помогут. Книги всегда остаются вашим источником и всегда помогут вам». </a:t>
            </a:r>
          </a:p>
          <a:p>
            <a:pPr algn="just"/>
            <a:r>
              <a:rPr lang="ru-RU" sz="2000" dirty="0" smtClean="0">
                <a:solidFill>
                  <a:srgbClr val="0D0575"/>
                </a:solidFill>
              </a:rPr>
              <a:t> </a:t>
            </a:r>
          </a:p>
          <a:p>
            <a:endParaRPr lang="ru-RU" sz="2000" dirty="0" smtClean="0">
              <a:solidFill>
                <a:srgbClr val="0D0575"/>
              </a:solidFill>
            </a:endParaRPr>
          </a:p>
        </p:txBody>
      </p:sp>
      <p:sp>
        <p:nvSpPr>
          <p:cNvPr id="11" name="TextBox 10"/>
          <p:cNvSpPr txBox="1"/>
          <p:nvPr/>
        </p:nvSpPr>
        <p:spPr>
          <a:xfrm>
            <a:off x="179512" y="1268760"/>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7" name="TextBox 6"/>
          <p:cNvSpPr txBox="1"/>
          <p:nvPr/>
        </p:nvSpPr>
        <p:spPr>
          <a:xfrm>
            <a:off x="242728" y="188640"/>
            <a:ext cx="8721760" cy="830997"/>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b="1" dirty="0" smtClean="0">
                <a:solidFill>
                  <a:srgbClr val="0D0575"/>
                </a:solidFill>
              </a:rPr>
              <a:t>Типичные речевые ошибки </a:t>
            </a:r>
            <a:endParaRPr lang="ru-RU" sz="2400" dirty="0" smtClean="0">
              <a:solidFill>
                <a:srgbClr val="0D0575"/>
              </a:solidFill>
            </a:endParaRPr>
          </a:p>
          <a:p>
            <a:pPr algn="ctr" fontAlgn="base">
              <a:spcBef>
                <a:spcPct val="0"/>
              </a:spcBef>
              <a:spcAft>
                <a:spcPct val="0"/>
              </a:spcAft>
            </a:pPr>
            <a:endParaRPr lang="ru-RU" sz="2400" dirty="0" smtClean="0">
              <a:solidFill>
                <a:srgbClr val="0D0575"/>
              </a:solidFill>
              <a:latin typeface="Arial" charset="0"/>
            </a:endParaRPr>
          </a:p>
        </p:txBody>
      </p:sp>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9" name="Прямоугольник 8"/>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0" name="Рисунок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
        <p:nvSpPr>
          <p:cNvPr id="12" name="TextBox 11"/>
          <p:cNvSpPr txBox="1"/>
          <p:nvPr/>
        </p:nvSpPr>
        <p:spPr>
          <a:xfrm>
            <a:off x="179512" y="5301208"/>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Tree>
    <p:extLst>
      <p:ext uri="{BB962C8B-B14F-4D97-AF65-F5344CB8AC3E}">
        <p14:creationId xmlns="" xmlns:p14="http://schemas.microsoft.com/office/powerpoint/2010/main" val="2754554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772816"/>
            <a:ext cx="8430782" cy="2862322"/>
          </a:xfrm>
          <a:prstGeom prst="rect">
            <a:avLst/>
          </a:prstGeom>
          <a:solidFill>
            <a:schemeClr val="bg2">
              <a:lumMod val="40000"/>
              <a:lumOff val="60000"/>
            </a:schemeClr>
          </a:solidFill>
        </p:spPr>
        <p:txBody>
          <a:bodyPr wrap="square" rtlCol="0">
            <a:spAutoFit/>
          </a:bodyPr>
          <a:lstStyle/>
          <a:p>
            <a:pPr algn="just"/>
            <a:r>
              <a:rPr lang="ru-RU" sz="2000" dirty="0" smtClean="0">
                <a:solidFill>
                  <a:srgbClr val="0D0575"/>
                </a:solidFill>
              </a:rPr>
              <a:t>«…но быть развитым духовно и развиваться в этом направлении обязан каждый. В этом очень помогает литература, ведь она делает нас людьми, она воспитывает в нас принципы, учит морали, учит доброте, что делать хорошо, а что плохо».</a:t>
            </a:r>
          </a:p>
          <a:p>
            <a:pPr algn="just"/>
            <a:r>
              <a:rPr lang="ru-RU" sz="2000" dirty="0" smtClean="0">
                <a:solidFill>
                  <a:srgbClr val="0D0575"/>
                </a:solidFill>
              </a:rPr>
              <a:t>Заметили, что делают штампы? Вроде бы и правильные мысли, но высказанные таким образом, облачённые в изношенное платье, становятся фальшивыми и смешными. </a:t>
            </a:r>
          </a:p>
          <a:p>
            <a:pPr algn="just"/>
            <a:r>
              <a:rPr lang="ru-RU" sz="2000" dirty="0" smtClean="0">
                <a:solidFill>
                  <a:srgbClr val="0D0575"/>
                </a:solidFill>
              </a:rPr>
              <a:t> </a:t>
            </a:r>
          </a:p>
          <a:p>
            <a:endParaRPr lang="ru-RU" sz="2000" dirty="0" smtClean="0">
              <a:solidFill>
                <a:srgbClr val="0D0575"/>
              </a:solidFill>
            </a:endParaRPr>
          </a:p>
        </p:txBody>
      </p:sp>
      <p:sp>
        <p:nvSpPr>
          <p:cNvPr id="11" name="TextBox 10"/>
          <p:cNvSpPr txBox="1"/>
          <p:nvPr/>
        </p:nvSpPr>
        <p:spPr>
          <a:xfrm>
            <a:off x="179512" y="1268760"/>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7" name="TextBox 6"/>
          <p:cNvSpPr txBox="1"/>
          <p:nvPr/>
        </p:nvSpPr>
        <p:spPr>
          <a:xfrm>
            <a:off x="242728" y="188640"/>
            <a:ext cx="8721760" cy="830997"/>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b="1" dirty="0" smtClean="0">
                <a:solidFill>
                  <a:srgbClr val="0D0575"/>
                </a:solidFill>
              </a:rPr>
              <a:t>Типичные речевые ошибки </a:t>
            </a:r>
            <a:endParaRPr lang="ru-RU" sz="2400" dirty="0" smtClean="0">
              <a:solidFill>
                <a:srgbClr val="0D0575"/>
              </a:solidFill>
            </a:endParaRPr>
          </a:p>
          <a:p>
            <a:pPr algn="ctr" fontAlgn="base">
              <a:spcBef>
                <a:spcPct val="0"/>
              </a:spcBef>
              <a:spcAft>
                <a:spcPct val="0"/>
              </a:spcAft>
            </a:pPr>
            <a:endParaRPr lang="ru-RU" sz="2400" dirty="0" smtClean="0">
              <a:solidFill>
                <a:srgbClr val="0D0575"/>
              </a:solidFill>
              <a:latin typeface="Arial" charset="0"/>
            </a:endParaRPr>
          </a:p>
        </p:txBody>
      </p:sp>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9" name="Прямоугольник 8"/>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0" name="Рисунок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
        <p:nvSpPr>
          <p:cNvPr id="12" name="TextBox 11"/>
          <p:cNvSpPr txBox="1"/>
          <p:nvPr/>
        </p:nvSpPr>
        <p:spPr>
          <a:xfrm>
            <a:off x="179512" y="5301208"/>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Tree>
    <p:extLst>
      <p:ext uri="{BB962C8B-B14F-4D97-AF65-F5344CB8AC3E}">
        <p14:creationId xmlns="" xmlns:p14="http://schemas.microsoft.com/office/powerpoint/2010/main" val="2754554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772816"/>
            <a:ext cx="8430782" cy="1631216"/>
          </a:xfrm>
          <a:prstGeom prst="rect">
            <a:avLst/>
          </a:prstGeom>
          <a:solidFill>
            <a:schemeClr val="bg2">
              <a:lumMod val="40000"/>
              <a:lumOff val="60000"/>
            </a:schemeClr>
          </a:solidFill>
        </p:spPr>
        <p:txBody>
          <a:bodyPr wrap="square" rtlCol="0">
            <a:spAutoFit/>
          </a:bodyPr>
          <a:lstStyle/>
          <a:p>
            <a:pPr algn="just"/>
            <a:r>
              <a:rPr lang="ru-RU" sz="2000" dirty="0" smtClean="0">
                <a:solidFill>
                  <a:srgbClr val="0D0575"/>
                </a:solidFill>
              </a:rPr>
              <a:t>«Русская литература полна замечательными творениями великих писателей и поэтов, в произведениях которых скрывается вся широкая палитра чувств русской души. Ярким примером глубокого сострадания к окружающим является Лука из пьесы М. Горького «На дне», смысл которой актуален и в наше время».</a:t>
            </a:r>
          </a:p>
        </p:txBody>
      </p:sp>
      <p:sp>
        <p:nvSpPr>
          <p:cNvPr id="11" name="TextBox 10"/>
          <p:cNvSpPr txBox="1"/>
          <p:nvPr/>
        </p:nvSpPr>
        <p:spPr>
          <a:xfrm>
            <a:off x="179512" y="1268760"/>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7" name="TextBox 6"/>
          <p:cNvSpPr txBox="1"/>
          <p:nvPr/>
        </p:nvSpPr>
        <p:spPr>
          <a:xfrm>
            <a:off x="242728" y="188640"/>
            <a:ext cx="8721760" cy="830997"/>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b="1" dirty="0" smtClean="0">
                <a:solidFill>
                  <a:srgbClr val="0D0575"/>
                </a:solidFill>
              </a:rPr>
              <a:t>Типичные речевые ошибки </a:t>
            </a:r>
            <a:endParaRPr lang="ru-RU" sz="2400" dirty="0" smtClean="0">
              <a:solidFill>
                <a:srgbClr val="0D0575"/>
              </a:solidFill>
            </a:endParaRPr>
          </a:p>
          <a:p>
            <a:pPr algn="ctr" fontAlgn="base">
              <a:spcBef>
                <a:spcPct val="0"/>
              </a:spcBef>
              <a:spcAft>
                <a:spcPct val="0"/>
              </a:spcAft>
            </a:pPr>
            <a:endParaRPr lang="ru-RU" sz="2400" dirty="0" smtClean="0">
              <a:solidFill>
                <a:srgbClr val="0D0575"/>
              </a:solidFill>
              <a:latin typeface="Arial" charset="0"/>
            </a:endParaRPr>
          </a:p>
        </p:txBody>
      </p:sp>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9" name="Прямоугольник 8"/>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0" name="Рисунок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
        <p:nvSpPr>
          <p:cNvPr id="12" name="TextBox 11"/>
          <p:cNvSpPr txBox="1"/>
          <p:nvPr/>
        </p:nvSpPr>
        <p:spPr>
          <a:xfrm>
            <a:off x="179512" y="5301208"/>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Tree>
    <p:extLst>
      <p:ext uri="{BB962C8B-B14F-4D97-AF65-F5344CB8AC3E}">
        <p14:creationId xmlns="" xmlns:p14="http://schemas.microsoft.com/office/powerpoint/2010/main" val="2754554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550</TotalTime>
  <Words>2355</Words>
  <Application>Microsoft Office PowerPoint</Application>
  <PresentationFormat>Экран (4:3)</PresentationFormat>
  <Paragraphs>99</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«к«Сочинение? Легко! Перезагрузка». Cочинение? Легко! Перезагрузка надпредметный характер, жанры,  тематические направления, контроль.  онтроль. </dc:title>
  <dc:creator>Макушева Дарья Викторовна</dc:creator>
  <cp:lastModifiedBy>dasha</cp:lastModifiedBy>
  <cp:revision>80</cp:revision>
  <dcterms:created xsi:type="dcterms:W3CDTF">2015-09-29T08:14:06Z</dcterms:created>
  <dcterms:modified xsi:type="dcterms:W3CDTF">2015-10-08T14:09:07Z</dcterms:modified>
</cp:coreProperties>
</file>