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5" r:id="rId2"/>
    <p:sldId id="274" r:id="rId3"/>
    <p:sldId id="275" r:id="rId4"/>
    <p:sldId id="378" r:id="rId5"/>
    <p:sldId id="313" r:id="rId6"/>
    <p:sldId id="312" r:id="rId7"/>
    <p:sldId id="316" r:id="rId8"/>
    <p:sldId id="384" r:id="rId9"/>
    <p:sldId id="389" r:id="rId10"/>
    <p:sldId id="369" r:id="rId11"/>
    <p:sldId id="375" r:id="rId12"/>
    <p:sldId id="376" r:id="rId13"/>
    <p:sldId id="301" r:id="rId14"/>
    <p:sldId id="371" r:id="rId15"/>
    <p:sldId id="277" r:id="rId16"/>
    <p:sldId id="380" r:id="rId17"/>
    <p:sldId id="341" r:id="rId18"/>
    <p:sldId id="34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3" d="100"/>
          <a:sy n="63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4B5A-8EE2-475D-9377-0AC20F2EE2AE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5AC6C-F0D7-4C1B-975C-7E704C48C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АКТИВИЗАЦИЯ</a:t>
            </a:r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B73F55-E1DF-474E-B211-2BAB0DDDEF68}" type="slidenum">
              <a:rPr lang="ru-RU" sz="1200"/>
              <a:pPr algn="r"/>
              <a:t>13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libo.ru/uploads/posts/2010-06/1277179179_bvcdq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://go.mail.ru/frame.html?imgurl=http://www.activshop.ru/images/product_images/thumbnail_images/3029.jpg&amp;pageurl=http://www.activshop.ru/product_info.php?products_id=58781&amp;id=46639042&amp;iid=8&amp;imgwidth=150&amp;imgheight=150&amp;imgsize=33447&amp;images_links=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«Обработка поперечных срезов головного платка. Значение головных уборов для человека»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Зимние головные уборы</a:t>
            </a:r>
          </a:p>
        </p:txBody>
      </p:sp>
      <p:pic>
        <p:nvPicPr>
          <p:cNvPr id="16388" name="Picture 2" descr="C:\Documents and Settings\Lena\Мои документы\мама\addphoto5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071678"/>
            <a:ext cx="2438429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Lena\Мои документы\мама\D2-9B-CD-7C-A4-19-F5-63-F6-B3-69-B0-34-17-26-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2000240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Lena\Мои документы\мама\index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000240"/>
            <a:ext cx="28574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800" u="sng" dirty="0" smtClean="0"/>
              <a:t>Защита от солнца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4800" u="sng" dirty="0" smtClean="0"/>
              <a:t>Защита от ветра </a:t>
            </a:r>
          </a:p>
          <a:p>
            <a:pPr algn="ctr">
              <a:buFont typeface="Wingdings" pitchFamily="2" charset="2"/>
              <a:buChar char="Ø"/>
            </a:pPr>
            <a:r>
              <a:rPr lang="ru-RU" sz="4800" u="sng" dirty="0" smtClean="0"/>
              <a:t>Защита от холода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4800" u="sng" dirty="0" smtClean="0"/>
              <a:t>Для красоты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/>
              <a:t>Назначение </a:t>
            </a:r>
            <a:br>
              <a:rPr lang="ru-RU" sz="6000" dirty="0" smtClean="0"/>
            </a:br>
            <a:r>
              <a:rPr lang="ru-RU" sz="6000" dirty="0" smtClean="0"/>
              <a:t>головных уборов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tki.ru/on-line/images/3A4E50F4-AF82-4EC9-B34C-2F8B71F4050A/1264-1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14422"/>
            <a:ext cx="3811905" cy="39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tki.ru/on-line/images/08A5F212-70C8-4487-ACC7-1581924421CE/1362-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285860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9" descr="AbstractWallpapers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82575"/>
            <a:ext cx="7958138" cy="684213"/>
          </a:xfrm>
        </p:spPr>
        <p:txBody>
          <a:bodyPr anchorCtr="1">
            <a:normAutofit fontScale="90000"/>
          </a:bodyPr>
          <a:lstStyle/>
          <a:p>
            <a:pPr eaLnBrk="1" hangingPunct="1"/>
            <a:r>
              <a:rPr lang="en-US" sz="57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700" b="1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785813"/>
            <a:ext cx="8001000" cy="1071562"/>
          </a:xfrm>
        </p:spPr>
        <p:txBody>
          <a:bodyPr/>
          <a:lstStyle/>
          <a:p>
            <a:pPr marL="1249363" indent="-1249363" algn="ctr" eaLnBrk="1" hangingPunct="1">
              <a:buFontTx/>
              <a:buNone/>
            </a:pPr>
            <a:r>
              <a:rPr lang="ru-RU" sz="4800" b="1" i="1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642938" y="357188"/>
            <a:ext cx="8215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4643438"/>
            <a:ext cx="4786313" cy="7478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23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4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23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4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>
                <a:solidFill>
                  <a:srgbClr val="23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4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44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4400" b="1" dirty="0">
                <a:solidFill>
                  <a:srgbClr val="23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6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>
                <a:solidFill>
                  <a:srgbClr val="23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36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2308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4343" name="Picture 6" descr="C:\Users\Наташка\Desktop\29 января 2011 фото 3 класс\DSC007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59625" y="61221938"/>
            <a:ext cx="631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Круглая лента лицом вниз 11"/>
          <p:cNvSpPr>
            <a:spLocks noChangeArrowheads="1"/>
          </p:cNvSpPr>
          <p:nvPr/>
        </p:nvSpPr>
        <p:spPr bwMode="auto">
          <a:xfrm>
            <a:off x="285750" y="357188"/>
            <a:ext cx="8643938" cy="1258887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66CC"/>
          </a:solidFill>
          <a:ln w="25400" algn="ctr">
            <a:solidFill>
              <a:srgbClr val="00CC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/>
              <a:t>О</a:t>
            </a:r>
            <a:r>
              <a:rPr lang="ru-RU" sz="2800" b="1" dirty="0" smtClean="0"/>
              <a:t> Ш И Б К И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0" y="2786058"/>
            <a:ext cx="3143240" cy="1714512"/>
          </a:xfrm>
          <a:prstGeom prst="cloudCallout">
            <a:avLst>
              <a:gd name="adj1" fmla="val 56830"/>
              <a:gd name="adj2" fmla="val -106873"/>
            </a:avLst>
          </a:prstGeom>
          <a:solidFill>
            <a:srgbClr val="FF66CC"/>
          </a:solidFill>
          <a:ln>
            <a:solidFill>
              <a:srgbClr val="00CC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Кривая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строчка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3214678" y="3214686"/>
            <a:ext cx="3000396" cy="2000264"/>
          </a:xfrm>
          <a:prstGeom prst="cloudCallout">
            <a:avLst>
              <a:gd name="adj1" fmla="val -97"/>
              <a:gd name="adj2" fmla="val -115438"/>
            </a:avLst>
          </a:prstGeom>
          <a:solidFill>
            <a:srgbClr val="FF66CC"/>
          </a:solidFill>
          <a:ln>
            <a:solidFill>
              <a:srgbClr val="00CC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Разная ширина подгиба</a:t>
            </a:r>
          </a:p>
          <a:p>
            <a:pPr algn="ctr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6429420" y="2500306"/>
            <a:ext cx="2714612" cy="1857388"/>
          </a:xfrm>
          <a:prstGeom prst="cloudCallout">
            <a:avLst>
              <a:gd name="adj1" fmla="val -52713"/>
              <a:gd name="adj2" fmla="val -86198"/>
            </a:avLst>
          </a:prstGeom>
          <a:solidFill>
            <a:srgbClr val="FF66CC"/>
          </a:solidFill>
          <a:ln>
            <a:solidFill>
              <a:srgbClr val="00CC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Закрепление не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строчке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170935"/>
            <a:ext cx="664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На моей руке пять пальцев:</a:t>
            </a:r>
          </a:p>
          <a:p>
            <a:r>
              <a:rPr lang="ru-RU" sz="4000" b="1" dirty="0" smtClean="0"/>
              <a:t>Пять </a:t>
            </a:r>
            <a:r>
              <a:rPr lang="ru-RU" sz="4000" b="1" dirty="0" err="1" smtClean="0"/>
              <a:t>хватальцев</a:t>
            </a:r>
            <a:r>
              <a:rPr lang="ru-RU" sz="4000" b="1" dirty="0" smtClean="0"/>
              <a:t>, </a:t>
            </a:r>
          </a:p>
          <a:p>
            <a:r>
              <a:rPr lang="ru-RU" sz="4000" b="1" dirty="0" smtClean="0"/>
              <a:t>пять </a:t>
            </a:r>
            <a:r>
              <a:rPr lang="ru-RU" sz="4000" b="1" dirty="0" err="1" smtClean="0"/>
              <a:t>держальцев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Чтобы шить, и чтоб пилить,</a:t>
            </a:r>
          </a:p>
          <a:p>
            <a:r>
              <a:rPr lang="ru-RU" sz="4000" b="1" dirty="0" smtClean="0"/>
              <a:t>Чтобы брать, и чтоб дарить.</a:t>
            </a:r>
          </a:p>
          <a:p>
            <a:r>
              <a:rPr lang="ru-RU" sz="4000" b="1" dirty="0" smtClean="0"/>
              <a:t>Их нетрудно сосчитать:</a:t>
            </a:r>
          </a:p>
          <a:p>
            <a:r>
              <a:rPr lang="ru-RU" sz="4000" b="1" dirty="0" smtClean="0"/>
              <a:t>Раз, два, три, четыре, пять.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6072230" cy="521497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Вот </a:t>
            </a:r>
            <a:r>
              <a:rPr lang="ru-RU" dirty="0" err="1" smtClean="0"/>
              <a:t>Незнайкина</a:t>
            </a:r>
            <a:r>
              <a:rPr lang="ru-RU" dirty="0" smtClean="0"/>
              <a:t> зарядка</a:t>
            </a:r>
          </a:p>
          <a:p>
            <a:pPr algn="ctr">
              <a:buNone/>
            </a:pPr>
            <a:r>
              <a:rPr lang="ru-RU" dirty="0" smtClean="0"/>
              <a:t>Выполняйте по порядку.</a:t>
            </a:r>
          </a:p>
          <a:p>
            <a:pPr algn="ctr">
              <a:buNone/>
            </a:pPr>
            <a:r>
              <a:rPr lang="ru-RU" dirty="0" smtClean="0"/>
              <a:t>Быстро встаньте, улыбнитесь,</a:t>
            </a:r>
          </a:p>
          <a:p>
            <a:pPr algn="ctr">
              <a:buNone/>
            </a:pPr>
            <a:r>
              <a:rPr lang="ru-RU" dirty="0" smtClean="0"/>
              <a:t>Выше, выше потянитесь.</a:t>
            </a:r>
          </a:p>
          <a:p>
            <a:pPr algn="ctr">
              <a:buNone/>
            </a:pPr>
            <a:r>
              <a:rPr lang="ru-RU" dirty="0" smtClean="0"/>
              <a:t>Ну-ка плечи распрямите</a:t>
            </a:r>
          </a:p>
          <a:p>
            <a:pPr algn="ctr">
              <a:buNone/>
            </a:pPr>
            <a:r>
              <a:rPr lang="ru-RU" dirty="0" smtClean="0"/>
              <a:t>Поднимите, отпустите.</a:t>
            </a:r>
          </a:p>
          <a:p>
            <a:pPr algn="ctr">
              <a:buNone/>
            </a:pPr>
            <a:r>
              <a:rPr lang="ru-RU" dirty="0" smtClean="0"/>
              <a:t>Влево, вправо повернулись,</a:t>
            </a:r>
          </a:p>
          <a:p>
            <a:pPr algn="ctr">
              <a:buNone/>
            </a:pPr>
            <a:r>
              <a:rPr lang="ru-RU" dirty="0" smtClean="0"/>
              <a:t>Рук коленями коснулись.</a:t>
            </a:r>
          </a:p>
          <a:p>
            <a:pPr algn="ctr">
              <a:buNone/>
            </a:pPr>
            <a:r>
              <a:rPr lang="ru-RU" dirty="0" smtClean="0"/>
              <a:t>Сели встали, сели встали,</a:t>
            </a:r>
          </a:p>
          <a:p>
            <a:pPr algn="ctr">
              <a:buNone/>
            </a:pPr>
            <a:r>
              <a:rPr lang="ru-RU" dirty="0" smtClean="0"/>
              <a:t>Вы надеюсь не устали?</a:t>
            </a:r>
          </a:p>
          <a:p>
            <a:pPr algn="ctr">
              <a:buNone/>
            </a:pPr>
            <a:r>
              <a:rPr lang="ru-RU" dirty="0" smtClean="0"/>
              <a:t>Надо вам свободней встать</a:t>
            </a:r>
          </a:p>
          <a:p>
            <a:pPr algn="ctr">
              <a:buNone/>
            </a:pPr>
            <a:r>
              <a:rPr lang="ru-RU" dirty="0" smtClean="0"/>
              <a:t>И свободнее дышать.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9" name="Picture 16" descr="C:\Documents and Settings\Admin\Рабочий стол\1644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46" y="500042"/>
            <a:ext cx="2244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C:\Documents and Settings\Admin\Рабочий стол\1644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428604"/>
            <a:ext cx="2244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C:\Documents and Settings\Admin\Рабочий стол\1644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14884"/>
            <a:ext cx="2244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C:\Documents and Settings\Admin\Рабочий стол\1644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3143248"/>
            <a:ext cx="2244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Чему сегодня на уроке вы научились?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 швом вы обрабатывали срезы?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вы допустила ошибки при выполнении практического задания?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Дай оценку выполненного задания.</a:t>
            </a:r>
          </a:p>
          <a:p>
            <a:pPr marL="514350" indent="-514350"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ru-RU" dirty="0" smtClean="0"/>
              <a:t>Вопросы для повторения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643710"/>
          </a:xfrm>
        </p:spPr>
        <p:txBody>
          <a:bodyPr>
            <a:normAutofit fontScale="77500" lnSpcReduction="20000"/>
          </a:bodyPr>
          <a:lstStyle/>
          <a:p>
            <a:pPr marL="174625" indent="-160338"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1.Какую форму имеет головной платок?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А) квадратную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Б) прямоугольную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В) круглую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174625" indent="-160338"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2.Кому раньше разрешалось ходить на Руси без головного убора?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marL="174625" indent="-160338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А) девушкам до замужества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Б)девушкам после замужества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3. Значение летних головных уборов?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А)защита от холода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Б)защита от солнца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4.Значение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осенне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– весенних головных уборов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А) защита от солнца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Б) для красоты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В) защита от ветра</a:t>
            </a:r>
          </a:p>
          <a:p>
            <a:pPr marL="174625" indent="-160338"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5. Какие головные уборы носили женщины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А) кичка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Б) кокошник</a:t>
            </a:r>
          </a:p>
          <a:p>
            <a:pPr marL="174625" indent="-160338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В) повой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42976" y="642918"/>
            <a:ext cx="685804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66800" y="723900"/>
            <a:ext cx="72294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6000" b="1" kern="0">
                <a:solidFill>
                  <a:srgbClr val="A50021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b="1" kern="0" dirty="0">
              <a:solidFill>
                <a:srgbClr val="A50021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500306"/>
            <a:ext cx="671517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2" name="Picture 7" descr="руки аним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88" y="3714750"/>
            <a:ext cx="2376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215238" cy="5143536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На длинной ножке,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Застыв до поры,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Отдыхает палочка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После игры                                           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           </a:t>
            </a:r>
            <a:r>
              <a:rPr lang="ru-RU" sz="3500" b="1" i="1" dirty="0" smtClean="0">
                <a:latin typeface="Arial Narrow" pitchFamily="34" charset="0"/>
              </a:rPr>
              <a:t>(Единица)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Вид ее – как запятая.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Хвост крючком, и не секрет: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Любит всех она лентяев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А ее лентяи нет.                                      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           </a:t>
            </a:r>
            <a:r>
              <a:rPr lang="ru-RU" sz="3500" b="1" i="1" dirty="0" smtClean="0">
                <a:latin typeface="Arial Narrow" pitchFamily="34" charset="0"/>
              </a:rPr>
              <a:t>(Двойка)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endParaRPr lang="ru-RU" sz="3500" b="1" dirty="0" smtClean="0">
              <a:latin typeface="Arial Narrow" pitchFamily="34" charset="0"/>
            </a:endParaRPr>
          </a:p>
          <a:p>
            <a:pPr>
              <a:buNone/>
            </a:pPr>
            <a:endParaRPr lang="ru-RU" sz="3500" b="1" dirty="0" smtClean="0">
              <a:latin typeface="Arial Narrow" pitchFamily="34" charset="0"/>
            </a:endParaRPr>
          </a:p>
          <a:p>
            <a:pPr>
              <a:buNone/>
            </a:pPr>
            <a:endParaRPr lang="ru-RU" sz="35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Это третий из значков –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Состоит из трех крючков.                                       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                                </a:t>
            </a:r>
            <a:r>
              <a:rPr lang="ru-RU" sz="3500" b="1" i="1" dirty="0" smtClean="0">
                <a:latin typeface="Arial Narrow" pitchFamily="34" charset="0"/>
              </a:rPr>
              <a:t>(Тройка)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С мешком заплечным единица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Это оценка такою мне снится.                                          </a:t>
            </a:r>
          </a:p>
          <a:p>
            <a:pPr>
              <a:buNone/>
            </a:pPr>
            <a:r>
              <a:rPr lang="ru-RU" sz="3500" b="1" i="1" dirty="0" smtClean="0">
                <a:latin typeface="Arial Narrow" pitchFamily="34" charset="0"/>
              </a:rPr>
              <a:t>                            (Четверка)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Налитая, симпатичная</a:t>
            </a:r>
          </a:p>
          <a:p>
            <a:pPr>
              <a:buNone/>
            </a:pPr>
            <a:r>
              <a:rPr lang="ru-RU" sz="3500" b="1" dirty="0" smtClean="0">
                <a:latin typeface="Arial Narrow" pitchFamily="34" charset="0"/>
              </a:rPr>
              <a:t>Цифра самая отличная                                         </a:t>
            </a:r>
          </a:p>
          <a:p>
            <a:pPr>
              <a:buNone/>
            </a:pPr>
            <a:r>
              <a:rPr lang="ru-RU" sz="3500" b="1" i="1" dirty="0" smtClean="0">
                <a:latin typeface="Arial Narrow" pitchFamily="34" charset="0"/>
              </a:rPr>
              <a:t>                            (Пятерка)</a:t>
            </a:r>
          </a:p>
          <a:p>
            <a:pPr algn="ctr">
              <a:buNone/>
            </a:pPr>
            <a:endParaRPr lang="ru-RU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5720" y="285728"/>
            <a:ext cx="8429684" cy="6357982"/>
            <a:chOff x="0" y="0"/>
            <a:chExt cx="5760" cy="432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7" name="Picture 5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</p:spPr>
          </p:pic>
          <p:pic>
            <p:nvPicPr>
              <p:cNvPr id="19" name="Picture 7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4" name="Picture 9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</p:spPr>
          </p:pic>
          <p:pic>
            <p:nvPicPr>
              <p:cNvPr id="15" name="Picture 10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</p:spPr>
          </p:pic>
          <p:pic>
            <p:nvPicPr>
              <p:cNvPr id="16" name="Picture 11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2" name="Picture 13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16200000">
                <a:off x="-742" y="1088"/>
                <a:ext cx="1860" cy="375"/>
              </a:xfrm>
              <a:prstGeom prst="rect">
                <a:avLst/>
              </a:prstGeom>
              <a:noFill/>
            </p:spPr>
          </p:pic>
          <p:pic>
            <p:nvPicPr>
              <p:cNvPr id="13" name="Picture 14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16200000">
                <a:off x="-742" y="2902"/>
                <a:ext cx="1860" cy="375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10" name="Picture 16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16200000">
                <a:off x="-742" y="1088"/>
                <a:ext cx="1860" cy="375"/>
              </a:xfrm>
              <a:prstGeom prst="rect">
                <a:avLst/>
              </a:prstGeom>
              <a:noFill/>
            </p:spPr>
          </p:pic>
          <p:pic>
            <p:nvPicPr>
              <p:cNvPr id="11" name="Picture 17" descr="044[1]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16200000">
                <a:off x="-742" y="2902"/>
                <a:ext cx="1860" cy="37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642918"/>
            <a:ext cx="6072230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Вот лентяйка единица</a:t>
            </a:r>
          </a:p>
          <a:p>
            <a:pPr>
              <a:buNone/>
            </a:pPr>
            <a:r>
              <a:rPr lang="ru-RU" b="1" dirty="0" smtClean="0"/>
              <a:t>Не хочу с тобой водиться.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люблю и цифру два,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Цифру три терплю едва.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Ай да умница четыре!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Но уж всех прекрасней в мире,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Всех прекрасней цифра пять.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Вот   всегда   бы   пять    опять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857620" cy="3429024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Рисунок 4" descr="http://www.stb.ua/resizer/w298-h224/uploads/public/old/newspost_images/2008/12/29/1230546777_256_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214290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артинка 31 из 140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1" y="2071678"/>
            <a:ext cx="2891824" cy="42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ИСТОРИЯ</a:t>
            </a:r>
          </a:p>
          <a:p>
            <a:r>
              <a:rPr lang="ru-RU" b="1" dirty="0" smtClean="0">
                <a:latin typeface="Comic Sans MS" pitchFamily="66" charset="0"/>
              </a:rPr>
              <a:t> ГОЛОВНОГО </a:t>
            </a:r>
          </a:p>
          <a:p>
            <a:r>
              <a:rPr lang="ru-RU" b="1" dirty="0" smtClean="0">
                <a:latin typeface="Comic Sans MS" pitchFamily="66" charset="0"/>
              </a:rPr>
              <a:t>УБОРА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64331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После замужества все женщины должны были являться всюду только с покрытой головой.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Снимать головной убор – означало опозорить себя. Отсюда пошло всем знакомое выражение «опростоволоситься».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Впервые годы замужества женщины носили одни головные уборы, после рождения первого ребенка – другие, женщины в годах – третьи.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85728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92075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Раньше на Руси   </a:t>
            </a:r>
          </a:p>
          <a:p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головные уборы  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были иными.  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С непокрытой                       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головой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разрешалось  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ходить только      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девушкам до        </a:t>
            </a:r>
            <a:b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замужества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Кичка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Самым же распространенным названием головного убора замужней женщины была кика или кичка, которая закрывала волосы и имела  форму  рогов, лопаток, копытца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3928" y="3357562"/>
            <a:ext cx="273793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500438"/>
            <a:ext cx="3286151" cy="271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Кокошник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1643050"/>
            <a:ext cx="5572164" cy="4857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dirty="0" smtClean="0"/>
              <a:t>   Со временем особенно в праздничном варианте костюма появился новые головные уборы— «кокошники». Увлечение ими пришло вместе с «модой» на высокий рост</a:t>
            </a:r>
          </a:p>
        </p:txBody>
      </p:sp>
      <p:pic>
        <p:nvPicPr>
          <p:cNvPr id="6" name="Рисунок 5" descr="http://pics.livejournal.com/uskudarskaya/pic/0006dtwk/s640x48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000108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b="1" dirty="0" smtClean="0"/>
              <a:t>Повой</a:t>
            </a:r>
          </a:p>
        </p:txBody>
      </p:sp>
      <p:sp>
        <p:nvSpPr>
          <p:cNvPr id="10243" name="Содержимое 10"/>
          <p:cNvSpPr>
            <a:spLocks noGrp="1"/>
          </p:cNvSpPr>
          <p:nvPr>
            <p:ph idx="1"/>
          </p:nvPr>
        </p:nvSpPr>
        <p:spPr>
          <a:xfrm>
            <a:off x="500034" y="1643050"/>
            <a:ext cx="4857784" cy="321471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None/>
            </a:pPr>
            <a:r>
              <a:rPr lang="ru-RU" sz="3600" b="1" dirty="0" smtClean="0"/>
              <a:t>В начале 20 веке кокошник </a:t>
            </a:r>
          </a:p>
          <a:p>
            <a:pPr eaLnBrk="1" hangingPunct="1">
              <a:buNone/>
            </a:pPr>
            <a:r>
              <a:rPr lang="ru-RU" sz="3600" b="1" dirty="0" smtClean="0"/>
              <a:t>почти повсеместно </a:t>
            </a:r>
          </a:p>
          <a:p>
            <a:pPr eaLnBrk="1" hangingPunct="1">
              <a:buNone/>
            </a:pPr>
            <a:r>
              <a:rPr lang="ru-RU" sz="3600" b="1" dirty="0" smtClean="0"/>
              <a:t>Сменился</a:t>
            </a:r>
            <a:r>
              <a:rPr lang="ru-RU" sz="3600" b="1" i="1" dirty="0" smtClean="0"/>
              <a:t>   </a:t>
            </a:r>
            <a:r>
              <a:rPr lang="ru-RU" sz="3600" b="1" i="1" dirty="0" err="1" smtClean="0"/>
              <a:t>п</a:t>
            </a:r>
            <a:r>
              <a:rPr lang="ru-RU" sz="3600" b="1" i="1" dirty="0" smtClean="0"/>
              <a:t> о в о </a:t>
            </a:r>
            <a:r>
              <a:rPr lang="ru-RU" sz="3600" b="1" i="1" dirty="0" err="1" smtClean="0"/>
              <a:t>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</a:t>
            </a:r>
            <a:r>
              <a:rPr lang="ru-RU" sz="3600" b="1" i="1" dirty="0" smtClean="0"/>
              <a:t> и к о м </a:t>
            </a:r>
          </a:p>
          <a:p>
            <a:pPr eaLnBrk="1" hangingPunct="1">
              <a:buFontTx/>
              <a:buNone/>
            </a:pPr>
            <a:r>
              <a:rPr lang="ru-RU" sz="3600" b="1" i="1" dirty="0" smtClean="0"/>
              <a:t>                   </a:t>
            </a:r>
            <a:r>
              <a:rPr lang="ru-RU" sz="3600" b="1" dirty="0" smtClean="0"/>
              <a:t>или</a:t>
            </a:r>
          </a:p>
          <a:p>
            <a:pPr eaLnBrk="1" hangingPunct="1">
              <a:buFontTx/>
              <a:buNone/>
            </a:pPr>
            <a:r>
              <a:rPr lang="ru-RU" sz="8700" b="1" dirty="0" smtClean="0"/>
              <a:t> </a:t>
            </a:r>
            <a:r>
              <a:rPr lang="ru-RU" sz="8700" b="1" dirty="0" err="1" smtClean="0">
                <a:solidFill>
                  <a:srgbClr val="FF0000"/>
                </a:solidFill>
              </a:rPr>
              <a:t>п</a:t>
            </a:r>
            <a:r>
              <a:rPr lang="ru-RU" sz="8700" b="1" dirty="0" smtClean="0">
                <a:solidFill>
                  <a:srgbClr val="FF0000"/>
                </a:solidFill>
              </a:rPr>
              <a:t> л а т к о м</a:t>
            </a:r>
          </a:p>
          <a:p>
            <a:pPr eaLnBrk="1" hangingPunct="1">
              <a:buFontTx/>
              <a:buNone/>
            </a:pPr>
            <a:endParaRPr lang="ru-RU" sz="8700" dirty="0" smtClean="0"/>
          </a:p>
        </p:txBody>
      </p:sp>
      <p:pic>
        <p:nvPicPr>
          <p:cNvPr id="10244" name="Picture 3" descr="C:\Documents and Settings\Lena\Мои документы\мама\lpopov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1287463"/>
            <a:ext cx="3090856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4357694"/>
            <a:ext cx="2286016" cy="20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4429133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Летние головные уборы</a:t>
            </a:r>
            <a:endParaRPr lang="ru-RU" dirty="0"/>
          </a:p>
        </p:txBody>
      </p:sp>
      <p:pic>
        <p:nvPicPr>
          <p:cNvPr id="5" name="Picture 2" descr="C:\Documents and Settings\Lena\Мои документы\мама\new-york-hat-company-coconut-kid-porkpie-hat-korichneviy-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214422"/>
            <a:ext cx="2215342" cy="28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Lena\Мои документы\мама\anis1_3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429132"/>
            <a:ext cx="3000460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Lena\Мои документы\мама\ca-161f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1214422"/>
            <a:ext cx="2623197" cy="25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Lena\Мои документы\мама\f_7368-10_resize_201021061214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4214818"/>
            <a:ext cx="2604761" cy="23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m8-tub.mail.ru/i?id=46639042&amp;tov=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868" y="1428736"/>
            <a:ext cx="2428877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9" descr="AbstractWallpapers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Осенне-весенние головные уборы</a:t>
            </a:r>
            <a:endParaRPr lang="ru-RU" dirty="0"/>
          </a:p>
        </p:txBody>
      </p:sp>
      <p:pic>
        <p:nvPicPr>
          <p:cNvPr id="5" name="Picture 4" descr="C:\Documents and Settings\Lena\Мои документы\мама\a9ba562ec37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643050"/>
            <a:ext cx="242889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Lena\Мои документы\мама\image_12124832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571612"/>
            <a:ext cx="24415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Lena\Мои документы\мама\2010kep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4500570"/>
            <a:ext cx="4326947" cy="19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Lena\Мои документы\мама\0001-001-Golovnye-ubor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1714488"/>
            <a:ext cx="2357454" cy="21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422</Words>
  <Application>Microsoft Office PowerPoint</Application>
  <PresentationFormat>Экран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     .  </vt:lpstr>
      <vt:lpstr>Кичка</vt:lpstr>
      <vt:lpstr>Кокошник</vt:lpstr>
      <vt:lpstr>Повой</vt:lpstr>
      <vt:lpstr>Летние головные уборы</vt:lpstr>
      <vt:lpstr>Осенне-весенние головные уборы</vt:lpstr>
      <vt:lpstr>Зимние головные уборы</vt:lpstr>
      <vt:lpstr>Назначение  головных уборов</vt:lpstr>
      <vt:lpstr>Слайд 12</vt:lpstr>
      <vt:lpstr>  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Пользователь</cp:lastModifiedBy>
  <cp:revision>226</cp:revision>
  <dcterms:created xsi:type="dcterms:W3CDTF">2012-11-27T04:31:10Z</dcterms:created>
  <dcterms:modified xsi:type="dcterms:W3CDTF">2015-10-11T21:32:06Z</dcterms:modified>
</cp:coreProperties>
</file>