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428604"/>
            <a:ext cx="4643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это?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857496"/>
            <a:ext cx="3429024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000" dirty="0" smtClean="0"/>
              <a:t>    </a:t>
            </a:r>
            <a:r>
              <a:rPr lang="ru-RU" sz="5400" dirty="0" smtClean="0">
                <a:solidFill>
                  <a:srgbClr val="FF0000"/>
                </a:solidFill>
              </a:rPr>
              <a:t>_</a:t>
            </a:r>
            <a:r>
              <a:rPr lang="ru-RU" sz="5400" dirty="0" smtClean="0"/>
              <a:t>          </a:t>
            </a:r>
            <a:r>
              <a:rPr lang="ru-RU" sz="3600" dirty="0" smtClean="0">
                <a:solidFill>
                  <a:srgbClr val="FF0000"/>
                </a:solidFill>
              </a:rPr>
              <a:t>/</a:t>
            </a:r>
            <a:endParaRPr lang="ru-RU" sz="6000" dirty="0" smtClean="0">
              <a:solidFill>
                <a:srgbClr val="FF0000"/>
              </a:solidFill>
            </a:endParaRPr>
          </a:p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4500570"/>
            <a:ext cx="4857784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ru-RU" sz="4000" dirty="0" smtClean="0">
                <a:solidFill>
                  <a:srgbClr val="FF0000"/>
                </a:solidFill>
              </a:rPr>
              <a:t>                              /</a:t>
            </a:r>
            <a:endParaRPr lang="ru-RU" sz="6000" dirty="0" smtClean="0"/>
          </a:p>
          <a:p>
            <a:pPr>
              <a:lnSpc>
                <a:spcPts val="5300"/>
              </a:lnSpc>
            </a:pPr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клавиатура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242886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мышь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6929486" cy="1462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900"/>
              </a:lnSpc>
            </a:pPr>
            <a:r>
              <a:rPr lang="ru-RU" sz="4000" dirty="0" smtClean="0">
                <a:solidFill>
                  <a:srgbClr val="FF0000"/>
                </a:solidFill>
              </a:rPr>
              <a:t>            /                    /</a:t>
            </a:r>
          </a:p>
          <a:p>
            <a:pPr algn="ctr">
              <a:lnSpc>
                <a:spcPts val="4900"/>
              </a:lnSpc>
            </a:pP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Родина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an1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428736"/>
            <a:ext cx="2340263" cy="2544356"/>
          </a:xfrm>
          <a:prstGeom prst="rect">
            <a:avLst/>
          </a:prstGeom>
        </p:spPr>
      </p:pic>
      <p:pic>
        <p:nvPicPr>
          <p:cNvPr id="3" name="Рисунок 2" descr="Scan1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2000240"/>
            <a:ext cx="2227438" cy="25190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142852"/>
            <a:ext cx="7500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_     /            /                 /</a:t>
            </a:r>
          </a:p>
          <a:p>
            <a:pPr algn="ctr">
              <a:lnSpc>
                <a:spcPts val="3000"/>
              </a:lnSpc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похожи эти профили?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4357694"/>
            <a:ext cx="7429552" cy="887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_                /                                     /   _</a:t>
            </a:r>
            <a:endParaRPr lang="ru-RU" sz="2800" dirty="0" smtClean="0"/>
          </a:p>
          <a:p>
            <a:pPr>
              <a:lnSpc>
                <a:spcPts val="3000"/>
              </a:lnSpc>
            </a:pPr>
            <a:r>
              <a:rPr lang="ru-RU" sz="3600" dirty="0" smtClean="0">
                <a:solidFill>
                  <a:srgbClr val="FFFF00"/>
                </a:solidFill>
              </a:rPr>
              <a:t>При произнесении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и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нет голоса.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4712" y="1000108"/>
            <a:ext cx="5429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/</a:t>
            </a:r>
            <a:endPara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3000"/>
              </a:lnSpc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чём их различие?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5483265"/>
            <a:ext cx="8358246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            </a:t>
            </a:r>
            <a:r>
              <a:rPr lang="ru-RU" dirty="0" smtClean="0">
                <a:solidFill>
                  <a:srgbClr val="FF0000"/>
                </a:solidFill>
              </a:rPr>
              <a:t>_                 /                  /                 /                          /           /                           / 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При произнесении  звука</a:t>
            </a:r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кончик языка находится внизу</a:t>
            </a:r>
            <a:r>
              <a:rPr lang="ru-RU" sz="2400" dirty="0" smtClean="0"/>
              <a:t>.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rgbClr val="FF0000"/>
                </a:solidFill>
              </a:rPr>
              <a:t>                  _                /                  /                    /                          /           /                              / </a:t>
            </a:r>
            <a:r>
              <a:rPr lang="ru-RU" sz="2000" dirty="0" smtClean="0">
                <a:solidFill>
                  <a:srgbClr val="FF0000"/>
                </a:solidFill>
              </a:rPr>
              <a:t>    </a:t>
            </a:r>
            <a:endParaRPr lang="ru-RU" sz="2000" dirty="0" smtClean="0"/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При произнесении  звука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кончик языка находится вверху.</a:t>
            </a:r>
          </a:p>
          <a:p>
            <a:pPr>
              <a:lnSpc>
                <a:spcPts val="2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0"/>
            <a:ext cx="6000792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lang="ru-RU" sz="4800" dirty="0" smtClean="0">
                <a:solidFill>
                  <a:srgbClr val="FF0000"/>
                </a:solidFill>
              </a:rPr>
              <a:t>   </a:t>
            </a:r>
            <a:r>
              <a:rPr lang="ru-RU" sz="4000" dirty="0" smtClean="0">
                <a:solidFill>
                  <a:srgbClr val="FF0000"/>
                </a:solidFill>
              </a:rPr>
              <a:t>_     _       /      _      _        / </a:t>
            </a:r>
            <a:endParaRPr lang="ru-RU" sz="4800" dirty="0" smtClean="0">
              <a:solidFill>
                <a:srgbClr val="FF0000"/>
              </a:solidFill>
            </a:endParaRPr>
          </a:p>
          <a:p>
            <a:pPr>
              <a:lnSpc>
                <a:spcPts val="4600"/>
              </a:lnSpc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 хорошо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357298"/>
            <a:ext cx="32147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 - ША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2571744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- ШО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1571612"/>
            <a:ext cx="3143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 - ШУ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3786190"/>
            <a:ext cx="321471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3600" dirty="0" smtClean="0">
                <a:solidFill>
                  <a:srgbClr val="FF0000"/>
                </a:solidFill>
              </a:rPr>
              <a:t>                         /</a:t>
            </a:r>
          </a:p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СТРАНА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000636"/>
            <a:ext cx="5000628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3600" dirty="0" smtClean="0">
                <a:solidFill>
                  <a:srgbClr val="FF0000"/>
                </a:solidFill>
              </a:rPr>
              <a:t>               / </a:t>
            </a:r>
          </a:p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ШКОЛЬНИК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214686"/>
            <a:ext cx="3286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>
              <a:lnSpc>
                <a:spcPts val="6000"/>
              </a:lnSpc>
            </a:pP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285728"/>
            <a:ext cx="43577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         </a:t>
            </a:r>
            <a:r>
              <a:rPr lang="ru-RU" sz="2800" dirty="0" smtClean="0">
                <a:solidFill>
                  <a:srgbClr val="FF0000"/>
                </a:solidFill>
              </a:rPr>
              <a:t>_            /               /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lnSpc>
                <a:spcPts val="3000"/>
              </a:lnSpc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 фразу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142984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       /                               /    /                      _                /</a:t>
            </a:r>
          </a:p>
          <a:p>
            <a:pPr>
              <a:lnSpc>
                <a:spcPts val="3000"/>
              </a:lnSpc>
            </a:pP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страна очень большая.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928802"/>
            <a:ext cx="492922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3200" dirty="0" smtClean="0">
                <a:solidFill>
                  <a:srgbClr val="FF0000"/>
                </a:solidFill>
              </a:rPr>
              <a:t>          _             / </a:t>
            </a:r>
          </a:p>
          <a:p>
            <a:pPr>
              <a:lnSpc>
                <a:spcPts val="4000"/>
              </a:lnSpc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 текст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071810"/>
            <a:ext cx="8215338" cy="3298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800" dirty="0" smtClean="0"/>
              <a:t>	</a:t>
            </a:r>
            <a:r>
              <a:rPr lang="ru-RU" sz="2000" dirty="0" smtClean="0"/>
              <a:t>      </a:t>
            </a:r>
            <a:r>
              <a:rPr lang="ru-RU" sz="2000" dirty="0" smtClean="0">
                <a:solidFill>
                  <a:srgbClr val="FF0000"/>
                </a:solidFill>
              </a:rPr>
              <a:t>/                             /   /                     _              /                 </a:t>
            </a:r>
            <a:endParaRPr lang="ru-RU" sz="2800" dirty="0" smtClean="0"/>
          </a:p>
          <a:p>
            <a:pPr>
              <a:lnSpc>
                <a:spcPts val="25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	</a:t>
            </a:r>
            <a:r>
              <a:rPr lang="ru-RU" sz="3200" dirty="0" smtClean="0">
                <a:solidFill>
                  <a:srgbClr val="FFFF00"/>
                </a:solidFill>
              </a:rPr>
              <a:t>Наша страна очень большая.  </a:t>
            </a:r>
          </a:p>
          <a:p>
            <a:pPr>
              <a:lnSpc>
                <a:spcPts val="25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      _              /      /                             /               /                    /                /  </a:t>
            </a:r>
            <a:endParaRPr lang="ru-RU" sz="2000" dirty="0" smtClean="0">
              <a:solidFill>
                <a:srgbClr val="FFFF0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3200" dirty="0" smtClean="0">
                <a:solidFill>
                  <a:srgbClr val="FFFF00"/>
                </a:solidFill>
              </a:rPr>
              <a:t>Я покажу нашу страну на карте. Наша Родина </a:t>
            </a:r>
          </a:p>
          <a:p>
            <a:pPr>
              <a:lnSpc>
                <a:spcPts val="25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/                                   /        _        /    /       _             _         /                                /   </a:t>
            </a:r>
          </a:p>
          <a:p>
            <a:pPr>
              <a:lnSpc>
                <a:spcPts val="2500"/>
              </a:lnSpc>
            </a:pPr>
            <a:r>
              <a:rPr lang="ru-RU" sz="3200" dirty="0" smtClean="0">
                <a:solidFill>
                  <a:srgbClr val="FFFF00"/>
                </a:solidFill>
              </a:rPr>
              <a:t>очень велика. Когда утром московские ребята</a:t>
            </a:r>
          </a:p>
          <a:p>
            <a:pPr>
              <a:lnSpc>
                <a:spcPts val="25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      /                   /                    </a:t>
            </a:r>
            <a:r>
              <a:rPr lang="ru-RU" sz="2000" dirty="0" smtClean="0">
                <a:solidFill>
                  <a:srgbClr val="FF0000"/>
                </a:solidFill>
              </a:rPr>
              <a:t>/                                              </a:t>
            </a:r>
            <a:r>
              <a:rPr lang="ru-RU" sz="2000" dirty="0" smtClean="0">
                <a:solidFill>
                  <a:srgbClr val="FF0000"/>
                </a:solidFill>
              </a:rPr>
              <a:t>_        /  </a:t>
            </a:r>
          </a:p>
          <a:p>
            <a:pPr>
              <a:lnSpc>
                <a:spcPts val="2500"/>
              </a:lnSpc>
            </a:pPr>
            <a:r>
              <a:rPr lang="ru-RU" sz="3200" dirty="0" smtClean="0">
                <a:solidFill>
                  <a:srgbClr val="FFFF00"/>
                </a:solidFill>
              </a:rPr>
              <a:t>идут в школу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smtClean="0">
                <a:solidFill>
                  <a:srgbClr val="FFFF00"/>
                </a:solidFill>
              </a:rPr>
              <a:t>школьники Владивостока</a:t>
            </a:r>
          </a:p>
          <a:p>
            <a:pPr>
              <a:lnSpc>
                <a:spcPts val="25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_                      /                    _        /       </a:t>
            </a:r>
          </a:p>
          <a:p>
            <a:pPr>
              <a:lnSpc>
                <a:spcPts val="2500"/>
              </a:lnSpc>
            </a:pPr>
            <a:r>
              <a:rPr lang="ru-RU" sz="3200" dirty="0" smtClean="0">
                <a:solidFill>
                  <a:srgbClr val="FFFF00"/>
                </a:solidFill>
              </a:rPr>
              <a:t>возвращаются домой.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14290"/>
            <a:ext cx="7858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     _       /                                     _      /      </a:t>
            </a:r>
          </a:p>
          <a:p>
            <a:pPr>
              <a:lnSpc>
                <a:spcPts val="3000"/>
              </a:lnSpc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Вставь пропущенные слова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428736"/>
            <a:ext cx="821537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Когда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утром</a:t>
            </a:r>
          </a:p>
          <a:p>
            <a:pPr>
              <a:lnSpc>
                <a:spcPts val="3000"/>
              </a:lnSpc>
            </a:pPr>
            <a:endParaRPr lang="ru-RU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3000"/>
              </a:lnSpc>
            </a:pP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ребята идут в        .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4500570"/>
            <a:ext cx="614366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Ученики</a:t>
            </a:r>
            <a:endParaRPr lang="ru-RU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    </a:t>
            </a:r>
          </a:p>
          <a:p>
            <a:pPr>
              <a:lnSpc>
                <a:spcPts val="3000"/>
              </a:lnSpc>
            </a:pP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возвращаются       .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071810"/>
            <a:ext cx="85011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       </a:t>
            </a:r>
          </a:p>
          <a:p>
            <a:pPr>
              <a:lnSpc>
                <a:spcPts val="3000"/>
              </a:lnSpc>
            </a:pP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Столица нашей Родины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        . 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155</Words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44</cp:revision>
  <dcterms:created xsi:type="dcterms:W3CDTF">2008-10-15T07:04:35Z</dcterms:created>
  <dcterms:modified xsi:type="dcterms:W3CDTF">2008-10-16T11:18:32Z</dcterms:modified>
</cp:coreProperties>
</file>