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31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2" r:id="rId7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203DEAE-EC9D-4AEB-957C-FFD88F8F81AB}" type="datetimeFigureOut">
              <a:rPr lang="ru-RU" smtClean="0"/>
              <a:pPr/>
              <a:t>11.02.2014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BF487EF-E837-4631-A565-861279220B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5.xml"/><Relationship Id="rId18" Type="http://schemas.openxmlformats.org/officeDocument/2006/relationships/slide" Target="slide35.xml"/><Relationship Id="rId26" Type="http://schemas.openxmlformats.org/officeDocument/2006/relationships/slide" Target="slide51.xml"/><Relationship Id="rId3" Type="http://schemas.openxmlformats.org/officeDocument/2006/relationships/slide" Target="slide5.xml"/><Relationship Id="rId21" Type="http://schemas.openxmlformats.org/officeDocument/2006/relationships/slide" Target="slide41.xml"/><Relationship Id="rId34" Type="http://schemas.openxmlformats.org/officeDocument/2006/relationships/slide" Target="slide67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49.xml"/><Relationship Id="rId33" Type="http://schemas.openxmlformats.org/officeDocument/2006/relationships/slide" Target="slide65.xml"/><Relationship Id="rId38" Type="http://schemas.openxmlformats.org/officeDocument/2006/relationships/slide" Target="slide75.xml"/><Relationship Id="rId2" Type="http://schemas.openxmlformats.org/officeDocument/2006/relationships/slide" Target="slide3.xml"/><Relationship Id="rId16" Type="http://schemas.openxmlformats.org/officeDocument/2006/relationships/slide" Target="slide31.xml"/><Relationship Id="rId20" Type="http://schemas.openxmlformats.org/officeDocument/2006/relationships/slide" Target="slide39.xml"/><Relationship Id="rId29" Type="http://schemas.openxmlformats.org/officeDocument/2006/relationships/slide" Target="slide5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21.xml"/><Relationship Id="rId24" Type="http://schemas.openxmlformats.org/officeDocument/2006/relationships/slide" Target="slide47.xml"/><Relationship Id="rId32" Type="http://schemas.openxmlformats.org/officeDocument/2006/relationships/slide" Target="slide63.xml"/><Relationship Id="rId37" Type="http://schemas.openxmlformats.org/officeDocument/2006/relationships/slide" Target="slide73.xml"/><Relationship Id="rId5" Type="http://schemas.openxmlformats.org/officeDocument/2006/relationships/slide" Target="slide9.xml"/><Relationship Id="rId15" Type="http://schemas.openxmlformats.org/officeDocument/2006/relationships/slide" Target="slide29.xml"/><Relationship Id="rId23" Type="http://schemas.openxmlformats.org/officeDocument/2006/relationships/slide" Target="slide45.xml"/><Relationship Id="rId28" Type="http://schemas.openxmlformats.org/officeDocument/2006/relationships/slide" Target="slide55.xml"/><Relationship Id="rId36" Type="http://schemas.openxmlformats.org/officeDocument/2006/relationships/slide" Target="slide71.xml"/><Relationship Id="rId10" Type="http://schemas.openxmlformats.org/officeDocument/2006/relationships/slide" Target="slide19.xml"/><Relationship Id="rId19" Type="http://schemas.openxmlformats.org/officeDocument/2006/relationships/slide" Target="slide37.xml"/><Relationship Id="rId31" Type="http://schemas.openxmlformats.org/officeDocument/2006/relationships/slide" Target="slide61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slide" Target="slide27.xml"/><Relationship Id="rId22" Type="http://schemas.openxmlformats.org/officeDocument/2006/relationships/slide" Target="slide43.xml"/><Relationship Id="rId27" Type="http://schemas.openxmlformats.org/officeDocument/2006/relationships/slide" Target="slide53.xml"/><Relationship Id="rId30" Type="http://schemas.openxmlformats.org/officeDocument/2006/relationships/slide" Target="slide59.xml"/><Relationship Id="rId35" Type="http://schemas.openxmlformats.org/officeDocument/2006/relationships/slide" Target="slide6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игры: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Весь класс делится на три команды путём жеребьёвки.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Очерёдность хода определяется при помощи отборочного вопроса. Первая ответившая команда начинает игру.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За каждый правильный ответ команда зарабатывает 5 баллов.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Команда, набравшая от 60-80 баллов получает «пять»; 40-59 – «четыре»; 30-39 – «три».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5. Команда 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зарабатывает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очки, если отвечает на вопросы других команд.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 какому эпосу относится герой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3285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13285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каком из эпосов упоминается Великий дух?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0506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«Песне 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Гайавате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», эпосе североамериканских индейцев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268760"/>
            <a:ext cx="9144000" cy="32932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Своя игра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«Зарождение литературы»</a:t>
            </a:r>
          </a:p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эпос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Состязание между Микулой 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Вольгой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Один из трех заходов дружины для выдергивания сохи из земли.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15200" y="54864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Сколько раз в былине описывается Соловей Разбойник и с какой целью?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2004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219200"/>
            <a:ext cx="8991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Троекратное повторение.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Троекратное повторение описаний зловещей силы Соловья Разбойника еще больше подчеркивает несгибаемое мужество и отвагу богатыря, которого не испугал страшный враг.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15200" y="54864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картины вы можете назвать с изображением Ильи Муромца, или других богатырей?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810000" y="4038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AutoShape 2" descr="Die drei Bogaty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 descr="C:\Users\lenovo\Desktop\своя игра\Die_drei_Bogaty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762000"/>
            <a:ext cx="4485736" cy="2971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352800"/>
            <a:ext cx="4038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В.Васнецов. Богатыри. </a:t>
            </a:r>
            <a:endParaRPr lang="ru-RU" sz="2500" b="1" dirty="0"/>
          </a:p>
        </p:txBody>
      </p:sp>
      <p:pic>
        <p:nvPicPr>
          <p:cNvPr id="3076" name="Picture 4" descr="C:\Users\lenovo\Desktop\своя игра\Н.К. Илья Муромец.pre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25333" y="3581400"/>
            <a:ext cx="5418667" cy="3276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86200" y="3581400"/>
            <a:ext cx="5257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Рерих Н.К. Илья Муромец. 1910</a:t>
            </a:r>
            <a:endParaRPr lang="ru-RU" sz="2500" b="1" dirty="0"/>
          </a:p>
        </p:txBody>
      </p:sp>
      <p:pic>
        <p:nvPicPr>
          <p:cNvPr id="3077" name="Picture 5" descr="C:\Users\lenovo\Desktop\своя игра\4ae7c628e81a5960ec28d53e22b5cf60-jit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219200"/>
            <a:ext cx="4339755" cy="2438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95800" y="685800"/>
            <a:ext cx="5105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В.Васнецов. Витязь на распутье.</a:t>
            </a:r>
            <a:endParaRPr lang="ru-RU" sz="2500" b="1" dirty="0"/>
          </a:p>
        </p:txBody>
      </p:sp>
      <p:pic>
        <p:nvPicPr>
          <p:cNvPr id="3078" name="Picture 6" descr="C:\Users\lenovo\Desktop\своя игра\x2-1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33800"/>
            <a:ext cx="2147782" cy="31242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133600" y="4114800"/>
            <a:ext cx="1752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/>
              <a:t>М.Врубель. Богатырь</a:t>
            </a:r>
            <a:endParaRPr lang="ru-RU" sz="2500" b="1" dirty="0"/>
          </a:p>
        </p:txBody>
      </p:sp>
      <p:sp>
        <p:nvSpPr>
          <p:cNvPr id="12" name="Управляющая кнопка: домой 11">
            <a:hlinkClick r:id="rId6" action="ppaction://hlinksldjump" highlightClick="1"/>
          </p:cNvPr>
          <p:cNvSpPr/>
          <p:nvPr/>
        </p:nvSpPr>
        <p:spPr>
          <a:xfrm>
            <a:off x="2209800" y="57150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сюжетную основу самого главного башкирского эпического произведения «Урал – батыр».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Сюжетной основой данного эпоса является описание героической борьбы Урал батыра за благополучие других людей.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Какой отцовский наказ был нарушен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Шульганом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06680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Дома бросая нас [одних],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стали бы на охоту ходить.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Урал, если это так давай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Ракушки откроем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из каждой понемногу,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капле отопьём -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Вкус крови узнаем”.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Какое направление выбрал Урал на распутье?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124748"/>
          <a:ext cx="9144000" cy="573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55542"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1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2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3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4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6" action="ppaction://hlinksldjump"/>
                        </a:rPr>
                        <a:t>5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7" action="ppaction://hlinksldjump"/>
                        </a:rPr>
                        <a:t>6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542"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8" action="ppaction://hlinksldjump"/>
                        </a:rPr>
                        <a:t>7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9" action="ppaction://hlinksldjump"/>
                        </a:rPr>
                        <a:t>8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0" action="ppaction://hlinksldjump"/>
                        </a:rPr>
                        <a:t>9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1" action="ppaction://hlinksldjump"/>
                        </a:rPr>
                        <a:t>10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2" action="ppaction://hlinksldjump"/>
                        </a:rPr>
                        <a:t>11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3" action="ppaction://hlinksldjump"/>
                        </a:rPr>
                        <a:t>12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542"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4" action="ppaction://hlinksldjump"/>
                        </a:rPr>
                        <a:t>13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5" action="ppaction://hlinksldjump"/>
                        </a:rPr>
                        <a:t>14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6" action="ppaction://hlinksldjump"/>
                        </a:rPr>
                        <a:t>15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7" action="ppaction://hlinksldjump"/>
                        </a:rPr>
                        <a:t>16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8" action="ppaction://hlinksldjump"/>
                        </a:rPr>
                        <a:t>17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19" action="ppaction://hlinksldjump"/>
                        </a:rPr>
                        <a:t>18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542"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0" action="ppaction://hlinksldjump"/>
                        </a:rPr>
                        <a:t>19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1" action="ppaction://hlinksldjump"/>
                        </a:rPr>
                        <a:t>20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2" action="ppaction://hlinksldjump"/>
                        </a:rPr>
                        <a:t>21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3" action="ppaction://hlinksldjump"/>
                        </a:rPr>
                        <a:t>22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4" action="ppaction://hlinksldjump"/>
                        </a:rPr>
                        <a:t>23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5" action="ppaction://hlinksldjump"/>
                        </a:rPr>
                        <a:t>24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542"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6" action="ppaction://hlinksldjump"/>
                        </a:rPr>
                        <a:t>25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7" action="ppaction://hlinksldjump"/>
                        </a:rPr>
                        <a:t>26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8" action="ppaction://hlinksldjump"/>
                        </a:rPr>
                        <a:t>27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29" action="ppaction://hlinksldjump"/>
                        </a:rPr>
                        <a:t>28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0" action="ppaction://hlinksldjump"/>
                        </a:rPr>
                        <a:t>29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1" action="ppaction://hlinksldjump"/>
                        </a:rPr>
                        <a:t>30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5542"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2" action="ppaction://hlinksldjump"/>
                        </a:rPr>
                        <a:t>31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3" action="ppaction://hlinksldjump"/>
                        </a:rPr>
                        <a:t>32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4" action="ppaction://hlinksldjump"/>
                        </a:rPr>
                        <a:t>33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5" action="ppaction://hlinksldjump"/>
                        </a:rPr>
                        <a:t>34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6" action="ppaction://hlinksldjump"/>
                        </a:rPr>
                        <a:t>35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5000" b="1" dirty="0" smtClean="0">
                          <a:latin typeface="Times New Roman" pitchFamily="18" charset="0"/>
                          <a:cs typeface="Times New Roman" pitchFamily="18" charset="0"/>
                          <a:hlinkClick r:id="rId37" action="ppaction://hlinksldjump"/>
                        </a:rPr>
                        <a:t>36</a:t>
                      </a:r>
                      <a:endParaRPr lang="ru-RU" sz="5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26064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Игровое поле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4248" y="260648"/>
            <a:ext cx="2339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38" action="ppaction://hlinksldjump"/>
              </a:rPr>
              <a:t>Подведение итогов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Направо пойдете – страну горя падишаха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Катилы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увидите.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сделал Урал-батыр для избавления земли и народа от дивов злых?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Выпил озеро, в котором прятались дивы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AutoShape 2" descr="http://lib.rus.ec/i/49/468449/i_0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какие языки мира переводили песнь об Урале-батыре?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371108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 переводили на русский, английский,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французский, турецкий и другие языки.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057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такой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Янбирде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Башкирский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14478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Отец Урал-батыра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героев общих для осетинских, адыгейских, балкарских, абхазских сказаний с различными вариантами имени.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4648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Сосруко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Сасрыква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Созырко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Сатанай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Сатанай-Гуаша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или что такое «нарт»?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052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192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такое былина? Назовите,  на какие циклы принято делить все  существующие былины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сведения 4">
            <a:hlinkClick r:id="" action="ppaction://hlinkshowjump?jump=nextslide" highlightClick="1"/>
          </p:cNvPr>
          <p:cNvSpPr/>
          <p:nvPr/>
        </p:nvSpPr>
        <p:spPr>
          <a:xfrm>
            <a:off x="3505200" y="35814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«Нарт» - богатырь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Сколько братьев было у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Сасрыквы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05200" y="32766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99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нартов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Какая часть тела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Сасрыквы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осталась незакаленной, после купания в расплавленном железе?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4290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Правая нога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 чего погибали братья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Сасрыквы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походе?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4290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горах, попав под дождь и снег, они замерзали.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52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При помощи чего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Сасрыква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спас своих братьев?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4290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Абхазские сказания о нартах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 сбил самую яркую звезду. Собравшись вокруг нее, нарты отогрелись.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принес весть о рождении сыны: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Акбалта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Джакып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Багдоолет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Чийырды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4290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Былина – это жанр русских эпических песен-сказаний. Выделяют два основных цикла былин: киевский и новгородский.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15200" y="54864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6600" y="2514600"/>
            <a:ext cx="19988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Акбалта</a:t>
            </a:r>
            <a:endParaRPr lang="ru-RU" sz="4000" dirty="0"/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066800"/>
            <a:ext cx="777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Какой герой описан словами: 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Рот широкий, глаза – как у льва,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Крепки щеки, а взор глубок.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Тонок станом, в груди широк,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в плечах он раздался вширь…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429000" y="4648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2057400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Младенец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имя жены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Каныкей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00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надежды связывали с рождением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7620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Ту страну, где родились мы,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Где растили нас, мы найдем!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 равнины и те холмы,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хранили нас, мы найдем!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Эти речки, где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мвли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нас,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Где трава цвете, мы найдем!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Ибо ныне родился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Богатырь, исполненный сил.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 киргизам сумеет помочь.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Какой ответ дал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своей жена на мольбу вернуться обратно из похода на государство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Бейджин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 желает возвращаться покуда не завершит великое дело – отвоевание своей земли и народа, их свобода.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828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каком веке были сделаны первые записи 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Манасе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его сыне и его внуке?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Вольга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Микула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Селянинович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ком эта былина? Что отражается в её названии?</a:t>
            </a:r>
          </a:p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чём рассказывает былина? Какова её тема?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44958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Киргизский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Вторая половина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XIX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Сколько рун включает в себя произведение «Калевала»?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Какая руна по счету рассказывает о наставлении невесты?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23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имя составителя «Калевалы»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3505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95600" y="2514600"/>
            <a:ext cx="34810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Элиас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Леннрот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14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рунах он выступает  в качестве работника, наделенного самыми разносторонними способностями: пахарем, охотником, рыбаком, создателем кантеле, исцелителем больных, строителем лодки и опытным моряком. Но прежде всего он несравненный песнопевец.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ком идет речь?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7467600" y="54864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819400" y="2286000"/>
            <a:ext cx="327685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Вяйнямёйнен</a:t>
            </a:r>
            <a:r>
              <a:rPr kumimoji="0" lang="ru-RU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2286000"/>
            <a:ext cx="8653459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Какова  внешняя форма руны? </a:t>
            </a:r>
            <a:endParaRPr lang="ru-RU" sz="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43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Вольге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Святославовиче и богатыре Микуле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Селяниновиче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Они – главные герои былины. В былине повествуется о встрече двух героев и их невольном состязании.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15200" y="54864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2098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Короткий восьмисложный стих, не рифмованный, но богатый аллитерацией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художников, иллюстрирующих различные руны «Калевалы»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Карело-финский народный эпос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А.И.Порет,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Г.А.Стронк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М.М.Мечев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Н.И.Брюханов,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О.П.Бородкин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Т.Г.Юфа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одно из основных отличий данного эпоса от других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133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Наличие автора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Назовите, какой день считается днем рождения у некоторых индейский племён.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9050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некоторых племенах днём рождения ребёнка считается не день его физического рождения, а день, в который ребёнок в первый раз засмеялся.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905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перевел «Песнь 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Гайавате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 на русский язык?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1336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русский язык перевёл поэму первый русский писатель получивший Нобелевскую премию - И.А.Бунин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Кого, согласно легенде, победил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Междекивис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до того, как  стал Властелином ветров?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47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такое «градация»?  </a:t>
            </a:r>
          </a:p>
        </p:txBody>
      </p:sp>
      <p:sp>
        <p:nvSpPr>
          <p:cNvPr id="4" name="Управляющая кнопка: сведения 3">
            <a:hlinkClick r:id="" action="ppaction://hlinkshowjump?jump=nextslide" highlightClick="1"/>
          </p:cNvPr>
          <p:cNvSpPr/>
          <p:nvPr/>
        </p:nvSpPr>
        <p:spPr>
          <a:xfrm>
            <a:off x="3581400" y="2743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526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Он победил вождя медведей, гигантское чудовище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Мише-Мокву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волшебные вещи принадлежали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Гайавату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2400" y="1164134"/>
            <a:ext cx="8001000" cy="569386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Рукавицы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Гайаваты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Рукавицы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Минджикэвон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оленьей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мягкой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шкуры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Обладали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дивной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силой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Сокрушать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мог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них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скалы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Раздроблять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песчинки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камни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Мокасины</a:t>
            </a:r>
            <a:r>
              <a:rPr lang="en-GB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Гайаваты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оленьей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мягкой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шкуры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Волшебство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себе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таили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Привязавши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лодыжкам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Прикрепив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ногам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ремнями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каждым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шагом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Гайавата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Мог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целой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миле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 smtClean="0">
                <a:latin typeface="Times New Roman" pitchFamily="18" charset="0"/>
                <a:cs typeface="Times New Roman" pitchFamily="18" charset="0"/>
              </a:rPr>
              <a:t>делать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сведения 2">
            <a:hlinkClick r:id="" action="ppaction://hlinkshowjump?jump=nextslide" highlightClick="1"/>
          </p:cNvPr>
          <p:cNvSpPr/>
          <p:nvPr/>
        </p:nvSpPr>
        <p:spPr>
          <a:xfrm>
            <a:off x="3657600" y="38862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2133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означает имя «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Гайават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эпоса североамериканских индейцев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391400" y="54102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28956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Гайавата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означает</a:t>
            </a:r>
            <a:r>
              <a:rPr lang="en-GB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GB" sz="4000" dirty="0" err="1" smtClean="0"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60-80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баллов </a:t>
            </a: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– «5»</a:t>
            </a:r>
          </a:p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40-59 баллов – «4»</a:t>
            </a:r>
          </a:p>
          <a:p>
            <a:pPr algn="ctr"/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30-39 баллов – «3»</a:t>
            </a:r>
            <a:endParaRPr lang="ru-RU" sz="50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Подведение итогов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1340768"/>
            <a:ext cx="91440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Поздравляем </a:t>
            </a:r>
          </a:p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победителей!!!</a:t>
            </a:r>
            <a:endParaRPr lang="ru-RU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144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Градация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расположение ряда выражений, относящихся к одному предмету, в последовательном порядке повышающейся или понижающейся смысловой или эмоциональной значимости членов ряда. 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15200" y="5486400"/>
            <a:ext cx="144780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Русский эпос. Былины.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enovo\Desktop\yabushkin-volga-vseslavevich-1895-450x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50071"/>
            <a:ext cx="4648200" cy="620792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838200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Какой фрагмент былины иллюстрирует художник?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сведения 6">
            <a:hlinkClick r:id="" action="ppaction://hlinkshowjump?jump=nextslide" highlightClick="1"/>
          </p:cNvPr>
          <p:cNvSpPr/>
          <p:nvPr/>
        </p:nvSpPr>
        <p:spPr>
          <a:xfrm>
            <a:off x="990600" y="3810000"/>
            <a:ext cx="1676400" cy="1371600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47</TotalTime>
  <Words>1315</Words>
  <Application>Microsoft Office PowerPoint</Application>
  <PresentationFormat>Экран (4:3)</PresentationFormat>
  <Paragraphs>241</Paragraphs>
  <Slides>75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11</cp:revision>
  <dcterms:created xsi:type="dcterms:W3CDTF">2014-02-11T17:11:17Z</dcterms:created>
  <dcterms:modified xsi:type="dcterms:W3CDTF">2014-02-11T18:00:06Z</dcterms:modified>
</cp:coreProperties>
</file>