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sldIdLst>
    <p:sldId id="256" r:id="rId2"/>
    <p:sldId id="257" r:id="rId3"/>
    <p:sldId id="274" r:id="rId4"/>
    <p:sldId id="279" r:id="rId5"/>
    <p:sldId id="277" r:id="rId6"/>
    <p:sldId id="278" r:id="rId7"/>
    <p:sldId id="276" r:id="rId8"/>
    <p:sldId id="275" r:id="rId9"/>
    <p:sldId id="280" r:id="rId10"/>
    <p:sldId id="282" r:id="rId11"/>
    <p:sldId id="284" r:id="rId12"/>
    <p:sldId id="286" r:id="rId13"/>
    <p:sldId id="281" r:id="rId14"/>
    <p:sldId id="285" r:id="rId15"/>
    <p:sldId id="28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0BC3F-FD7B-4A18-8AF9-DFDA021C5019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B564F-0EE5-4845-AF40-743AAE361EA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Подобные восстания вспыхнули в Поволжье, на Дону, Кубани, Западной и Восточной Сибири, Урале, Белоруссии, Карелии, Средней Азии.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B564F-0EE5-4845-AF40-743AAE361EA8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51EE5-2AA8-4D74-8474-B1550500B04F}" type="datetimeFigureOut">
              <a:rPr lang="ru-RU" smtClean="0"/>
              <a:pPr/>
              <a:t>15.11.2015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73236-96B4-4A83-87D0-F22A05B01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se.sci-lib.com/particle0173%2049.html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avtonom.org/news/dmitriy-rublev-kronshtadtskoe-vosstanie-vzglyad-rossiyskoy-anarhistskoy-emigracii" TargetMode="External"/><Relationship Id="rId5" Type="http://schemas.openxmlformats.org/officeDocument/2006/relationships/hyperlink" Target="http://rushist.com/index.php/russia/3285-kronshtadtskoe-vosstanie-myatezh-1921" TargetMode="External"/><Relationship Id="rId4" Type="http://schemas.openxmlformats.org/officeDocument/2006/relationships/hyperlink" Target="http://lemur59.ru/node/939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шаблоны Презентаций\Шаблоны\СССР\Рисунок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44" y="0"/>
            <a:ext cx="9122911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419872" y="4509120"/>
            <a:ext cx="57241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Экономический и политический кризис начала 20-хх гг.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09519" y="6488668"/>
            <a:ext cx="65344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Учитель истории МОУ СОШ №1 г.о. Звенигород </a:t>
            </a:r>
            <a:r>
              <a:rPr lang="ru-RU" dirty="0" err="1" smtClean="0"/>
              <a:t>Бортникова</a:t>
            </a:r>
            <a:r>
              <a:rPr lang="ru-RU" dirty="0" smtClean="0"/>
              <a:t> Т.И.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355160" cy="850106"/>
          </a:xfrm>
        </p:spPr>
        <p:txBody>
          <a:bodyPr>
            <a:normAutofit/>
          </a:bodyPr>
          <a:lstStyle/>
          <a:p>
            <a:r>
              <a:rPr lang="ru-RU" sz="4000" b="1" u="sng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Кронштадтское</a:t>
            </a:r>
            <a:r>
              <a:rPr lang="ru-RU" sz="4000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восстание </a:t>
            </a:r>
            <a:endParaRPr lang="ru-RU" sz="4000" b="1" u="sng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908720"/>
            <a:ext cx="5266928" cy="547260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572000" y="1052736"/>
            <a:ext cx="4248472" cy="4401205"/>
          </a:xfrm>
          <a:prstGeom prst="rect">
            <a:avLst/>
          </a:prstGeom>
          <a:ln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Февраль 1921 г.</a:t>
            </a:r>
            <a:r>
              <a:rPr lang="ru-RU" sz="20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Кронштадтское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восстание (руководитель – Петриченко) -вооружённое выступление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гарнизона города Кронштадта и экипажей некоторых кораблей Балтийского флота против власти большевиков. 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Моряки и красноармейцы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военной крепости Кронштадт (гарнизон 26 тысяч человек) выдвинули лозунг </a:t>
            </a:r>
          </a:p>
          <a:p>
            <a:r>
              <a:rPr lang="ru-RU" sz="20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«Власть Советам, а не партиям!»</a:t>
            </a:r>
            <a:endParaRPr lang="ru-RU" sz="2000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6" name="Picture 2" descr="https://avtonom.org/sites/default/files/store/images/4be32aae309a8aae956e4ad22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149080"/>
            <a:ext cx="3571156" cy="2249829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764704"/>
            <a:ext cx="2057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1403648" y="3573016"/>
            <a:ext cx="24100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Степан Петриченко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3645024"/>
            <a:ext cx="4176464" cy="1015663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Работа с документом. Определите основные лозунги восставших.</a:t>
            </a:r>
            <a:endParaRPr lang="ru-RU" sz="2000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 smtClean="0"/>
              <a:t>Тухачевский</a:t>
            </a:r>
            <a:endParaRPr lang="ru-RU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55160" cy="850106"/>
          </a:xfrm>
        </p:spPr>
        <p:txBody>
          <a:bodyPr>
            <a:noAutofit/>
          </a:bodyPr>
          <a:lstStyle/>
          <a:p>
            <a:r>
              <a:rPr lang="ru-RU" sz="4000" b="1" u="sng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Кронштадтское</a:t>
            </a:r>
            <a:r>
              <a:rPr lang="ru-RU" sz="4000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восстание </a:t>
            </a:r>
            <a:endParaRPr lang="ru-RU" sz="3600" b="1" u="sng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908720"/>
            <a:ext cx="5266928" cy="547260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9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7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4" name="Picture 2" descr="http://www.vko.ru/sites/default/files/images/pictures/archive2001/2006_27/30/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1265400"/>
            <a:ext cx="5616624" cy="520474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</p:pic>
      <p:sp>
        <p:nvSpPr>
          <p:cNvPr id="9" name="Штриховая стрелка вправо 8"/>
          <p:cNvSpPr/>
          <p:nvPr/>
        </p:nvSpPr>
        <p:spPr>
          <a:xfrm rot="8020532">
            <a:off x="3393845" y="3297149"/>
            <a:ext cx="978408" cy="346614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с вырезом 9"/>
          <p:cNvSpPr/>
          <p:nvPr/>
        </p:nvSpPr>
        <p:spPr>
          <a:xfrm rot="15569737">
            <a:off x="3159553" y="4329226"/>
            <a:ext cx="550249" cy="221031"/>
          </a:xfrm>
          <a:prstGeom prst="notch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8931" name="Picture 19" descr="https://upload.wikimedia.org/wikipedia/commons/thumb/f/fb/%D0%9C.%D0%9D._%D0%A2%D1%83%D1%85%D0%B0%D1%87%D0%B5%D0%B2%D1%81%D0%BA%D0%B8%D0%B9.jpg/220px-%D0%9C.%D0%9D._%D0%A2%D1%83%D1%85%D0%B0%D1%87%D0%B5%D0%B2%D1%81%D0%BA%D0%B8%D0%B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71623" y="1268760"/>
            <a:ext cx="1872377" cy="2417068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7196094" y="3717032"/>
            <a:ext cx="194790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/>
              <a:t>М.Н. Тухачевский</a:t>
            </a:r>
          </a:p>
          <a:p>
            <a:pPr algn="ctr"/>
            <a:r>
              <a:rPr lang="ru-RU" b="1" dirty="0" smtClean="0"/>
              <a:t> –командующий</a:t>
            </a:r>
          </a:p>
          <a:p>
            <a:pPr algn="ctr"/>
            <a:r>
              <a:rPr lang="ru-RU" b="1" dirty="0" smtClean="0"/>
              <a:t> 7-ой армии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412776"/>
          </a:xfrm>
        </p:spPr>
        <p:txBody>
          <a:bodyPr>
            <a:normAutofit/>
          </a:bodyPr>
          <a:lstStyle/>
          <a:p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Задание на урок</a:t>
            </a:r>
            <a:endParaRPr lang="ru-RU" sz="4000" b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276872"/>
            <a:ext cx="7427168" cy="2016224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/>
              <a:t> </a:t>
            </a:r>
            <a:r>
              <a:rPr lang="ru-RU" sz="4000" b="1" dirty="0" smtClean="0">
                <a:solidFill>
                  <a:srgbClr val="800000"/>
                </a:solidFill>
              </a:rPr>
              <a:t>Действительно ли Россия в начале 20-х гг. переживала экономический и политический кризис?</a:t>
            </a:r>
            <a:endParaRPr lang="ru-RU" sz="4000" b="1" dirty="0">
              <a:solidFill>
                <a:srgbClr val="80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55160" cy="850106"/>
          </a:xfrm>
        </p:spPr>
        <p:txBody>
          <a:bodyPr>
            <a:noAutofit/>
          </a:bodyPr>
          <a:lstStyle/>
          <a:p>
            <a:r>
              <a:rPr lang="ru-RU" sz="3600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Причины поражения белых и победы красных</a:t>
            </a:r>
            <a:endParaRPr lang="ru-RU" sz="3600" b="1" u="sng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908720"/>
            <a:ext cx="5266928" cy="547260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14400" y="2708920"/>
          <a:ext cx="8229600" cy="251777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048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Причины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поражения белых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победы красных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115616" y="1556792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Самостоятельная  работа с учебником (стр.127-129),</a:t>
            </a:r>
          </a:p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заполнение таблицы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>
              <a:lum contrast="-10000"/>
            </a:blip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Домашнее задание</a:t>
            </a:r>
            <a:endParaRPr lang="ru-RU" sz="3600" b="1" u="sng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1187624" y="2492896"/>
            <a:ext cx="7416824" cy="2764904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Уровень А: § 17, 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Уровень В: напишите историческое 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эссе на тему «Трагедия Гражданской 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войны: мой взгляд».</a:t>
            </a:r>
          </a:p>
          <a:p>
            <a:pPr lvl="0"/>
            <a:r>
              <a:rPr lang="ru-RU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Индивид. задания с. 130-131</a:t>
            </a:r>
          </a:p>
          <a:p>
            <a:endParaRPr lang="ru-RU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 descr="ag00029_"/>
          <p:cNvPicPr>
            <a:picLocks noChangeAspect="1" noChangeArrowheads="1" noCrop="1"/>
          </p:cNvPicPr>
          <p:nvPr/>
        </p:nvPicPr>
        <p:blipFill>
          <a:blip r:embed="rId4" cstate="print">
            <a:lum contrast="-10000"/>
          </a:blip>
          <a:srcRect/>
          <a:stretch>
            <a:fillRect/>
          </a:stretch>
        </p:blipFill>
        <p:spPr bwMode="auto">
          <a:xfrm>
            <a:off x="7092280" y="1052736"/>
            <a:ext cx="1687789" cy="1338511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971600" y="0"/>
            <a:ext cx="8567936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Литература и интернет </a:t>
            </a:r>
            <a:r>
              <a:rPr lang="ru-RU" sz="4000" b="1" u="sng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иточники</a:t>
            </a:r>
            <a:endParaRPr lang="ru-RU" sz="4000" b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/>
              <a:t> </a:t>
            </a:r>
            <a:endParaRPr lang="ru-RU" sz="4000" b="1" dirty="0">
              <a:solidFill>
                <a:srgbClr val="80000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1331640" y="1600200"/>
            <a:ext cx="7355160" cy="4525963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ru-RU" sz="1600" dirty="0" smtClean="0"/>
              <a:t>Данилов А., Косулина Л., Брандт М. История России ХХ- начало </a:t>
            </a:r>
            <a:r>
              <a:rPr lang="en-US" sz="1600" dirty="0" smtClean="0"/>
              <a:t>XXI</a:t>
            </a:r>
            <a:r>
              <a:rPr lang="ru-RU" sz="1600" dirty="0" smtClean="0"/>
              <a:t> века. М. :Просвещение, 2014 г.</a:t>
            </a:r>
          </a:p>
          <a:p>
            <a:pPr>
              <a:buFontTx/>
              <a:buAutoNum type="arabicPeriod"/>
            </a:pPr>
            <a:r>
              <a:rPr lang="ru-RU" sz="1600" dirty="0" smtClean="0"/>
              <a:t>Арасланова О..  </a:t>
            </a:r>
            <a:r>
              <a:rPr lang="ru-RU" sz="1600" dirty="0" err="1" smtClean="0"/>
              <a:t>Поздеев</a:t>
            </a:r>
            <a:r>
              <a:rPr lang="ru-RU" sz="1600" dirty="0" smtClean="0"/>
              <a:t>. А. Поурочные разработки по истории России </a:t>
            </a:r>
            <a:r>
              <a:rPr lang="en-US" sz="1600" dirty="0" smtClean="0"/>
              <a:t>XX</a:t>
            </a:r>
            <a:r>
              <a:rPr lang="ru-RU" sz="1600" dirty="0" smtClean="0"/>
              <a:t>- начало </a:t>
            </a:r>
            <a:r>
              <a:rPr lang="en-US" sz="1600" dirty="0" smtClean="0"/>
              <a:t>XXI</a:t>
            </a:r>
            <a:r>
              <a:rPr lang="ru-RU" sz="1600" dirty="0" smtClean="0"/>
              <a:t> века. М.: </a:t>
            </a:r>
            <a:r>
              <a:rPr lang="ru-RU" sz="1600" dirty="0" err="1" smtClean="0"/>
              <a:t>Вако</a:t>
            </a:r>
            <a:r>
              <a:rPr lang="ru-RU" sz="1600" dirty="0" smtClean="0"/>
              <a:t>, 2008 г.</a:t>
            </a:r>
          </a:p>
          <a:p>
            <a:r>
              <a:rPr lang="en-US" sz="1600" dirty="0" smtClean="0">
                <a:hlinkClick r:id="rId3"/>
              </a:rPr>
              <a:t>http://files.school-collection.edu.ru/dlrstore/9e1bc42a-6960-1c47-fcbd-ccf83479d126/1009813A.htm</a:t>
            </a:r>
            <a:endParaRPr lang="ru-RU" sz="1600" dirty="0" smtClean="0">
              <a:hlinkClick r:id="rId3"/>
            </a:endParaRPr>
          </a:p>
          <a:p>
            <a:r>
              <a:rPr lang="en-US" sz="1600" dirty="0" smtClean="0">
                <a:hlinkClick r:id="rId3"/>
              </a:rPr>
              <a:t>http://bse.sci-lib.com/particle0173</a:t>
            </a:r>
            <a:r>
              <a:rPr lang="ru-RU" sz="1600" dirty="0" smtClean="0">
                <a:hlinkClick r:id="rId3"/>
              </a:rPr>
              <a:t> </a:t>
            </a:r>
            <a:r>
              <a:rPr lang="en-US" sz="1600" dirty="0" smtClean="0">
                <a:hlinkClick r:id="rId3"/>
              </a:rPr>
              <a:t>49.html</a:t>
            </a:r>
            <a:endParaRPr lang="ru-RU" sz="1600" dirty="0" smtClean="0"/>
          </a:p>
          <a:p>
            <a:r>
              <a:rPr lang="en-US" sz="1600" dirty="0" smtClean="0">
                <a:hlinkClick r:id="rId4"/>
              </a:rPr>
              <a:t>http://lemur59.ru/node/9391</a:t>
            </a:r>
            <a:endParaRPr lang="ru-RU" sz="1600" dirty="0" smtClean="0"/>
          </a:p>
          <a:p>
            <a:r>
              <a:rPr lang="en-US" sz="1600" dirty="0" smtClean="0">
                <a:hlinkClick r:id="rId5"/>
              </a:rPr>
              <a:t>http://rushist.com/index.php/russia/3285-kronshtadtskoe-vosstanie-myatezh-1921</a:t>
            </a:r>
            <a:endParaRPr lang="ru-RU" sz="1600" dirty="0" smtClean="0"/>
          </a:p>
          <a:p>
            <a:r>
              <a:rPr lang="en-US" sz="1600" dirty="0" smtClean="0">
                <a:hlinkClick r:id="rId6"/>
              </a:rPr>
              <a:t>https://avtonom.org/news/dmitriy-rublev-kronshtadtskoe-vosstanie-vzglyad-rossiyskoy-anarhistskoy-emigracii</a:t>
            </a:r>
            <a:endParaRPr lang="ru-RU" sz="1600" dirty="0" smtClean="0"/>
          </a:p>
          <a:p>
            <a:r>
              <a:rPr lang="en-US" sz="1600" dirty="0" smtClean="0"/>
              <a:t>http://www.vko.ru/biblioteka/protivovozdushnaya-oborona-kronshtadta-mart-1921-g</a:t>
            </a:r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89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7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Цели урока:</a:t>
            </a:r>
            <a:endParaRPr lang="ru-RU" sz="4000" b="1" u="sng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latin typeface="Arial" pitchFamily="34" charset="0"/>
                <a:cs typeface="Arial" pitchFamily="34" charset="0"/>
              </a:rPr>
              <a:t>сформировать у учащихся представление о «третьей силе»;</a:t>
            </a:r>
          </a:p>
          <a:p>
            <a:pPr lvl="0"/>
            <a:r>
              <a:rPr lang="ru-RU" b="1" dirty="0" smtClean="0">
                <a:latin typeface="Arial" pitchFamily="34" charset="0"/>
                <a:cs typeface="Arial" pitchFamily="34" charset="0"/>
              </a:rPr>
              <a:t>выяснить причины и характер «малой» гражданской войны,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Кронштадтского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восстания;</a:t>
            </a:r>
          </a:p>
          <a:p>
            <a:pPr lvl="0"/>
            <a:r>
              <a:rPr lang="ru-RU" b="1" dirty="0" smtClean="0">
                <a:latin typeface="Arial" pitchFamily="34" charset="0"/>
                <a:cs typeface="Arial" pitchFamily="34" charset="0"/>
              </a:rPr>
              <a:t>продолжить формирование умений анализировать, обобщать, оценивать исторические факты, обосновывать свое отношение к ним.</a:t>
            </a:r>
          </a:p>
          <a:p>
            <a:endParaRPr lang="ru-RU" b="1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316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7211144" cy="161967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Фронтальная беседа по вопросам</a:t>
            </a:r>
            <a:endParaRPr lang="ru-RU" sz="3600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На чьей стороне оказалась победа в Гражданской войне?</a:t>
            </a:r>
          </a:p>
          <a:p>
            <a:pPr lvl="0"/>
            <a:r>
              <a:rPr lang="ru-RU" b="1" dirty="0" smtClean="0"/>
              <a:t>Какая социальная сила предопределила исход войны? </a:t>
            </a:r>
          </a:p>
          <a:p>
            <a:pPr lvl="0"/>
            <a:r>
              <a:rPr lang="ru-RU" b="1" dirty="0" smtClean="0"/>
              <a:t>Почему крестьяне встали на сторону Советской власти? Что повлияло на это решение?</a:t>
            </a:r>
          </a:p>
          <a:p>
            <a:endParaRPr lang="ru-RU" b="1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316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412776"/>
          </a:xfrm>
        </p:spPr>
        <p:txBody>
          <a:bodyPr>
            <a:normAutofit/>
          </a:bodyPr>
          <a:lstStyle/>
          <a:p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Задание на урок</a:t>
            </a:r>
            <a:endParaRPr lang="ru-RU" sz="4000" b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276872"/>
            <a:ext cx="7427168" cy="2016224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dirty="0" smtClean="0"/>
              <a:t> </a:t>
            </a:r>
            <a:r>
              <a:rPr lang="ru-RU" sz="4000" b="1" dirty="0" smtClean="0">
                <a:solidFill>
                  <a:srgbClr val="800000"/>
                </a:solidFill>
              </a:rPr>
              <a:t>Действительно ли Россия в начале 20-х гг. переживала экономический и политический кризис?</a:t>
            </a:r>
            <a:endParaRPr lang="ru-RU" sz="4000" b="1" dirty="0">
              <a:solidFill>
                <a:srgbClr val="80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20624" lvl="0" indent="-384048">
              <a:spcBef>
                <a:spcPct val="20000"/>
              </a:spcBef>
              <a:defRPr/>
            </a:pPr>
            <a:r>
              <a:rPr lang="ru-RU" sz="3200" b="1" dirty="0" smtClean="0">
                <a:solidFill>
                  <a:prstClr val="black"/>
                </a:solidFill>
              </a:rPr>
              <a:t>1. «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355160" cy="1368152"/>
          </a:xfrm>
        </p:spPr>
        <p:txBody>
          <a:bodyPr>
            <a:normAutofit/>
          </a:bodyPr>
          <a:lstStyle/>
          <a:p>
            <a:r>
              <a:rPr lang="ru-RU" sz="4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План изучения нового материала</a:t>
            </a:r>
            <a:endParaRPr lang="ru-RU" sz="4000" b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2492896"/>
            <a:ext cx="6912768" cy="2664296"/>
          </a:xfrm>
          <a:ln>
            <a:noFill/>
          </a:ln>
        </p:spPr>
        <p:txBody>
          <a:bodyPr>
            <a:noAutofit/>
          </a:bodyPr>
          <a:lstStyle/>
          <a:p>
            <a:pPr marL="420624" indent="-384048">
              <a:buNone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1. «Малая гражданская война».</a:t>
            </a:r>
          </a:p>
          <a:p>
            <a:pPr marL="420624" indent="-384048">
              <a:buNone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2.Кронштадское восстание.</a:t>
            </a:r>
          </a:p>
          <a:p>
            <a:pPr marL="420624" indent="-384048">
              <a:buNone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3.Причины поражения белых и победы красных.</a:t>
            </a:r>
          </a:p>
          <a:p>
            <a:pPr>
              <a:buNone/>
            </a:pPr>
            <a:endParaRPr lang="ru-RU" sz="28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850106"/>
          </a:xfrm>
        </p:spPr>
        <p:txBody>
          <a:bodyPr>
            <a:normAutofit/>
          </a:bodyPr>
          <a:lstStyle/>
          <a:p>
            <a:r>
              <a:rPr lang="ru-RU" sz="36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Расширяем словарный запас</a:t>
            </a:r>
            <a:endParaRPr lang="ru-RU" sz="3600" b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908720"/>
            <a:ext cx="5266928" cy="547260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1259632" y="1052736"/>
            <a:ext cx="7416824" cy="5632311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Политический кризис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– ситуация в государстве, которая сложилась из-за невозможности согласованных действий между политическими силами. </a:t>
            </a: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Экономический кризис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– серьезные нарушения в обычной экономической деятельности. </a:t>
            </a: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«Зелёное движение»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 - обобщённое название нерегулярных, преимущественно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крестьянских и казачьих вооружённых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формирований, противостоявших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большевикам и белогвардейцам в 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годы Гражданской войны в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20624" lvl="0" indent="-384048">
              <a:spcBef>
                <a:spcPct val="20000"/>
              </a:spcBef>
              <a:defRPr/>
            </a:pPr>
            <a:r>
              <a:rPr lang="ru-RU" sz="3200" b="1" dirty="0" smtClean="0">
                <a:solidFill>
                  <a:prstClr val="black"/>
                </a:solidFill>
              </a:rPr>
              <a:t>1. «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812360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«Малая гражданская война» </a:t>
            </a:r>
            <a:endParaRPr lang="ru-RU" b="1" u="sng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275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Прямоугольник 22"/>
          <p:cNvSpPr/>
          <p:nvPr/>
        </p:nvSpPr>
        <p:spPr>
          <a:xfrm>
            <a:off x="2627784" y="1124744"/>
            <a:ext cx="6192688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Сокращение численности  населения России на 10 млн.человек. 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27784" y="2276872"/>
            <a:ext cx="6192688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Сокращение промышленного производства в 7 раз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27784" y="3429000"/>
            <a:ext cx="6192688" cy="72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Падение добычи угля и нефти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27784" y="4293096"/>
            <a:ext cx="6192688" cy="936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Сокращение сельскохозяйственного производства на 40% от довоенного уровня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9592" y="1052736"/>
            <a:ext cx="914400" cy="5400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Последствия Гражданской войны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1835696" y="1340768"/>
            <a:ext cx="792088" cy="504056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1835696" y="3429000"/>
            <a:ext cx="792088" cy="504056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1835696" y="4509120"/>
            <a:ext cx="792088" cy="504056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1835696" y="2420888"/>
            <a:ext cx="792088" cy="504056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699792" y="5373216"/>
            <a:ext cx="6120680" cy="15624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бывшей Российской империи отошли территории Польши, Финляндии, Латвии, Эстонии, Литвы, Западной Украины, Белоруссии, Карской области (в Армении) и Бессарабии. 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1835696" y="5589240"/>
            <a:ext cx="792088" cy="504056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4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1" grpId="0" animBg="1"/>
      <p:bldP spid="12" grpId="0" animBg="1"/>
      <p:bldP spid="13" grpId="0" animBg="1"/>
      <p:bldP spid="14" grpId="0" animBg="1"/>
      <p:bldP spid="18" grpId="0" animBg="1"/>
      <p:bldP spid="20" grpId="0" animBg="1"/>
      <p:bldP spid="21" grpId="0" animBg="1"/>
      <p:bldP spid="22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420624" lvl="0" indent="-384048">
              <a:spcBef>
                <a:spcPct val="20000"/>
              </a:spcBef>
              <a:defRPr/>
            </a:pPr>
            <a:endParaRPr lang="ru-RU" sz="3200" b="1" dirty="0" smtClean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1143000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«Малая гражданская война»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60032" y="1600200"/>
            <a:ext cx="3826768" cy="4525963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179388"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Весной-летом 1921 г. в Поволжье, Украине и севере Средней Азии разразился страшный голод. </a:t>
            </a:r>
          </a:p>
          <a:p>
            <a:pPr marL="179388"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Он был спровоцирован продразверсткой, которая лишила крестьян всего зерна. От голода погибло более 5 млн. человек.</a:t>
            </a:r>
          </a:p>
          <a:p>
            <a:pPr>
              <a:buNone/>
            </a:pPr>
            <a:endParaRPr lang="ru-RU" b="1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http://bse.sci-lib.com/pictures/14/16/21161393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1052736"/>
            <a:ext cx="1944216" cy="326759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2195736" y="4221088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/>
              <a:t>Моор</a:t>
            </a:r>
            <a:r>
              <a:rPr lang="ru-RU" b="1" dirty="0" smtClean="0"/>
              <a:t> Д.С. </a:t>
            </a:r>
            <a:endParaRPr lang="ru-RU" b="1" dirty="0"/>
          </a:p>
        </p:txBody>
      </p:sp>
      <p:pic>
        <p:nvPicPr>
          <p:cNvPr id="10" name="Picture 4" descr="http://img1.liveinternet.ru/images/attach/c/2/72/786/72786290_1301424032_full13013417921111111111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4505325"/>
            <a:ext cx="3333750" cy="2352675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 descr="Розовая тиснен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355160" cy="850106"/>
          </a:xfrm>
        </p:spPr>
        <p:txBody>
          <a:bodyPr>
            <a:normAutofit/>
          </a:bodyPr>
          <a:lstStyle/>
          <a:p>
            <a:r>
              <a:rPr lang="ru-RU" sz="3600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«Малая гражданская война» </a:t>
            </a:r>
            <a:endParaRPr lang="ru-RU" sz="3600" b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7944" y="908720"/>
            <a:ext cx="4906888" cy="3744416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В 1920 году </a:t>
            </a:r>
            <a:r>
              <a:rPr lang="ru-RU" sz="2200" b="1" dirty="0" err="1" smtClean="0">
                <a:latin typeface="Arial" pitchFamily="34" charset="0"/>
                <a:cs typeface="Arial" pitchFamily="34" charset="0"/>
              </a:rPr>
              <a:t>Тамбовщину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поразила засуха, и хлеба было собрано всего 12 </a:t>
            </a:r>
            <a:r>
              <a:rPr lang="ru-RU" sz="2200" b="1" dirty="0" err="1" smtClean="0">
                <a:latin typeface="Arial" pitchFamily="34" charset="0"/>
                <a:cs typeface="Arial" pitchFamily="34" charset="0"/>
              </a:rPr>
              <a:t>млн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пудов. Между тем продразвёрстка не была  уменьшена, составив 11,5 </a:t>
            </a:r>
            <a:r>
              <a:rPr lang="ru-RU" sz="2200" b="1" dirty="0" err="1" smtClean="0">
                <a:latin typeface="Arial" pitchFamily="34" charset="0"/>
                <a:cs typeface="Arial" pitchFamily="34" charset="0"/>
              </a:rPr>
              <a:t>млн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пудов. </a:t>
            </a:r>
            <a:endParaRPr lang="ru-RU" sz="2200" b="1" u="sng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</a:t>
            </a:r>
            <a:r>
              <a:rPr lang="ru-RU" sz="2200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Лето 1920 г.</a:t>
            </a:r>
            <a:r>
              <a:rPr lang="ru-RU" sz="2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– крестьянское восстание в Тамбовской губернии во главе с эсером А.С.Антоновым («</a:t>
            </a:r>
            <a:r>
              <a:rPr lang="ru-RU" sz="2200" b="1" dirty="0" err="1" smtClean="0">
                <a:latin typeface="Arial" pitchFamily="34" charset="0"/>
                <a:cs typeface="Arial" pitchFamily="34" charset="0"/>
              </a:rPr>
              <a:t>Антоновщина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»),</a:t>
            </a: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начальником милиции </a:t>
            </a:r>
            <a:r>
              <a:rPr lang="ru-RU" sz="2200" b="1" dirty="0" err="1" smtClean="0">
                <a:latin typeface="Arial" pitchFamily="34" charset="0"/>
                <a:cs typeface="Arial" pitchFamily="34" charset="0"/>
              </a:rPr>
              <a:t>Кирсановского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уезда.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    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9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71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http://slavyanskaya-kultura.ru/upload/wysiwyg/a76080d81f5ab9421108507145d2293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764704"/>
            <a:ext cx="2160240" cy="3362241"/>
          </a:xfrm>
          <a:prstGeom prst="rect">
            <a:avLst/>
          </a:prstGeom>
          <a:noFill/>
        </p:spPr>
      </p:pic>
      <p:pic>
        <p:nvPicPr>
          <p:cNvPr id="1032" name="Picture 8" descr="http://lemur59.ru/sites/default/files/images/antonov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4365104"/>
            <a:ext cx="2981626" cy="2150747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763688" y="6488668"/>
            <a:ext cx="1505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latin typeface="Arial" pitchFamily="34" charset="0"/>
                <a:cs typeface="Arial" pitchFamily="34" charset="0"/>
              </a:rPr>
              <a:t>Антоновцы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4005064"/>
            <a:ext cx="169168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А.С. Антонов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139952" y="5013176"/>
            <a:ext cx="4824536" cy="1384995"/>
          </a:xfrm>
          <a:prstGeom prst="rect">
            <a:avLst/>
          </a:prstGeom>
          <a:ln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Работа с картой. Назовите, где ещё в 1920-е гг. происходили массовые крестьянские восстания.</a:t>
            </a:r>
            <a:endParaRPr lang="ru-RU" sz="2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7944" y="4611231"/>
            <a:ext cx="48965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Подобные восстания вспыхнули в Поволжье, на Дону, Кубани, Западной и Восточной Сибири, Урале, Белоруссии, Карелии, Средней Азии. Эти крестьянские бунты принято называть «малой гражданской войной».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theme/theme1.xml><?xml version="1.0" encoding="utf-8"?>
<a:theme xmlns:a="http://schemas.openxmlformats.org/drawingml/2006/main" name="Тема1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Тема13</Template>
  <TotalTime>1163</TotalTime>
  <Words>622</Words>
  <Application>Microsoft Office PowerPoint</Application>
  <PresentationFormat>Экран (4:3)</PresentationFormat>
  <Paragraphs>102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Тема13</vt:lpstr>
      <vt:lpstr>Слайд 1</vt:lpstr>
      <vt:lpstr>Цели урока:</vt:lpstr>
      <vt:lpstr>Фронтальная беседа по вопросам</vt:lpstr>
      <vt:lpstr>Задание на урок</vt:lpstr>
      <vt:lpstr>План изучения нового материала</vt:lpstr>
      <vt:lpstr>Расширяем словарный запас</vt:lpstr>
      <vt:lpstr>«Малая гражданская война» </vt:lpstr>
      <vt:lpstr>«Малая гражданская война» </vt:lpstr>
      <vt:lpstr>«Малая гражданская война» </vt:lpstr>
      <vt:lpstr>Кронштадтское восстание </vt:lpstr>
      <vt:lpstr>Кронштадтское восстание </vt:lpstr>
      <vt:lpstr>Задание на урок</vt:lpstr>
      <vt:lpstr>Причины поражения белых и победы красных</vt:lpstr>
      <vt:lpstr>Домашнее задание</vt:lpstr>
      <vt:lpstr>Литература и интернет иточники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Sony</dc:creator>
  <cp:lastModifiedBy>Sony</cp:lastModifiedBy>
  <cp:revision>442</cp:revision>
  <dcterms:created xsi:type="dcterms:W3CDTF">2012-12-10T17:19:09Z</dcterms:created>
  <dcterms:modified xsi:type="dcterms:W3CDTF">2015-11-15T07:17:39Z</dcterms:modified>
</cp:coreProperties>
</file>