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6" r:id="rId9"/>
    <p:sldId id="265" r:id="rId10"/>
    <p:sldId id="268" r:id="rId11"/>
    <p:sldId id="269" r:id="rId12"/>
    <p:sldId id="270" r:id="rId13"/>
    <p:sldId id="261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EE8"/>
    <a:srgbClr val="202A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46" autoAdjust="0"/>
  </p:normalViewPr>
  <p:slideViewPr>
    <p:cSldViewPr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B3A06-3030-44AE-9154-80E0A8EB4431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DB987-7003-4F94-B7A2-1B70993A0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68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B987-7003-4F94-B7A2-1B70993A0EE9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podsnezhniksad.ucoz.com/index/0-534" TargetMode="External"/><Relationship Id="rId13" Type="http://schemas.openxmlformats.org/officeDocument/2006/relationships/hyperlink" Target="http://podsnezhniksad.ucoz.com/index/0-542" TargetMode="External"/><Relationship Id="rId3" Type="http://schemas.openxmlformats.org/officeDocument/2006/relationships/hyperlink" Target="http://podsnezhniksad.ucoz.com/index/0-528" TargetMode="External"/><Relationship Id="rId7" Type="http://schemas.openxmlformats.org/officeDocument/2006/relationships/hyperlink" Target="http://podsnezhniksad.ucoz.com/index/0-533" TargetMode="External"/><Relationship Id="rId12" Type="http://schemas.openxmlformats.org/officeDocument/2006/relationships/hyperlink" Target="http://podsnezhniksad.ucoz.com/index/0-541" TargetMode="External"/><Relationship Id="rId17" Type="http://schemas.openxmlformats.org/officeDocument/2006/relationships/hyperlink" Target="http://podsnezhniksad.ucoz.com/index/0-556" TargetMode="External"/><Relationship Id="rId2" Type="http://schemas.openxmlformats.org/officeDocument/2006/relationships/hyperlink" Target="http://podsnezhniksad.ucoz.com/index/0-527" TargetMode="External"/><Relationship Id="rId16" Type="http://schemas.openxmlformats.org/officeDocument/2006/relationships/hyperlink" Target="http://podsnezhniksad.ucoz.com/index/0-54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dsnezhniksad.ucoz.com/index/0-531" TargetMode="External"/><Relationship Id="rId11" Type="http://schemas.openxmlformats.org/officeDocument/2006/relationships/hyperlink" Target="http://podsnezhniksad.ucoz.com/index/0-539" TargetMode="External"/><Relationship Id="rId5" Type="http://schemas.openxmlformats.org/officeDocument/2006/relationships/hyperlink" Target="http://podsnezhniksad.ucoz.com/index/0-530" TargetMode="External"/><Relationship Id="rId15" Type="http://schemas.openxmlformats.org/officeDocument/2006/relationships/hyperlink" Target="http://podsnezhniksad.ucoz.com/index/0-544" TargetMode="External"/><Relationship Id="rId10" Type="http://schemas.openxmlformats.org/officeDocument/2006/relationships/hyperlink" Target="http://podsnezhniksad.ucoz.com/index/0-538" TargetMode="External"/><Relationship Id="rId4" Type="http://schemas.openxmlformats.org/officeDocument/2006/relationships/hyperlink" Target="http://podsnezhniksad.ucoz.com/index/0-529" TargetMode="External"/><Relationship Id="rId9" Type="http://schemas.openxmlformats.org/officeDocument/2006/relationships/hyperlink" Target="http://podsnezhniksad.ucoz.com/index/0-535" TargetMode="External"/><Relationship Id="rId14" Type="http://schemas.openxmlformats.org/officeDocument/2006/relationships/hyperlink" Target="http://podsnezhniksad.ucoz.com/index/0-543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podsnezhniksad.ucoz.com/index/0-522" TargetMode="External"/><Relationship Id="rId3" Type="http://schemas.openxmlformats.org/officeDocument/2006/relationships/hyperlink" Target="http://podsnezhniksad.ucoz.com/index/0-524" TargetMode="External"/><Relationship Id="rId7" Type="http://schemas.openxmlformats.org/officeDocument/2006/relationships/hyperlink" Target="http://podsnezhniksad.ucoz.com/index/0-526" TargetMode="External"/><Relationship Id="rId2" Type="http://schemas.openxmlformats.org/officeDocument/2006/relationships/hyperlink" Target="http://podsnezhniksad.ucoz.com/index/0-42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dsnezhniksad.ucoz.com/index/0-525" TargetMode="External"/><Relationship Id="rId11" Type="http://schemas.openxmlformats.org/officeDocument/2006/relationships/hyperlink" Target="http://podsnezhniksad.ucoz.com/index/0-523" TargetMode="External"/><Relationship Id="rId5" Type="http://schemas.openxmlformats.org/officeDocument/2006/relationships/hyperlink" Target="http://podsnezhniksad.ucoz.com/index/0-521" TargetMode="External"/><Relationship Id="rId10" Type="http://schemas.openxmlformats.org/officeDocument/2006/relationships/hyperlink" Target="http://podsnezhniksad.ucoz.com/index/0-425" TargetMode="External"/><Relationship Id="rId4" Type="http://schemas.openxmlformats.org/officeDocument/2006/relationships/hyperlink" Target="http://podsnezhniksad.ucoz.com/index/0-520" TargetMode="External"/><Relationship Id="rId9" Type="http://schemas.openxmlformats.org/officeDocument/2006/relationships/hyperlink" Target="http://podsnezhniksad.ucoz.com/index/0-424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 bright="-4000" contrast="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214290"/>
            <a:ext cx="7406640" cy="2786082"/>
          </a:xfrm>
          <a:solidFill>
            <a:srgbClr val="FBFEE8"/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Arial Black" pitchFamily="34" charset="0"/>
              </a:rPr>
              <a:t>Современные образовательные технологии</a:t>
            </a:r>
            <a:endParaRPr lang="ru-RU" sz="5400" b="1" dirty="0">
              <a:latin typeface="Arial Black" pitchFamily="34" charset="0"/>
            </a:endParaRPr>
          </a:p>
        </p:txBody>
      </p:sp>
      <p:pic>
        <p:nvPicPr>
          <p:cNvPr id="6" name="Рисунок 5" descr="http://dg55.mycdn.me/getImage?photoId=593840341335&amp;photoType=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3071810"/>
            <a:ext cx="335758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Информационно-коммуникационные технологии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  <a:solidFill>
            <a:srgbClr val="FBFEE8"/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Arial Black" pitchFamily="34" charset="0"/>
                <a:cs typeface="Arial" pitchFamily="34" charset="0"/>
              </a:rPr>
              <a:t>Информационными технологиями в педагогике обучения называют все технологии, использующие специальные технические информационные средства (ЭВМ, аудио, видео). </a:t>
            </a:r>
            <a:endParaRPr lang="ru-RU" b="1" dirty="0" smtClean="0">
              <a:latin typeface="Arial Black" pitchFamily="34" charset="0"/>
              <a:cs typeface="Arial" pitchFamily="34" charset="0"/>
            </a:endParaRPr>
          </a:p>
          <a:p>
            <a:endParaRPr lang="ru-RU" b="1" dirty="0" smtClean="0"/>
          </a:p>
          <a:p>
            <a:r>
              <a:rPr lang="ru-RU" b="1" dirty="0" smtClean="0">
                <a:latin typeface="Arial Black" pitchFamily="34" charset="0"/>
              </a:rPr>
              <a:t>Средства ИКТ в детском саду:</a:t>
            </a:r>
            <a:endParaRPr lang="ru-RU" dirty="0" smtClean="0">
              <a:latin typeface="Arial Black" pitchFamily="34" charset="0"/>
            </a:endParaRPr>
          </a:p>
          <a:p>
            <a:pPr lvl="0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Компьютер</a:t>
            </a:r>
          </a:p>
          <a:p>
            <a:pPr lvl="0"/>
            <a:r>
              <a:rPr lang="ru-RU" dirty="0" err="1" smtClean="0">
                <a:solidFill>
                  <a:srgbClr val="92D050"/>
                </a:solidFill>
                <a:latin typeface="Arial Black" pitchFamily="34" charset="0"/>
              </a:rPr>
              <a:t>Мультимедийный</a:t>
            </a:r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 проектор</a:t>
            </a:r>
          </a:p>
          <a:p>
            <a:pPr lvl="0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Принтер</a:t>
            </a:r>
          </a:p>
          <a:p>
            <a:pPr lvl="0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Видеомагнитофон</a:t>
            </a:r>
          </a:p>
          <a:p>
            <a:pPr lvl="0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Телевизор</a:t>
            </a:r>
          </a:p>
          <a:p>
            <a:pPr lvl="0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Магнитофон</a:t>
            </a:r>
          </a:p>
          <a:p>
            <a:pPr lvl="0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Фотоаппарат</a:t>
            </a:r>
          </a:p>
          <a:p>
            <a:pPr lvl="0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Видеокамера</a:t>
            </a:r>
          </a:p>
          <a:p>
            <a:pPr lvl="0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Интерактивная доска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57166"/>
            <a:ext cx="7498080" cy="85725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Здоровьесберегающие</a:t>
            </a:r>
            <a:r>
              <a:rPr lang="ru-RU" b="1" dirty="0" smtClean="0"/>
              <a:t> технологии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071546"/>
            <a:ext cx="7498080" cy="5786454"/>
          </a:xfrm>
          <a:solidFill>
            <a:srgbClr val="FBFEE8"/>
          </a:solidFill>
        </p:spPr>
        <p:txBody>
          <a:bodyPr>
            <a:noAutofit/>
          </a:bodyPr>
          <a:lstStyle/>
          <a:p>
            <a:r>
              <a:rPr lang="ru-RU" sz="1600" b="1" u="sng" dirty="0" err="1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hlinkClick r:id="rId2"/>
              </a:rPr>
              <a:t>Цветотерапия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hlinkClick r:id="rId3"/>
              </a:rPr>
              <a:t>Музыкотерапия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sz="1600" b="1" u="sng" dirty="0" err="1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hlinkClick r:id="rId4"/>
              </a:rPr>
              <a:t>Игротерапия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sz="1600" b="1" u="sng" dirty="0" err="1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hlinkClick r:id="rId5"/>
              </a:rPr>
              <a:t>Фитотерапия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hlinkClick r:id="rId6"/>
              </a:rPr>
              <a:t>Песочная терапия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 </a:t>
            </a:r>
          </a:p>
          <a:p>
            <a:r>
              <a:rPr lang="ru-RU" sz="1600" b="1" u="sng" dirty="0" err="1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hlinkClick r:id="rId7"/>
              </a:rPr>
              <a:t>Ароматерапия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hlinkClick r:id="rId8"/>
              </a:rPr>
              <a:t>Витаминотерапия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hlinkClick r:id="rId9"/>
              </a:rPr>
              <a:t>Физиотерапия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hlinkClick r:id="rId10"/>
              </a:rPr>
              <a:t>Релаксация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sz="1600" b="1" u="sng" dirty="0" err="1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hlinkClick r:id="rId11"/>
              </a:rPr>
              <a:t>Психогимнастика</a:t>
            </a:r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hlinkClick r:id="rId11"/>
              </a:rPr>
              <a:t> в детском саду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 </a:t>
            </a:r>
          </a:p>
          <a:p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hlinkClick r:id="rId12"/>
              </a:rPr>
              <a:t>Воздушные ванны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hlinkClick r:id="rId13"/>
              </a:rPr>
              <a:t>Дыхательная гимнастика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hlinkClick r:id="rId14"/>
              </a:rPr>
              <a:t>Закаливание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hlinkClick r:id="rId15"/>
              </a:rPr>
              <a:t>Профилактика плоскостопия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hlinkClick r:id="rId16"/>
              </a:rPr>
              <a:t>Профилактика нарушения осанки у дошкольников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hlinkClick r:id="rId17"/>
              </a:rPr>
              <a:t>Массаж и </a:t>
            </a:r>
            <a:r>
              <a:rPr lang="ru-RU" sz="1600" b="1" u="sng" dirty="0" err="1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hlinkClick r:id="rId17"/>
              </a:rPr>
              <a:t>самомассаж</a:t>
            </a:r>
            <a:endParaRPr lang="ru-RU" sz="1600" b="1" u="sng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sz="1600" b="1" u="sng" dirty="0" smtClean="0">
                <a:solidFill>
                  <a:srgbClr val="92D050"/>
                </a:solidFill>
                <a:latin typeface="Arial Black" pitchFamily="34" charset="0"/>
              </a:rPr>
              <a:t>Физкультминутки</a:t>
            </a:r>
          </a:p>
          <a:p>
            <a:r>
              <a:rPr lang="ru-RU" sz="1600" b="1" u="sng" dirty="0" smtClean="0">
                <a:solidFill>
                  <a:srgbClr val="92D050"/>
                </a:solidFill>
                <a:latin typeface="Arial Black" pitchFamily="34" charset="0"/>
              </a:rPr>
              <a:t>Гимнастика пробуждения</a:t>
            </a:r>
          </a:p>
          <a:p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1600" dirty="0" smtClean="0"/>
              <a:t> </a:t>
            </a:r>
            <a:endParaRPr lang="ru-RU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 Black" pitchFamily="34" charset="0"/>
              </a:rPr>
              <a:t>Технология   «ТРИЗ»</a:t>
            </a:r>
            <a:br>
              <a:rPr lang="ru-RU" b="1" dirty="0" smtClean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BFEE8"/>
          </a:solidFill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Arial Black" pitchFamily="34" charset="0"/>
              </a:rPr>
              <a:t>Методы ТРИЗ</a:t>
            </a:r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 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hlinkClick r:id="rId2"/>
              </a:rPr>
              <a:t>Метод мозгового штурма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 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hlinkClick r:id="rId3"/>
              </a:rPr>
              <a:t>Метод каталога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 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hlinkClick r:id="rId4"/>
              </a:rPr>
              <a:t>Метод фокальных объектов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 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hlinkClick r:id="rId5"/>
              </a:rPr>
              <a:t>Метод системный анализ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hlinkClick r:id="rId6"/>
              </a:rPr>
              <a:t>Метод морфологического анализа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 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hlinkClick r:id="rId7"/>
              </a:rPr>
              <a:t>Метод золотой рыбки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  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 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hlinkClick r:id="rId8"/>
              </a:rPr>
              <a:t>Моделирование маленькими человечками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 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hlinkClick r:id="rId9"/>
              </a:rPr>
              <a:t>Метод проб и ошибок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 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hlinkClick r:id="rId10"/>
              </a:rPr>
              <a:t>Мышление по аналогии.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hlinkClick r:id="rId11"/>
              </a:rPr>
              <a:t>Типовые приемы фантазирования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785794"/>
            <a:ext cx="8358246" cy="52292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 smtClean="0"/>
              <a:t>   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«Человек не может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по-настоящему совершенствоваться, если не помогает усовершенствоваться другим»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         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Чарльз Диккенс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http://dg55.mycdn.me/getImage?photoId=581820998231&amp;photoType=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071942"/>
            <a:ext cx="300039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kazved.ru/uploadimg/30840_7812_155qhoj.jpg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8143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3108" y="2357430"/>
            <a:ext cx="51435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Творческих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Вам успехов!</a:t>
            </a:r>
            <a:endParaRPr lang="ru-RU" sz="4800" b="1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571604" y="285728"/>
            <a:ext cx="6786610" cy="5357850"/>
          </a:xfrm>
          <a:solidFill>
            <a:srgbClr val="FBFEE8"/>
          </a:solidFill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Технология – это совокупность приемов, применяемых в каком-либо деле, мастерстве, искусстве.                                            </a:t>
            </a:r>
          </a:p>
          <a:p>
            <a:pPr algn="just">
              <a:buNone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                 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Рисунок 6" descr="http://dg55.mycdn.me/getImage?photoId=573525098583&amp;photoType=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248150"/>
            <a:ext cx="36957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71504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Педагогическая технология -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BFEE8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это совокупность психолого-педагогических установок, определяющих специальный набор и компоновку форм, методов, способов, приемов обучения, воспитательных средств; она есть организационно-методический инструментарий педагогического процесса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(Б.Т. Лихачев)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http://dg55.mycdn.me/getImage?photoId=573525043031&amp;photoType=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0"/>
            <a:ext cx="1357322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071802" y="2428868"/>
            <a:ext cx="3786214" cy="164307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технологии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28728" y="285728"/>
            <a:ext cx="2643206" cy="1357322"/>
          </a:xfrm>
          <a:prstGeom prst="roundRect">
            <a:avLst/>
          </a:prstGeom>
          <a:solidFill>
            <a:srgbClr val="FBFE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Авторитарные 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14942" y="285728"/>
            <a:ext cx="2928958" cy="1357322"/>
          </a:xfrm>
          <a:prstGeom prst="roundRect">
            <a:avLst/>
          </a:prstGeom>
          <a:solidFill>
            <a:srgbClr val="FBFE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Личностно-ориентированные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500826" y="4286256"/>
            <a:ext cx="2500330" cy="1357322"/>
          </a:xfrm>
          <a:prstGeom prst="roundRect">
            <a:avLst/>
          </a:prstGeom>
          <a:solidFill>
            <a:srgbClr val="FBFE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Технологии сотрудничества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71538" y="4214818"/>
            <a:ext cx="2428892" cy="1357322"/>
          </a:xfrm>
          <a:prstGeom prst="roundRect">
            <a:avLst/>
          </a:prstGeom>
          <a:solidFill>
            <a:srgbClr val="FBFE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Гуманно-личностные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 rot="18918440">
            <a:off x="7067188" y="3514643"/>
            <a:ext cx="198880" cy="879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14237697">
            <a:off x="3552465" y="1945267"/>
            <a:ext cx="855749" cy="2515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8311485">
            <a:off x="5751120" y="1925789"/>
            <a:ext cx="1000132" cy="2572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8316254">
            <a:off x="2800048" y="3810056"/>
            <a:ext cx="606960" cy="27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4582862" y="4561146"/>
            <a:ext cx="97840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714744" y="5357826"/>
            <a:ext cx="2643206" cy="1357322"/>
          </a:xfrm>
          <a:prstGeom prst="roundRect">
            <a:avLst/>
          </a:prstGeom>
          <a:solidFill>
            <a:srgbClr val="FBFE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Технологии свободного воспитания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Наиболее используемые педагогические технологии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8143900" cy="4800600"/>
          </a:xfrm>
          <a:solidFill>
            <a:srgbClr val="FBFEE8"/>
          </a:solidFill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Личностно-ориентированные технологии</a:t>
            </a:r>
          </a:p>
          <a:p>
            <a:r>
              <a:rPr lang="ru-RU" b="1" dirty="0" smtClean="0"/>
              <a:t>Игровая технология</a:t>
            </a:r>
          </a:p>
          <a:p>
            <a:r>
              <a:rPr lang="ru-RU" b="1" dirty="0" smtClean="0"/>
              <a:t>Проблемная технология</a:t>
            </a:r>
          </a:p>
          <a:p>
            <a:r>
              <a:rPr lang="ru-RU" b="1" dirty="0" smtClean="0"/>
              <a:t>Технология проектной деятельности</a:t>
            </a:r>
          </a:p>
          <a:p>
            <a:r>
              <a:rPr lang="ru-RU" b="1" dirty="0" smtClean="0"/>
              <a:t>Исследовательские технологии</a:t>
            </a:r>
          </a:p>
          <a:p>
            <a:r>
              <a:rPr lang="ru-RU" b="1" dirty="0" smtClean="0"/>
              <a:t>Технология организации совместной деятельности</a:t>
            </a:r>
          </a:p>
          <a:p>
            <a:r>
              <a:rPr lang="ru-RU" b="1" dirty="0" smtClean="0"/>
              <a:t>Информационно-коммуникационные технологии</a:t>
            </a:r>
          </a:p>
          <a:p>
            <a:r>
              <a:rPr lang="ru-RU" b="1" dirty="0" err="1" smtClean="0"/>
              <a:t>Здоровьесберегающие</a:t>
            </a:r>
            <a:r>
              <a:rPr lang="ru-RU" b="1" dirty="0" smtClean="0"/>
              <a:t> технологии</a:t>
            </a:r>
          </a:p>
          <a:p>
            <a:r>
              <a:rPr lang="ru-RU" b="1" dirty="0" smtClean="0"/>
              <a:t>Технология   «ТРИЗ»</a:t>
            </a:r>
          </a:p>
          <a:p>
            <a:r>
              <a:rPr lang="ru-RU" b="1" dirty="0" smtClean="0"/>
              <a:t>Система инновационной оценки усвоения знаний, умений, навыков дошкольника «</a:t>
            </a:r>
            <a:r>
              <a:rPr lang="ru-RU" b="1" dirty="0" err="1" smtClean="0"/>
              <a:t>Портфолио</a:t>
            </a:r>
            <a:r>
              <a:rPr lang="ru-RU" b="1" dirty="0" smtClean="0"/>
              <a:t>» и др.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684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Личностно-ориентированные технологии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605350"/>
          </a:xfrm>
          <a:solidFill>
            <a:srgbClr val="FBFEE8"/>
          </a:solidFill>
        </p:spPr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</a:rPr>
              <a:t>Максимальное развитие индивидуальных познавательных способностей ребенка</a:t>
            </a:r>
          </a:p>
          <a:p>
            <a:r>
              <a:rPr lang="ru-RU" b="1" dirty="0" smtClean="0">
                <a:solidFill>
                  <a:srgbClr val="92D050"/>
                </a:solidFill>
              </a:rPr>
              <a:t>Работа с одаренными детьми, детьми –инвалидами</a:t>
            </a:r>
          </a:p>
          <a:p>
            <a:r>
              <a:rPr lang="ru-RU" b="1" dirty="0" smtClean="0">
                <a:solidFill>
                  <a:srgbClr val="92D050"/>
                </a:solidFill>
              </a:rPr>
              <a:t>педагог ориентируется на возможности ребенка и динамику его развития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54164"/>
          </a:xfrm>
        </p:spPr>
        <p:txBody>
          <a:bodyPr>
            <a:normAutofit/>
          </a:bodyPr>
          <a:lstStyle/>
          <a:p>
            <a:r>
              <a:rPr lang="ru-RU" b="1" dirty="0" smtClean="0"/>
              <a:t>Игровая технология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BFEE8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В нее включаются: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 smtClean="0">
                <a:solidFill>
                  <a:srgbClr val="92D050"/>
                </a:solidFill>
                <a:latin typeface="Arial Black" pitchFamily="34" charset="0"/>
              </a:rPr>
              <a:t>Игры и упражнения, формирующие умение выделять основные, характерные признаки предметов, сравнивать, сопоставлять их;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 smtClean="0">
                <a:solidFill>
                  <a:srgbClr val="92D050"/>
                </a:solidFill>
                <a:latin typeface="Arial Black" pitchFamily="34" charset="0"/>
              </a:rPr>
              <a:t>Группы игр на обобщение предметов по определенным признакам;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 smtClean="0">
                <a:solidFill>
                  <a:srgbClr val="92D050"/>
                </a:solidFill>
                <a:latin typeface="Arial Black" pitchFamily="34" charset="0"/>
              </a:rPr>
              <a:t>Группы игр, в процессе которых у дошкольников развивается умение отличать реальные явления от нереальных;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 smtClean="0">
                <a:solidFill>
                  <a:srgbClr val="92D050"/>
                </a:solidFill>
                <a:latin typeface="Arial Black" pitchFamily="34" charset="0"/>
              </a:rPr>
              <a:t>Группы игр, воспитывающих умение владеть собой, быстроту реакции на слово, фонематический слух, смекалку  и др.</a:t>
            </a:r>
            <a:endParaRPr lang="ru-RU" sz="2400" dirty="0">
              <a:solidFill>
                <a:srgbClr val="92D05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Проблемная технология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57290" y="1285860"/>
            <a:ext cx="3357586" cy="2486036"/>
          </a:xfrm>
          <a:prstGeom prst="roundRect">
            <a:avLst/>
          </a:prstGeom>
          <a:solidFill>
            <a:srgbClr val="FBFE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92D050"/>
                </a:solidFill>
                <a:latin typeface="Arial Black" pitchFamily="34" charset="0"/>
              </a:rPr>
              <a:t>Педагог создает проблемную ситуацию, направляет детей на ее решение, организует поиск решения</a:t>
            </a:r>
            <a:endParaRPr lang="ru-RU" sz="2000" b="1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4876" y="3571876"/>
            <a:ext cx="3786214" cy="2486036"/>
          </a:xfrm>
          <a:prstGeom prst="roundRect">
            <a:avLst/>
          </a:prstGeom>
          <a:solidFill>
            <a:srgbClr val="FBFE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92D050"/>
                </a:solidFill>
                <a:latin typeface="Arial Black" pitchFamily="34" charset="0"/>
              </a:rPr>
              <a:t>Ребенок разрешает проблемную ситуацию, в результате чего приобретает новые знания и овладевает новыми способами действия</a:t>
            </a:r>
            <a:endParaRPr lang="ru-RU" sz="2000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 rot="18689524">
            <a:off x="5326935" y="1687740"/>
            <a:ext cx="751694" cy="1971569"/>
          </a:xfrm>
          <a:prstGeom prst="curvedLeftArrow">
            <a:avLst>
              <a:gd name="adj1" fmla="val 25000"/>
              <a:gd name="adj2" fmla="val 50000"/>
              <a:gd name="adj3" fmla="val 425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Технология проектной деятельности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BFEE8"/>
          </a:solidFill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Виды проектов в ДОУ:</a:t>
            </a:r>
          </a:p>
          <a:p>
            <a:r>
              <a:rPr lang="ru-RU" b="1" dirty="0" smtClean="0">
                <a:solidFill>
                  <a:srgbClr val="92D050"/>
                </a:solidFill>
                <a:latin typeface="Arial Black" pitchFamily="34" charset="0"/>
              </a:rPr>
              <a:t>Творческие</a:t>
            </a:r>
          </a:p>
          <a:p>
            <a:pPr>
              <a:buNone/>
            </a:pPr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    После воплощения проекта в жизнь проводится оформление результата в виде детского праздника.</a:t>
            </a:r>
          </a:p>
          <a:p>
            <a:r>
              <a:rPr lang="ru-RU" b="1" dirty="0" smtClean="0">
                <a:solidFill>
                  <a:srgbClr val="92D050"/>
                </a:solidFill>
                <a:latin typeface="Arial Black" pitchFamily="34" charset="0"/>
              </a:rPr>
              <a:t>Исследовательские</a:t>
            </a:r>
          </a:p>
          <a:p>
            <a:pPr>
              <a:buNone/>
            </a:pPr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    Дети проводят опыты, после чего результаты оформляют в виде газет, книг, альбомов, выставок.</a:t>
            </a:r>
          </a:p>
          <a:p>
            <a:r>
              <a:rPr lang="ru-RU" b="1" dirty="0" smtClean="0">
                <a:solidFill>
                  <a:srgbClr val="92D050"/>
                </a:solidFill>
                <a:latin typeface="Arial Black" pitchFamily="34" charset="0"/>
              </a:rPr>
              <a:t>Игровые</a:t>
            </a:r>
          </a:p>
          <a:p>
            <a:pPr>
              <a:buNone/>
            </a:pPr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    Это проекты с элементами творческих игр, когда ребята входят в образ персонажей сказки, по-своему решая поставленные проблемы и задачи.</a:t>
            </a:r>
          </a:p>
          <a:p>
            <a:r>
              <a:rPr lang="ru-RU" b="1" dirty="0" smtClean="0">
                <a:solidFill>
                  <a:srgbClr val="92D050"/>
                </a:solidFill>
                <a:latin typeface="Arial Black" pitchFamily="34" charset="0"/>
              </a:rPr>
              <a:t>Информационные</a:t>
            </a:r>
          </a:p>
          <a:p>
            <a:pPr>
              <a:buNone/>
            </a:pPr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    Дети собирают информацию и реализуют её, ориентируясь на собственные социальные интересы (оформление группы, отдельных уголков и пр.).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</TotalTime>
  <Words>388</Words>
  <Application>Microsoft Office PowerPoint</Application>
  <PresentationFormat>Экран (4:3)</PresentationFormat>
  <Paragraphs>100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Современные образовательные технологии</vt:lpstr>
      <vt:lpstr>Презентация PowerPoint</vt:lpstr>
      <vt:lpstr>Педагогическая технология -</vt:lpstr>
      <vt:lpstr>Презентация PowerPoint</vt:lpstr>
      <vt:lpstr>Наиболее используемые педагогические технологии</vt:lpstr>
      <vt:lpstr>Личностно-ориентированные технологии </vt:lpstr>
      <vt:lpstr>Игровая технология </vt:lpstr>
      <vt:lpstr>Проблемная технология </vt:lpstr>
      <vt:lpstr>Технология проектной деятельности </vt:lpstr>
      <vt:lpstr>Информационно-коммуникационные технологии </vt:lpstr>
      <vt:lpstr>Здоровьесберегающие технологии </vt:lpstr>
      <vt:lpstr>Технология   «ТРИЗ»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образовательные технологии</dc:title>
  <dc:creator>123</dc:creator>
  <cp:lastModifiedBy>1</cp:lastModifiedBy>
  <cp:revision>19</cp:revision>
  <dcterms:created xsi:type="dcterms:W3CDTF">2014-11-11T17:58:57Z</dcterms:created>
  <dcterms:modified xsi:type="dcterms:W3CDTF">2014-11-12T06:51:51Z</dcterms:modified>
</cp:coreProperties>
</file>