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57" r:id="rId4"/>
    <p:sldId id="265" r:id="rId5"/>
    <p:sldId id="277" r:id="rId6"/>
    <p:sldId id="268" r:id="rId7"/>
    <p:sldId id="276" r:id="rId8"/>
    <p:sldId id="267" r:id="rId9"/>
    <p:sldId id="283" r:id="rId10"/>
    <p:sldId id="279" r:id="rId11"/>
    <p:sldId id="280" r:id="rId12"/>
    <p:sldId id="281" r:id="rId13"/>
    <p:sldId id="27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5808"/>
    <a:srgbClr val="A14D07"/>
    <a:srgbClr val="FAF0F0"/>
    <a:srgbClr val="FFFFCC"/>
    <a:srgbClr val="99FF99"/>
    <a:srgbClr val="9AE494"/>
    <a:srgbClr val="FF99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6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277BE3-AA06-4D49-B155-D58A594B9248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B7319B-4258-4D70-A81F-0EB8FE43B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36F861-4EE7-4417-BACC-9C8EFFC93C2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8B9354-6B13-48C8-A0F3-C049175DAB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AA78-1ABF-4064-AC99-179ED92C3C88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0839A-CE1A-4491-AAF1-560614AA4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DE9D6-618C-46EF-AC98-778F650A38AA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301E-921F-42D7-9CA4-4D091BEA5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D5562-C935-480C-9CFA-726399388EBF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6E52-BDB4-4F73-B99F-58572614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5F995-48F8-48F6-BD1D-F59C1A546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42087-3371-4DBC-8CAA-D0859A6EA8C9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6D5F-AE8B-4535-BCF7-E2DC57D0C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11267-0CF1-4BE0-8AE4-44E84EEFA31F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9FD3-B9E5-49C8-9E9A-94089F889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827B-6A8D-40AE-8FF0-321C6C4CF5CC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50B84-CED6-4E35-85D3-B23A84178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C569-9A46-4F6B-92B7-84860EF90358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5D46-BE82-44CC-88E7-2FFFE1078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1A760-526A-4F65-93F6-CF726E893165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1459-30A0-4A3E-9B5B-36968B473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B929-F298-4E4F-9003-998CD0EE0AB6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8823-3F3D-4A94-B2E8-677497F17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B4E4-598B-49C5-A3CE-5F936FF4BAA5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9D7B-1943-4F6B-92B9-2AAF7DBAF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129FE-51DA-45C4-A77D-F50F319E31BF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DC29-A8A9-4321-84D9-3285A0F0D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648239-F702-41E7-8A56-6DD6FA812F5B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441226-2286-46B9-AEE2-5B04E8678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http://medicalhandbook.ru/images/encyclopedy/Spinal_Co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1922800"/>
            <a:ext cx="6194425" cy="4646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84200" y="476250"/>
            <a:ext cx="8029575" cy="144655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FFFF99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Строение и функции спинного мозга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Какой элемент соматической рефлекторной дуги полностью расположен в спинном мозге?</a:t>
            </a:r>
          </a:p>
          <a:p>
            <a:pPr marL="0" indent="0">
              <a:buNone/>
            </a:pPr>
            <a:r>
              <a:rPr lang="ru-RU" dirty="0"/>
              <a:t>1)двигательный нейрон</a:t>
            </a:r>
          </a:p>
          <a:p>
            <a:pPr marL="0" indent="0">
              <a:buNone/>
            </a:pPr>
            <a:r>
              <a:rPr lang="ru-RU" dirty="0"/>
              <a:t>2)рецептор</a:t>
            </a:r>
          </a:p>
          <a:p>
            <a:pPr marL="0" indent="0">
              <a:buNone/>
            </a:pPr>
            <a:r>
              <a:rPr lang="ru-RU" dirty="0"/>
              <a:t>3)вставочный нейрон</a:t>
            </a:r>
          </a:p>
          <a:p>
            <a:pPr marL="0" indent="0">
              <a:buNone/>
            </a:pPr>
            <a:r>
              <a:rPr lang="ru-RU" dirty="0"/>
              <a:t>4)рабочий орган</a:t>
            </a:r>
          </a:p>
        </p:txBody>
      </p:sp>
    </p:spTree>
    <p:extLst>
      <p:ext uri="{BB962C8B-B14F-4D97-AF65-F5344CB8AC3E}">
        <p14:creationId xmlns:p14="http://schemas.microsoft.com/office/powerpoint/2010/main" val="399011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PT Sans"/>
              </a:rPr>
              <a:t>Что обозначено на рисунке буквой А?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PT Sans"/>
              </a:rPr>
              <a:t>1)серое вещество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PT Sans"/>
              </a:rPr>
              <a:t>2)белое вещество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PT Sans"/>
              </a:rPr>
              <a:t>3)нервный узел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PT Sans"/>
              </a:rPr>
              <a:t>4)корешок спинного мозга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81128"/>
            <a:ext cx="32194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726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Количество </a:t>
            </a:r>
            <a:r>
              <a:rPr lang="ru-RU" dirty="0"/>
              <a:t>спинномозговых нервов составляет: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/>
              <a:t>21 пара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40 пар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31 пара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39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56 – 57, записи в тетради.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57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3425" y="695325"/>
            <a:ext cx="7993063" cy="9223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99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Comic Sans MS" pitchFamily="66" charset="0"/>
              </a:rPr>
              <a:t>Спинной мозг расположен в позвоночном канале и у взрослых представляет собой длинный (45 см у мужчин и 41-42 см у женщин) цилиндрический тяж, массой </a:t>
            </a:r>
            <a:r>
              <a:rPr lang="ru-RU" dirty="0" smtClean="0">
                <a:latin typeface="Comic Sans MS" pitchFamily="66" charset="0"/>
              </a:rPr>
              <a:t>34-38 </a:t>
            </a:r>
            <a:r>
              <a:rPr lang="ru-RU" dirty="0">
                <a:latin typeface="Comic Sans MS" pitchFamily="66" charset="0"/>
              </a:rPr>
              <a:t>г и диаметром около1 см.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3425" y="2133600"/>
            <a:ext cx="7993063" cy="9223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99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Comic Sans MS" pitchFamily="66" charset="0"/>
              </a:rPr>
              <a:t>Начинается спинной мозг на уровне большого затылочного отверстия черепа и заканчивается коническим заострением, на уровне 2-го поясничного позвонка.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5338" y="3716338"/>
            <a:ext cx="7993062" cy="92392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99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Comic Sans MS" pitchFamily="66" charset="0"/>
              </a:rPr>
              <a:t>Спинной мозг намного короче позвоночника и из-за этого нервные корешки, отходящие от спинного мозга образуют густой пучок, который носит название “конского хвоста”.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95263"/>
            <a:ext cx="2760663" cy="646747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16313" y="195263"/>
            <a:ext cx="5351462" cy="280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latin typeface="Comic Sans MS" pitchFamily="66" charset="0"/>
              </a:rPr>
              <a:t>Строение:</a:t>
            </a:r>
          </a:p>
          <a:p>
            <a:pPr marL="342900" indent="-342900"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Пять отделов: шейный, грудной, поясничный, крестцовый, копчиковый</a:t>
            </a:r>
          </a:p>
          <a:p>
            <a:pPr marL="342900" indent="-342900"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Окружен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тремя оболочками:</a:t>
            </a:r>
          </a:p>
          <a:p>
            <a:pPr marL="342900" indent="-342900"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2882900"/>
            <a:ext cx="16637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395913" y="4797425"/>
            <a:ext cx="1149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mic Sans MS" pitchFamily="66" charset="0"/>
              </a:rPr>
              <a:t>Твердая </a:t>
            </a:r>
            <a:endParaRPr lang="ru-RU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403850" y="4076700"/>
            <a:ext cx="145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mic Sans MS" pitchFamily="66" charset="0"/>
              </a:rPr>
              <a:t>Паутинная </a:t>
            </a:r>
            <a:endParaRPr lang="ru-RU"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403850" y="3500438"/>
            <a:ext cx="103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mic Sans MS" pitchFamily="66" charset="0"/>
              </a:rPr>
              <a:t>Мягкая </a:t>
            </a:r>
            <a:endParaRPr lang="ru-RU"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372100" y="2944813"/>
            <a:ext cx="174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mic Sans MS" pitchFamily="66" charset="0"/>
              </a:rPr>
              <a:t>Спинной мозг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1510569" y="3356992"/>
            <a:ext cx="1640501" cy="544706"/>
          </a:xfrm>
          <a:prstGeom prst="straightConnector1">
            <a:avLst/>
          </a:prstGeom>
          <a:ln w="41275">
            <a:gradFill>
              <a:gsLst>
                <a:gs pos="0">
                  <a:schemeClr val="accent2">
                    <a:lumMod val="75000"/>
                  </a:schemeClr>
                </a:gs>
                <a:gs pos="50000">
                  <a:srgbClr val="FFFF00"/>
                </a:gs>
                <a:gs pos="100000">
                  <a:schemeClr val="accent5">
                    <a:lumMod val="75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Прямая со стрелкой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2850" y="3090863"/>
            <a:ext cx="2060575" cy="39528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073900" y="3100388"/>
            <a:ext cx="2038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Серое вещество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850" y="3716338"/>
            <a:ext cx="2038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Белое вещество</a:t>
            </a:r>
          </a:p>
        </p:txBody>
      </p:sp>
      <p:pic>
        <p:nvPicPr>
          <p:cNvPr id="15" name="Прямая со стрелкой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2013" y="3163888"/>
            <a:ext cx="1566862" cy="185896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827088" y="404813"/>
            <a:ext cx="7777162" cy="461962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omic Sans MS" pitchFamily="66" charset="0"/>
              </a:rPr>
              <a:t>Поперечный разрез спинного мозга: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70075"/>
            <a:ext cx="9112250" cy="3720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827088" y="2346325"/>
            <a:ext cx="7705725" cy="1071563"/>
          </a:xfr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Значение спинномозговой жидкости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5025" y="3789363"/>
            <a:ext cx="7705725" cy="2663825"/>
          </a:xfr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marL="514350" indent="-514350" algn="l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Проведение питательных веществ к клеткам спинного мозга</a:t>
            </a:r>
          </a:p>
          <a:p>
            <a:pPr marL="514350" indent="-514350" algn="l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Амортизатор</a:t>
            </a:r>
          </a:p>
          <a:p>
            <a:pPr marL="514350" indent="-514350" algn="l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Принимает участие в удалении продуктов обмена</a:t>
            </a:r>
          </a:p>
          <a:p>
            <a:pPr marL="514350" indent="-514350" algn="l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Обладает бактерицидными свойствами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088" y="404813"/>
            <a:ext cx="7705725" cy="15113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Спинномозговая жидкость:</a:t>
            </a:r>
          </a:p>
          <a:p>
            <a:pPr marL="457200" indent="-457200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Количество: 120 – 150 мл в сутки</a:t>
            </a:r>
          </a:p>
          <a:p>
            <a:pPr marL="457200" indent="-457200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Способна обновляться до шести раз в сутки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213" y="404813"/>
            <a:ext cx="3671887" cy="24003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Comic Sans MS" pitchFamily="66" charset="0"/>
              </a:rPr>
              <a:t>Спинной мозг разделяется на сегменты, от каждого из которых отходит пара смешанных (т. е. содержащих двигательные и чувствительные волокна) спинномозговых нервов.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Всего таких пар 31.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2988" y="5876925"/>
            <a:ext cx="7561262" cy="64611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Comic Sans MS" pitchFamily="66" charset="0"/>
              </a:rPr>
              <a:t>Каждый сегмент спинного мозга иннервирует определенный участок тела человека.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76238"/>
            <a:ext cx="151130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1038" y="3284538"/>
            <a:ext cx="3673475" cy="184785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Comic Sans MS" pitchFamily="66" charset="0"/>
              </a:rPr>
              <a:t>Нервы </a:t>
            </a:r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шейных</a:t>
            </a:r>
            <a:r>
              <a:rPr lang="ru-RU" dirty="0">
                <a:latin typeface="Comic Sans MS" pitchFamily="66" charset="0"/>
              </a:rPr>
              <a:t> и </a:t>
            </a:r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верхних</a:t>
            </a:r>
            <a:r>
              <a:rPr lang="ru-RU" dirty="0">
                <a:latin typeface="Comic Sans MS" pitchFamily="66" charset="0"/>
              </a:rPr>
              <a:t> грудных сегментов иннервируют </a:t>
            </a:r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мышцы шеи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верхние конечности </a:t>
            </a:r>
            <a:r>
              <a:rPr lang="ru-RU" dirty="0">
                <a:latin typeface="Comic Sans MS" pitchFamily="66" charset="0"/>
              </a:rPr>
              <a:t>и </a:t>
            </a:r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органы, расположенные в грудной полости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4213" y="3357563"/>
            <a:ext cx="3671887" cy="170815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>
                <a:latin typeface="Comic Sans MS" pitchFamily="66" charset="0"/>
              </a:rPr>
              <a:t>Нервы н</a:t>
            </a:r>
            <a:r>
              <a:rPr lang="ru-RU" sz="2100" dirty="0">
                <a:solidFill>
                  <a:srgbClr val="C00000"/>
                </a:solidFill>
                <a:latin typeface="Comic Sans MS" pitchFamily="66" charset="0"/>
              </a:rPr>
              <a:t>ижних грудных и верхних поясничных сегментов </a:t>
            </a:r>
            <a:r>
              <a:rPr lang="ru-RU" sz="2100" dirty="0">
                <a:solidFill>
                  <a:srgbClr val="002060"/>
                </a:solidFill>
                <a:latin typeface="Comic Sans MS" pitchFamily="66" charset="0"/>
              </a:rPr>
              <a:t>иннервируют</a:t>
            </a:r>
            <a:r>
              <a:rPr lang="ru-RU" sz="2100" dirty="0">
                <a:solidFill>
                  <a:srgbClr val="C00000"/>
                </a:solidFill>
                <a:latin typeface="Comic Sans MS" pitchFamily="66" charset="0"/>
              </a:rPr>
              <a:t> мыш­цы туловища и органы брюшной полости.</a:t>
            </a:r>
            <a:endParaRPr lang="ru-RU" sz="21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6913" y="3284538"/>
            <a:ext cx="3671887" cy="2354262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CC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>
                <a:latin typeface="Comic Sans MS" pitchFamily="66" charset="0"/>
              </a:rPr>
              <a:t>Нервы </a:t>
            </a:r>
            <a:r>
              <a:rPr lang="ru-RU" sz="2100" dirty="0">
                <a:solidFill>
                  <a:srgbClr val="C00000"/>
                </a:solidFill>
                <a:latin typeface="Comic Sans MS" pitchFamily="66" charset="0"/>
              </a:rPr>
              <a:t>нижних поясничных и крестцовых сегментов</a:t>
            </a:r>
            <a:r>
              <a:rPr lang="ru-RU" sz="2100" dirty="0">
                <a:latin typeface="Comic Sans MS" pitchFamily="66" charset="0"/>
              </a:rPr>
              <a:t> управляют работой </a:t>
            </a:r>
            <a:r>
              <a:rPr lang="ru-RU" sz="2100" dirty="0">
                <a:solidFill>
                  <a:srgbClr val="C00000"/>
                </a:solidFill>
                <a:latin typeface="Comic Sans MS" pitchFamily="66" charset="0"/>
              </a:rPr>
              <a:t>мышц нижних конечностей и органами, расположенными в тазовой области</a:t>
            </a:r>
            <a:endParaRPr lang="ru-RU" sz="21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Comic Sans MS" pitchFamily="66" charset="0"/>
              </a:rPr>
              <a:t>Функции спинного мозга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052736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Спинной мозг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6536"/>
            <a:ext cx="32403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Серое вещество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24180" y="1988840"/>
            <a:ext cx="33843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Белое вещество</a:t>
            </a:r>
            <a:endParaRPr lang="ru-RU" sz="28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292080" y="1628800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699792" y="1628800"/>
            <a:ext cx="864096" cy="36004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13" idx="0"/>
          </p:cNvCxnSpPr>
          <p:nvPr/>
        </p:nvCxnSpPr>
        <p:spPr>
          <a:xfrm>
            <a:off x="1943708" y="2562600"/>
            <a:ext cx="0" cy="506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23528" y="3068960"/>
            <a:ext cx="32403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/>
              <a:t>Рефлекторная функция </a:t>
            </a:r>
            <a:r>
              <a:rPr lang="ru-RU" sz="2800" dirty="0" smtClean="0"/>
              <a:t>– принимает участие в двигательных реакциях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3068960"/>
            <a:ext cx="338437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/>
              <a:t>Проводниковая функция </a:t>
            </a:r>
            <a:r>
              <a:rPr lang="ru-RU" sz="2800" dirty="0" smtClean="0"/>
              <a:t>– проведение нервных импульсов</a:t>
            </a:r>
            <a:endParaRPr lang="ru-RU" sz="2800" dirty="0"/>
          </a:p>
        </p:txBody>
      </p:sp>
      <p:cxnSp>
        <p:nvCxnSpPr>
          <p:cNvPr id="19" name="Прямая со стрелкой 18"/>
          <p:cNvCxnSpPr>
            <a:stCxn id="8" idx="2"/>
          </p:cNvCxnSpPr>
          <p:nvPr/>
        </p:nvCxnSpPr>
        <p:spPr>
          <a:xfrm>
            <a:off x="7016368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-26988"/>
            <a:ext cx="8229600" cy="1143001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Повреждения спинного мозга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7700" y="1268413"/>
            <a:ext cx="7848600" cy="1016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99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Полное повреждение: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omic Sans MS" pitchFamily="66" charset="0"/>
              </a:rPr>
              <a:t>наблюдается полная потеря чувствительности и функций мышц ниже уровня повреждения.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7700" y="2565400"/>
            <a:ext cx="7848600" cy="267652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FFFF99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Частичное повреждение: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omic Sans MS" pitchFamily="66" charset="0"/>
              </a:rPr>
              <a:t>частично сохраняются функции тела ниже уровня повреждения.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omic Sans MS" pitchFamily="66" charset="0"/>
              </a:rPr>
              <a:t>В большинстве случаев, при повреждении спинного мозга, обе стороны тела затронуты одинаково. Повреждения верхних шейных отделов спинного мозга может вызвать паралич обеих рук и обеих ног. Если повреждение спинного мозга происходит в нижней части спины, это может вызвать паралич обеих ног.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Длина спинного мозга в среднем составляет: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/>
              <a:t>40 см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45 см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50 см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3971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435</Words>
  <Application>Microsoft Office PowerPoint</Application>
  <PresentationFormat>Экран (4:3)</PresentationFormat>
  <Paragraphs>68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Значение спинномозговой жидкости</vt:lpstr>
      <vt:lpstr>Презентация PowerPoint</vt:lpstr>
      <vt:lpstr>Функции спинного мозга</vt:lpstr>
      <vt:lpstr>Презентация PowerPoint</vt:lpstr>
      <vt:lpstr>Закрепление</vt:lpstr>
      <vt:lpstr>Закрепление</vt:lpstr>
      <vt:lpstr>Закрепление</vt:lpstr>
      <vt:lpstr>Закрепление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АРИЙ</dc:creator>
  <cp:lastModifiedBy>настя</cp:lastModifiedBy>
  <cp:revision>55</cp:revision>
  <dcterms:created xsi:type="dcterms:W3CDTF">2012-10-06T09:53:09Z</dcterms:created>
  <dcterms:modified xsi:type="dcterms:W3CDTF">2015-11-06T10:15:11Z</dcterms:modified>
</cp:coreProperties>
</file>