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1" r:id="rId6"/>
    <p:sldId id="265" r:id="rId7"/>
    <p:sldId id="262" r:id="rId8"/>
    <p:sldId id="264" r:id="rId9"/>
    <p:sldId id="263" r:id="rId10"/>
    <p:sldId id="260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9ADE4B-6A0C-4E5D-96AA-7C92BAA74D2C}" type="datetimeFigureOut">
              <a:rPr lang="ru-RU" smtClean="0"/>
              <a:t>06.11.2015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F9B855-56AA-4573-8074-23C334959F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9050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B542065-83B4-4E9C-BFED-F84C4684AF9A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D14A1FF-94F2-4BB4-A0D8-0101CEF26088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42065-83B4-4E9C-BFED-F84C4684AF9A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4A1FF-94F2-4BB4-A0D8-0101CEF260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42065-83B4-4E9C-BFED-F84C4684AF9A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4A1FF-94F2-4BB4-A0D8-0101CEF260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42065-83B4-4E9C-BFED-F84C4684AF9A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4A1FF-94F2-4BB4-A0D8-0101CEF260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42065-83B4-4E9C-BFED-F84C4684AF9A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4A1FF-94F2-4BB4-A0D8-0101CEF260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42065-83B4-4E9C-BFED-F84C4684AF9A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4A1FF-94F2-4BB4-A0D8-0101CEF2608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42065-83B4-4E9C-BFED-F84C4684AF9A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4A1FF-94F2-4BB4-A0D8-0101CEF260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42065-83B4-4E9C-BFED-F84C4684AF9A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4A1FF-94F2-4BB4-A0D8-0101CEF260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42065-83B4-4E9C-BFED-F84C4684AF9A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4A1FF-94F2-4BB4-A0D8-0101CEF260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42065-83B4-4E9C-BFED-F84C4684AF9A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4A1FF-94F2-4BB4-A0D8-0101CEF26088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42065-83B4-4E9C-BFED-F84C4684AF9A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4A1FF-94F2-4BB4-A0D8-0101CEF260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B542065-83B4-4E9C-BFED-F84C4684AF9A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D14A1FF-94F2-4BB4-A0D8-0101CEF2608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Лекарственные растения.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9691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548681"/>
            <a:ext cx="7024744" cy="720079"/>
          </a:xfrm>
        </p:spPr>
        <p:txBody>
          <a:bodyPr/>
          <a:lstStyle/>
          <a:p>
            <a:pPr algn="ctr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Земляника лесная.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700808"/>
            <a:ext cx="7488948" cy="4320480"/>
          </a:xfrm>
        </p:spPr>
        <p:txBody>
          <a:bodyPr/>
          <a:lstStyle/>
          <a:p>
            <a:pPr marL="0" lvl="0" indent="0" algn="ctr" defTabSz="457200">
              <a:spcBef>
                <a:spcPts val="1000"/>
              </a:spcBef>
              <a:buClr>
                <a:srgbClr val="99CB38"/>
              </a:buClr>
              <a:buSzTx/>
              <a:buNone/>
            </a:pPr>
            <a:r>
              <a:rPr lang="ru-RU" sz="1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Земляника лесная</a:t>
            </a:r>
            <a:r>
              <a:rPr lang="ru-RU" sz="1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, или </a:t>
            </a:r>
            <a:r>
              <a:rPr lang="ru-RU" sz="1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Земляника обыкновенная</a:t>
            </a:r>
            <a:r>
              <a:rPr lang="ru-RU" sz="1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 (при переводе иногда: Дикая земляника, Европейская земляника; культурные сорта: </a:t>
            </a:r>
            <a:r>
              <a:rPr lang="ru-RU" sz="1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Земляника альпийская</a:t>
            </a:r>
            <a:r>
              <a:rPr lang="ru-RU" sz="1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) — вид растений рода Земляника семейства Розовые.</a:t>
            </a:r>
          </a:p>
          <a:p>
            <a:pPr marL="0" lvl="0" indent="0" algn="ctr" defTabSz="457200">
              <a:spcBef>
                <a:spcPts val="1000"/>
              </a:spcBef>
              <a:buClr>
                <a:srgbClr val="99CB38"/>
              </a:buClr>
              <a:buSzTx/>
              <a:buNone/>
            </a:pPr>
            <a:r>
              <a:rPr lang="ru-RU" sz="1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Водный настой листьев земляники лесной применяются в качестве мочегонного средства при мочекаменной и желчнокаменной болезнях. Их употребление также назначается при диабете и малокровии.</a:t>
            </a:r>
          </a:p>
          <a:p>
            <a:pPr marL="0" lvl="0" indent="0" algn="ctr" defTabSz="457200">
              <a:spcBef>
                <a:spcPts val="1000"/>
              </a:spcBef>
              <a:buClr>
                <a:srgbClr val="99CB38"/>
              </a:buClr>
              <a:buSzTx/>
              <a:buNone/>
            </a:pPr>
            <a:r>
              <a:rPr lang="ru-RU" sz="1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Плоды применяют как витаминное средство.</a:t>
            </a:r>
          </a:p>
          <a:p>
            <a:endParaRPr lang="ru-RU" dirty="0"/>
          </a:p>
        </p:txBody>
      </p:sp>
      <p:pic>
        <p:nvPicPr>
          <p:cNvPr id="4" name="Picture 2" descr="http://www.ayzdorov.ru/images/Travi/zemlyanika-lesnay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71800" y="4848367"/>
            <a:ext cx="3600400" cy="163503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64195338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Правила сбора лекарственных растений.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988840"/>
            <a:ext cx="7560840" cy="4248472"/>
          </a:xfrm>
        </p:spPr>
        <p:txBody>
          <a:bodyPr/>
          <a:lstStyle/>
          <a:p>
            <a:pPr marL="68580" lvl="0" indent="0">
              <a:buNone/>
            </a:pPr>
            <a:endParaRPr lang="ru-RU" sz="1800" dirty="0"/>
          </a:p>
          <a:p>
            <a:pPr lvl="0"/>
            <a:endParaRPr lang="ru-RU" sz="2000" dirty="0" smtClean="0"/>
          </a:p>
          <a:p>
            <a:pPr lvl="0"/>
            <a:endParaRPr lang="ru-RU" sz="2000" dirty="0"/>
          </a:p>
          <a:p>
            <a:pPr lvl="0"/>
            <a:endParaRPr lang="ru-RU" sz="2000" dirty="0" smtClean="0"/>
          </a:p>
          <a:p>
            <a:pPr marL="68580" lvl="0" indent="0">
              <a:buNone/>
            </a:pPr>
            <a:endParaRPr lang="ru-RU" sz="2000" dirty="0" smtClean="0"/>
          </a:p>
          <a:p>
            <a:pPr lvl="0"/>
            <a:endParaRPr lang="ru-RU" sz="2000" dirty="0"/>
          </a:p>
          <a:p>
            <a:endParaRPr lang="ru-RU" sz="20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99592" y="2132856"/>
            <a:ext cx="7344816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dirty="0" smtClean="0"/>
              <a:t>Важно уметь отличить лекарственные растения от близких с ними по виду, но не лекарственных.</a:t>
            </a:r>
            <a:endParaRPr lang="ru-RU" dirty="0" smtClean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99592" y="3433013"/>
            <a:ext cx="7344816" cy="86409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68580" lvl="0">
              <a:spcBef>
                <a:spcPct val="20000"/>
              </a:spcBef>
              <a:buClr>
                <a:srgbClr val="94C600"/>
              </a:buClr>
              <a:buSzPct val="76000"/>
            </a:pPr>
            <a:r>
              <a:rPr lang="ru-RU" sz="2000" dirty="0">
                <a:solidFill>
                  <a:srgbClr val="3E3D2D"/>
                </a:solidFill>
              </a:rPr>
              <a:t>Необходимо знать какие части растений являются лекарственными.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99592" y="5013176"/>
            <a:ext cx="7344816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68580" lvl="0">
              <a:spcBef>
                <a:spcPct val="20000"/>
              </a:spcBef>
              <a:buClr>
                <a:srgbClr val="94C600"/>
              </a:buClr>
              <a:buSzPct val="76000"/>
            </a:pPr>
            <a:r>
              <a:rPr lang="ru-RU" sz="2000" dirty="0" smtClean="0">
                <a:solidFill>
                  <a:srgbClr val="3E3D2D"/>
                </a:solidFill>
              </a:rPr>
              <a:t>Необходимо </a:t>
            </a:r>
            <a:r>
              <a:rPr lang="ru-RU" sz="2000" dirty="0">
                <a:solidFill>
                  <a:srgbClr val="3E3D2D"/>
                </a:solidFill>
              </a:rPr>
              <a:t>знать в какой период нужно собирать лекарственные растения</a:t>
            </a:r>
            <a:endParaRPr lang="ru-RU" sz="2000" dirty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79796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20688"/>
            <a:ext cx="7024744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Сушка лекарственных растений.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916832"/>
            <a:ext cx="7488832" cy="424847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55576" y="1772816"/>
            <a:ext cx="3528392" cy="172819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dirty="0" smtClean="0"/>
              <a:t>Растения сушат на воздухе, в тени, под навесом в хорошо проветриваемых помещениях.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1692455" y="3325300"/>
            <a:ext cx="3074640" cy="151216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dirty="0" smtClean="0"/>
              <a:t>Растения раскладывают тонким слоем на стеллажи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4752020" y="4653136"/>
            <a:ext cx="3528392" cy="172819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dirty="0" smtClean="0"/>
              <a:t>Листья и травы сушить под лучами солнца нельзя, так как растения теряют окраску.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755576" y="4602832"/>
            <a:ext cx="3528392" cy="177849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dirty="0" smtClean="0"/>
              <a:t>Растения необходимо беречь от ветра, дождя и росы.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5076056" y="3311655"/>
            <a:ext cx="2736839" cy="151216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dirty="0" smtClean="0"/>
              <a:t>Сушка заканчивается через 3-7 дней.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4391980" y="1772816"/>
            <a:ext cx="3888432" cy="190119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dirty="0" smtClean="0"/>
              <a:t>В процессе сушки растения необходимо переворачивать несколько раз в день.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676355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1224136"/>
          </a:xfrm>
        </p:spPr>
        <p:txBody>
          <a:bodyPr>
            <a:normAutofit/>
          </a:bodyPr>
          <a:lstStyle/>
          <a:p>
            <a:pPr algn="ctr"/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Применение лекарственных растений.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204864"/>
            <a:ext cx="7344816" cy="4032448"/>
          </a:xfrm>
        </p:spPr>
        <p:txBody>
          <a:bodyPr/>
          <a:lstStyle/>
          <a:p>
            <a:r>
              <a:rPr lang="ru-RU" sz="1800" dirty="0" smtClean="0"/>
              <a:t>Отвары.</a:t>
            </a:r>
          </a:p>
          <a:p>
            <a:pPr marL="68580" indent="0">
              <a:buNone/>
            </a:pPr>
            <a:endParaRPr lang="ru-RU" dirty="0" smtClean="0"/>
          </a:p>
          <a:p>
            <a:r>
              <a:rPr lang="ru-RU" sz="1800" dirty="0" smtClean="0"/>
              <a:t>Настойки.</a:t>
            </a:r>
          </a:p>
          <a:p>
            <a:pPr marL="68580" indent="0">
              <a:buNone/>
            </a:pPr>
            <a:endParaRPr lang="ru-RU" dirty="0" smtClean="0"/>
          </a:p>
          <a:p>
            <a:r>
              <a:rPr lang="ru-RU" sz="1800" dirty="0" smtClean="0"/>
              <a:t>Чаи.</a:t>
            </a:r>
          </a:p>
          <a:p>
            <a:pPr marL="68580" indent="0">
              <a:buNone/>
            </a:pPr>
            <a:endParaRPr lang="ru-RU" dirty="0" smtClean="0"/>
          </a:p>
          <a:p>
            <a:r>
              <a:rPr lang="ru-RU" sz="1800" dirty="0" smtClean="0"/>
              <a:t>Мази.</a:t>
            </a:r>
          </a:p>
        </p:txBody>
      </p:sp>
      <p:pic>
        <p:nvPicPr>
          <p:cNvPr id="4" name="Picture 2" descr="http://www.doctorfm.ru/sites/default/files/otvary-izjoga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93784" y="1558758"/>
            <a:ext cx="2996991" cy="136540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s017.radikal.ru/i416/1209/3d/0b657cb32c7c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56663" y="2420888"/>
            <a:ext cx="2736304" cy="144534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pic>
        <p:nvPicPr>
          <p:cNvPr id="7" name="Picture 8" descr="https://nmedik.org/images/stories/pozv/lechenie-osteohondroza-mazyami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72546" y="4771110"/>
            <a:ext cx="3091542" cy="158447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  <p:pic>
        <p:nvPicPr>
          <p:cNvPr id="4098" name="Picture 2" descr="C:\Users\Public\Documents\чай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64088" y="3866235"/>
            <a:ext cx="2895600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814311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История.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268760"/>
            <a:ext cx="7209249" cy="4563869"/>
          </a:xfrm>
        </p:spPr>
        <p:txBody>
          <a:bodyPr/>
          <a:lstStyle/>
          <a:p>
            <a:pPr marL="0" lvl="0" indent="0" defTabSz="457200">
              <a:spcBef>
                <a:spcPts val="1000"/>
              </a:spcBef>
              <a:buClr>
                <a:srgbClr val="99CB38"/>
              </a:buClr>
              <a:buSzTx/>
              <a:buNone/>
            </a:pPr>
            <a:r>
              <a:rPr lang="ru-RU" sz="1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Археологические находки свидетельствуют о том, что                               древние люди ещё в эпоху первобытно-общинного                                   строя использовали растения для лечения ран.</a:t>
            </a:r>
          </a:p>
          <a:p>
            <a:pPr marL="0" lvl="0" indent="0" defTabSz="457200">
              <a:spcBef>
                <a:spcPts val="1000"/>
              </a:spcBef>
              <a:buClr>
                <a:srgbClr val="99CB38"/>
              </a:buClr>
              <a:buSzTx/>
              <a:buNone/>
            </a:pPr>
            <a:r>
              <a:rPr lang="ru-RU" sz="1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Документальные записи были сделаны в Древнем                                   Египте ещё за 4000 лет до н.э.</a:t>
            </a:r>
          </a:p>
          <a:p>
            <a:pPr marL="0" lvl="0" indent="0" defTabSz="457200">
              <a:spcBef>
                <a:spcPts val="1000"/>
              </a:spcBef>
              <a:buClr>
                <a:srgbClr val="99CB38"/>
              </a:buClr>
              <a:buSzTx/>
              <a:buNone/>
            </a:pPr>
            <a:r>
              <a:rPr lang="ru-RU" sz="1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Однако </a:t>
            </a:r>
            <a:r>
              <a:rPr lang="ru-RU" sz="1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настоящий рывок в области исследования                               лекарственных свойств растений был сделан в                                       Древней Греции, где жили и работали многие                                            выдающиеся ботаники, врачи и натуралисты. Также                                 упоминаются лекарственные травы и в мифах древних греков.</a:t>
            </a:r>
          </a:p>
          <a:p>
            <a:endParaRPr lang="ru-RU" dirty="0"/>
          </a:p>
        </p:txBody>
      </p:sp>
      <p:pic>
        <p:nvPicPr>
          <p:cNvPr id="4" name="Picture 2" descr="http://otvetin.ru/uploads/posts/2010-03/1267730017_lekarstvennye-travy-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79712" y="4661756"/>
            <a:ext cx="2736304" cy="1647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100menu.com/wp-content/uploads/2014/07/byliny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8065" y="4661757"/>
            <a:ext cx="2736304" cy="1647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692512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История.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412776"/>
            <a:ext cx="7137241" cy="4419853"/>
          </a:xfrm>
        </p:spPr>
        <p:txBody>
          <a:bodyPr/>
          <a:lstStyle/>
          <a:p>
            <a:pPr marL="0" lvl="0" indent="0" defTabSz="457200">
              <a:spcBef>
                <a:spcPts val="1000"/>
              </a:spcBef>
              <a:buClr>
                <a:srgbClr val="99CB38"/>
              </a:buClr>
              <a:buSzTx/>
              <a:buNone/>
            </a:pPr>
            <a:r>
              <a:rPr lang="ru-RU" sz="1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В эпоху Петра Первого были созданы </a:t>
            </a:r>
            <a:r>
              <a:rPr lang="ru-RU" sz="1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/>
            </a:r>
            <a:br>
              <a:rPr lang="ru-RU" sz="1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</a:br>
            <a:r>
              <a:rPr lang="ru-RU" sz="1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первые </a:t>
            </a:r>
            <a:r>
              <a:rPr lang="ru-RU" sz="1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аптеки </a:t>
            </a:r>
            <a:r>
              <a:rPr lang="ru-RU" sz="1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и</a:t>
            </a:r>
            <a:r>
              <a:rPr lang="ru-RU" sz="1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 аптекарские огороды </a:t>
            </a:r>
            <a:r>
              <a:rPr lang="ru-RU" sz="1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при них </a:t>
            </a:r>
            <a:r>
              <a:rPr lang="ru-RU" sz="1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/>
            </a:r>
            <a:br>
              <a:rPr lang="ru-RU" sz="1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</a:br>
            <a:r>
              <a:rPr lang="ru-RU" sz="1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в Москве, Петербурге </a:t>
            </a:r>
            <a:r>
              <a:rPr lang="ru-RU" sz="1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и других городах</a:t>
            </a:r>
            <a:r>
              <a:rPr lang="ru-RU" sz="1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marL="0" lvl="0" indent="0" defTabSz="457200">
              <a:spcBef>
                <a:spcPts val="1000"/>
              </a:spcBef>
              <a:buClr>
                <a:srgbClr val="99CB38"/>
              </a:buClr>
              <a:buSzTx/>
              <a:buNone/>
            </a:pPr>
            <a:r>
              <a:rPr lang="ru-RU" sz="1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Пётр </a:t>
            </a:r>
            <a:r>
              <a:rPr lang="ru-RU" sz="1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Первый считал, что Сибирь </a:t>
            </a:r>
            <a:r>
              <a:rPr lang="ru-RU" sz="1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обладает</a:t>
            </a:r>
            <a:br>
              <a:rPr lang="ru-RU" sz="1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</a:br>
            <a:r>
              <a:rPr lang="ru-RU" sz="1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уникальными </a:t>
            </a:r>
            <a:r>
              <a:rPr lang="ru-RU" sz="1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запасами лекарственных трав.</a:t>
            </a:r>
          </a:p>
          <a:p>
            <a:pPr marL="0" lvl="0" indent="0" defTabSz="457200">
              <a:spcBef>
                <a:spcPts val="1000"/>
              </a:spcBef>
              <a:buClr>
                <a:srgbClr val="99CB38"/>
              </a:buClr>
              <a:buSzTx/>
              <a:buNone/>
            </a:pPr>
            <a:r>
              <a:rPr lang="ru-RU" sz="1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Для </a:t>
            </a:r>
            <a:r>
              <a:rPr lang="ru-RU" sz="1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изучения лекарственных трав Пётр Первый </a:t>
            </a:r>
            <a:br>
              <a:rPr lang="ru-RU" sz="1800" dirty="0">
                <a:solidFill>
                  <a:prstClr val="black">
                    <a:lumMod val="75000"/>
                    <a:lumOff val="25000"/>
                  </a:prstClr>
                </a:solidFill>
              </a:rPr>
            </a:br>
            <a:r>
              <a:rPr lang="ru-RU" sz="1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отправил </a:t>
            </a:r>
            <a:r>
              <a:rPr lang="ru-RU" sz="1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экспедицию в Восточную </a:t>
            </a:r>
            <a:r>
              <a:rPr lang="ru-RU" sz="1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и</a:t>
            </a:r>
            <a:br>
              <a:rPr lang="ru-RU" sz="1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</a:br>
            <a:r>
              <a:rPr lang="ru-RU" sz="1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Западную Сибирь  </a:t>
            </a:r>
            <a:r>
              <a:rPr lang="ru-RU" sz="1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для сбора этих трав</a:t>
            </a:r>
            <a:r>
              <a:rPr lang="ru-RU" sz="1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  <a:br>
              <a:rPr lang="ru-RU" sz="1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</a:br>
            <a:r>
              <a:rPr lang="ru-RU" sz="1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Путешествуя </a:t>
            </a:r>
            <a:r>
              <a:rPr lang="ru-RU" sz="1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8 </a:t>
            </a:r>
            <a:r>
              <a:rPr lang="ru-RU" sz="1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лет, было </a:t>
            </a:r>
            <a:r>
              <a:rPr lang="ru-RU" sz="1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собрано более 380 </a:t>
            </a:r>
            <a:r>
              <a:rPr lang="ru-RU" sz="1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/>
            </a:r>
            <a:br>
              <a:rPr lang="ru-RU" sz="1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</a:br>
            <a:r>
              <a:rPr lang="ru-RU" sz="1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видов сибирских </a:t>
            </a:r>
            <a:r>
              <a:rPr lang="ru-RU" sz="1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растений.</a:t>
            </a:r>
          </a:p>
          <a:p>
            <a:pPr marL="0" indent="0" algn="ctr">
              <a:buNone/>
            </a:pPr>
            <a:endParaRPr lang="ru-RU" dirty="0"/>
          </a:p>
        </p:txBody>
      </p:sp>
      <p:pic>
        <p:nvPicPr>
          <p:cNvPr id="1026" name="Picture 2" descr="C:\Users\Public\Documents\петр 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44208" y="1407174"/>
            <a:ext cx="2052755" cy="487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008045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404664"/>
            <a:ext cx="7024744" cy="936104"/>
          </a:xfrm>
        </p:spPr>
        <p:txBody>
          <a:bodyPr/>
          <a:lstStyle/>
          <a:p>
            <a:pPr algn="ctr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Береза.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628800"/>
            <a:ext cx="7056900" cy="4203829"/>
          </a:xfrm>
        </p:spPr>
        <p:txBody>
          <a:bodyPr/>
          <a:lstStyle/>
          <a:p>
            <a:pPr marL="0" lvl="0" indent="0" algn="ctr" defTabSz="457200">
              <a:spcBef>
                <a:spcPts val="1000"/>
              </a:spcBef>
              <a:buClr>
                <a:srgbClr val="99CB38"/>
              </a:buClr>
              <a:buSzTx/>
              <a:buNone/>
            </a:pPr>
            <a:r>
              <a:rPr lang="ru-RU" sz="1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Род</a:t>
            </a:r>
            <a:r>
              <a:rPr lang="ru-RU" sz="1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 листопадных деревьев и кустарников </a:t>
            </a:r>
            <a:r>
              <a:rPr lang="ru-RU" sz="1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семейства         </a:t>
            </a:r>
            <a:r>
              <a:rPr lang="ru-RU" sz="1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 Берёзовые (</a:t>
            </a:r>
            <a:r>
              <a:rPr lang="ru-RU" sz="1800" i="1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Betulaceae</a:t>
            </a:r>
            <a:r>
              <a:rPr lang="ru-RU" sz="1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). Берёза широко распространена в Северном полушарии; на территории России принадлежит к числу наиболее распространённых древесных пород. Общее число видов — около ста или немного больше.</a:t>
            </a:r>
          </a:p>
          <a:p>
            <a:pPr marL="0" lvl="0" indent="0" algn="ctr" defTabSz="457200">
              <a:spcBef>
                <a:spcPts val="1000"/>
              </a:spcBef>
              <a:buClr>
                <a:srgbClr val="99CB38"/>
              </a:buClr>
              <a:buSzTx/>
              <a:buNone/>
            </a:pPr>
            <a:r>
              <a:rPr lang="ru-RU" sz="1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Почки и листья применяют в медицине.</a:t>
            </a:r>
          </a:p>
          <a:p>
            <a:endParaRPr lang="ru-RU" dirty="0"/>
          </a:p>
        </p:txBody>
      </p:sp>
      <p:pic>
        <p:nvPicPr>
          <p:cNvPr id="4" name="Picture 2" descr="http://natural-medicine.ru/uploads/posts/2010-05/1274436853_24437313_96372331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27784" y="4005064"/>
            <a:ext cx="3905948" cy="234729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73960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476672"/>
            <a:ext cx="7024744" cy="864096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Калина.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628800"/>
            <a:ext cx="7460688" cy="4203829"/>
          </a:xfrm>
        </p:spPr>
        <p:txBody>
          <a:bodyPr>
            <a:normAutofit/>
          </a:bodyPr>
          <a:lstStyle/>
          <a:p>
            <a:pPr marL="0" lvl="0" indent="0" algn="ctr" defTabSz="457200">
              <a:spcBef>
                <a:spcPts val="1000"/>
              </a:spcBef>
              <a:buClr>
                <a:srgbClr val="99CB38"/>
              </a:buClr>
              <a:buSzTx/>
              <a:buNone/>
            </a:pPr>
            <a:r>
              <a:rPr lang="ru-RU" sz="1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Калина</a:t>
            </a:r>
            <a:r>
              <a:rPr lang="ru-RU" sz="1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 — род древесных цветковых растений семейства </a:t>
            </a:r>
            <a:r>
              <a:rPr lang="ru-RU" sz="1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Адоксовые</a:t>
            </a:r>
            <a:r>
              <a:rPr lang="ru-RU" sz="1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. Более 150 видов, распространённых большей частью в северном полушарии.</a:t>
            </a:r>
          </a:p>
          <a:p>
            <a:pPr marL="0" lvl="0" indent="0" algn="ctr" defTabSz="457200">
              <a:spcBef>
                <a:spcPts val="1000"/>
              </a:spcBef>
              <a:buClr>
                <a:srgbClr val="99CB38"/>
              </a:buClr>
              <a:buSzTx/>
              <a:buNone/>
            </a:pPr>
            <a:r>
              <a:rPr lang="ru-RU" sz="1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Плоды некоторых видов употребляют в пищу. Кора и плоды некоторых видов (например, калины обыкновенной) используются в научной и народной </a:t>
            </a:r>
            <a:r>
              <a:rPr lang="ru-RU" sz="1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медицине.</a:t>
            </a:r>
            <a:endParaRPr lang="ru-RU" sz="1800" dirty="0"/>
          </a:p>
        </p:txBody>
      </p:sp>
      <p:pic>
        <p:nvPicPr>
          <p:cNvPr id="4" name="Picture 2" descr="http://www.vashezdorovie.com/Image/%D0%BA%D0%B0%D0%BB%D0%B8%D0%BD%D0%B02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788024" y="4077072"/>
            <a:ext cx="3572256" cy="2240288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99277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548680"/>
            <a:ext cx="7024744" cy="792088"/>
          </a:xfrm>
        </p:spPr>
        <p:txBody>
          <a:bodyPr/>
          <a:lstStyle/>
          <a:p>
            <a:pPr algn="ctr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Рябина.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628800"/>
            <a:ext cx="7128908" cy="4608512"/>
          </a:xfrm>
        </p:spPr>
        <p:txBody>
          <a:bodyPr/>
          <a:lstStyle/>
          <a:p>
            <a:pPr marL="0" lvl="0" indent="0" algn="ctr" defTabSz="457200">
              <a:spcBef>
                <a:spcPts val="1000"/>
              </a:spcBef>
              <a:buClr>
                <a:srgbClr val="99CB38"/>
              </a:buClr>
              <a:buSzTx/>
              <a:buNone/>
            </a:pPr>
            <a:r>
              <a:rPr lang="ru-RU" sz="1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Рябина</a:t>
            </a:r>
            <a:r>
              <a:rPr lang="ru-RU" sz="1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 — род относительно невысоких древесных растений трибы Яблоневые семейства Розовые.</a:t>
            </a:r>
          </a:p>
          <a:p>
            <a:pPr marL="0" lvl="0" indent="0" algn="ctr" defTabSz="457200">
              <a:spcBef>
                <a:spcPts val="1000"/>
              </a:spcBef>
              <a:buClr>
                <a:srgbClr val="99CB38"/>
              </a:buClr>
              <a:buSzTx/>
              <a:buNone/>
            </a:pPr>
            <a:r>
              <a:rPr lang="ru-RU" sz="1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Плоды рябины использовались в народной медицине как противоцинготное, кровоостанавливающее,                                                  мочегонное, желчегонное, </a:t>
            </a:r>
            <a:r>
              <a:rPr lang="ru-RU" sz="1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потогонное</a:t>
            </a:r>
            <a:r>
              <a:rPr lang="ru-RU" sz="1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, слабительное и                                                   как средство от головной </a:t>
            </a:r>
            <a:r>
              <a:rPr lang="ru-RU" sz="1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sz="1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боли; в научной медицине                                                   рябина не используется.</a:t>
            </a:r>
          </a:p>
          <a:p>
            <a:pPr algn="ctr"/>
            <a:endParaRPr lang="ru-RU" dirty="0"/>
          </a:p>
        </p:txBody>
      </p:sp>
      <p:pic>
        <p:nvPicPr>
          <p:cNvPr id="3074" name="Picture 2" descr="C:\Users\Public\Documents\рябина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43808" y="4437112"/>
            <a:ext cx="3866027" cy="1636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4319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476672"/>
            <a:ext cx="7024744" cy="864096"/>
          </a:xfrm>
        </p:spPr>
        <p:txBody>
          <a:bodyPr/>
          <a:lstStyle/>
          <a:p>
            <a:pPr algn="ctr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Крапива.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556792"/>
            <a:ext cx="7416824" cy="4536504"/>
          </a:xfrm>
        </p:spPr>
        <p:txBody>
          <a:bodyPr/>
          <a:lstStyle/>
          <a:p>
            <a:pPr marL="0" lvl="0" indent="0" algn="ctr" defTabSz="457200">
              <a:spcBef>
                <a:spcPts val="1000"/>
              </a:spcBef>
              <a:buClr>
                <a:srgbClr val="99CB38"/>
              </a:buClr>
              <a:buSzTx/>
              <a:buNone/>
            </a:pPr>
            <a:r>
              <a:rPr lang="ru-RU" sz="1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Крапива</a:t>
            </a:r>
            <a:r>
              <a:rPr lang="ru-RU" sz="1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 — род цветковых растений семейства    </a:t>
            </a:r>
            <a:r>
              <a:rPr lang="ru-RU" sz="1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Крапивные</a:t>
            </a:r>
            <a:r>
              <a:rPr lang="ru-RU" sz="1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marL="0" lvl="0" indent="0" algn="ctr" defTabSz="457200">
              <a:spcBef>
                <a:spcPts val="1000"/>
              </a:spcBef>
              <a:buClr>
                <a:srgbClr val="99CB38"/>
              </a:buClr>
              <a:buSzTx/>
              <a:buNone/>
            </a:pPr>
            <a:r>
              <a:rPr lang="ru-RU" sz="1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Ряд видов применяется в медицине и может применяться в пищу и на корм скоту.</a:t>
            </a:r>
          </a:p>
          <a:p>
            <a:pPr marL="0" lvl="0" indent="0" algn="ctr" defTabSz="457200">
              <a:spcBef>
                <a:spcPts val="1000"/>
              </a:spcBef>
              <a:buClr>
                <a:srgbClr val="99CB38"/>
              </a:buClr>
              <a:buSzTx/>
              <a:buNone/>
            </a:pPr>
            <a:r>
              <a:rPr lang="ru-RU" sz="1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Крапиву применяют также при уходе за волосами, отвар крапивы помогает при выпадении волос.</a:t>
            </a:r>
          </a:p>
          <a:p>
            <a:endParaRPr lang="ru-RU" dirty="0"/>
          </a:p>
        </p:txBody>
      </p:sp>
      <p:pic>
        <p:nvPicPr>
          <p:cNvPr id="4" name="Picture 2" descr="http://cosmetology-info.ru/img_lib/2014/09/1410521311_a1e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11760" y="4434249"/>
            <a:ext cx="4392488" cy="20381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29762624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476672"/>
            <a:ext cx="7024744" cy="936104"/>
          </a:xfrm>
        </p:spPr>
        <p:txBody>
          <a:bodyPr/>
          <a:lstStyle/>
          <a:p>
            <a:pPr algn="ctr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Подорожник.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556792"/>
            <a:ext cx="7200916" cy="4536504"/>
          </a:xfrm>
        </p:spPr>
        <p:txBody>
          <a:bodyPr/>
          <a:lstStyle/>
          <a:p>
            <a:pPr marL="0" lvl="0" indent="0" algn="ctr" defTabSz="457200">
              <a:spcBef>
                <a:spcPts val="1000"/>
              </a:spcBef>
              <a:buClr>
                <a:srgbClr val="99CB38"/>
              </a:buClr>
              <a:buSzTx/>
              <a:buNone/>
            </a:pPr>
            <a:r>
              <a:rPr lang="ru-RU" sz="1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Подорожник</a:t>
            </a:r>
            <a:r>
              <a:rPr lang="ru-RU" sz="1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 — род одно- и многолетних трав, реже полукустарников семейства Подорожниковые.</a:t>
            </a:r>
          </a:p>
          <a:p>
            <a:pPr marL="0" lvl="0" indent="0" algn="ctr" defTabSz="457200">
              <a:spcBef>
                <a:spcPts val="1000"/>
              </a:spcBef>
              <a:buClr>
                <a:srgbClr val="99CB38"/>
              </a:buClr>
              <a:buSzTx/>
              <a:buNone/>
            </a:pPr>
            <a:r>
              <a:rPr lang="ru-RU" sz="1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Подорожник большой и подорожник блошиный — ценные лекарственные растения, даже введённые в культуру. Подорожники обладают кровоостанавливающим, противовоспалительным и ранозаживляющим действием — известно, что листья этого растения (их необходимо предварительно разжевать или растолочь, чтоб пустили сок) прикладывают к ране для обеззараживания и скорейшего заживления.</a:t>
            </a:r>
          </a:p>
          <a:p>
            <a:pPr marL="0" lvl="0" indent="0" defTabSz="457200">
              <a:spcBef>
                <a:spcPts val="1000"/>
              </a:spcBef>
              <a:buClr>
                <a:srgbClr val="99CB38"/>
              </a:buClr>
              <a:buSzTx/>
              <a:buNone/>
            </a:pPr>
            <a:endParaRPr lang="ru-RU" sz="17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pic>
        <p:nvPicPr>
          <p:cNvPr id="4" name="Picture 2" descr="http://vitaportal.ru/sites/default/files/imagecache/slideshow_img_2/story_files/shutterstock_2907127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55775" y="4653136"/>
            <a:ext cx="4220083" cy="163215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4047982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620688"/>
            <a:ext cx="7024744" cy="792088"/>
          </a:xfrm>
        </p:spPr>
        <p:txBody>
          <a:bodyPr/>
          <a:lstStyle/>
          <a:p>
            <a:pPr algn="ctr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Одуванчик.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556792"/>
            <a:ext cx="7272924" cy="4608512"/>
          </a:xfrm>
        </p:spPr>
        <p:txBody>
          <a:bodyPr>
            <a:normAutofit/>
          </a:bodyPr>
          <a:lstStyle/>
          <a:p>
            <a:pPr marL="0" lvl="0" indent="0" algn="ctr" defTabSz="457200">
              <a:spcBef>
                <a:spcPts val="1000"/>
              </a:spcBef>
              <a:buClr>
                <a:srgbClr val="99CB38"/>
              </a:buClr>
              <a:buSzTx/>
              <a:buNone/>
            </a:pPr>
            <a:r>
              <a:rPr lang="ru-RU" sz="1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Одуванчик</a:t>
            </a:r>
            <a:r>
              <a:rPr lang="ru-RU" sz="1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 - род многолетних </a:t>
            </a:r>
            <a:r>
              <a:rPr lang="ru-RU" sz="1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травянистых  растений семейства Астровые , или Сложноцветные.                                                                              </a:t>
            </a:r>
            <a:endParaRPr lang="ru-RU" sz="18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 algn="ctr" defTabSz="457200">
              <a:spcBef>
                <a:spcPts val="1000"/>
              </a:spcBef>
              <a:buClr>
                <a:srgbClr val="99CB38"/>
              </a:buClr>
              <a:buSzTx/>
              <a:buNone/>
            </a:pPr>
            <a:r>
              <a:rPr lang="ru-RU" sz="1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Корень </a:t>
            </a:r>
            <a:r>
              <a:rPr lang="ru-RU" sz="1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одуванчика лекарственного</a:t>
            </a:r>
            <a:r>
              <a:rPr lang="ru-RU" sz="1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, </a:t>
            </a:r>
            <a:r>
              <a:rPr lang="ru-RU" sz="1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накапливающего осенью до 40%инулина  используют в качестве лекарственного сырья.  Сушёный </a:t>
            </a:r>
            <a:r>
              <a:rPr lang="ru-RU" sz="1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корень применяют в виде отвара, густого экстракта как горечь для усиления секреции пищеварительных желёз и как желчегонное средство, укрепляющее и </a:t>
            </a:r>
            <a:r>
              <a:rPr lang="ru-RU" sz="1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оздоравливающее</a:t>
            </a:r>
            <a:r>
              <a:rPr lang="ru-RU" sz="1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 печень. Настойка корня одуванчика возбуждает аппетит, обладает спазмолитическими, слабительными и кровоочистительными свойствами</a:t>
            </a:r>
            <a:endParaRPr lang="ru-RU" sz="2000" dirty="0"/>
          </a:p>
        </p:txBody>
      </p:sp>
      <p:pic>
        <p:nvPicPr>
          <p:cNvPr id="2050" name="Picture 2" descr="C:\Users\Public\Documents\одуванчи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43808" y="4829674"/>
            <a:ext cx="3600400" cy="1593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9585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1062</TotalTime>
  <Words>226</Words>
  <Application>Microsoft Office PowerPoint</Application>
  <PresentationFormat>Экран (4:3)</PresentationFormat>
  <Paragraphs>56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Остин</vt:lpstr>
      <vt:lpstr>Лекарственные растения.</vt:lpstr>
      <vt:lpstr>История.</vt:lpstr>
      <vt:lpstr>История.</vt:lpstr>
      <vt:lpstr>Береза.</vt:lpstr>
      <vt:lpstr>Калина.</vt:lpstr>
      <vt:lpstr>Рябина.</vt:lpstr>
      <vt:lpstr>Крапива.</vt:lpstr>
      <vt:lpstr>Подорожник.</vt:lpstr>
      <vt:lpstr>Одуванчик.</vt:lpstr>
      <vt:lpstr>Земляника лесная.</vt:lpstr>
      <vt:lpstr>Правила сбора лекарственных растений.</vt:lpstr>
      <vt:lpstr>Сушка лекарственных растений.</vt:lpstr>
      <vt:lpstr>Применение лекарственных растений.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Лекарственные растения.</dc:title>
  <dc:creator>Asus</dc:creator>
  <cp:lastModifiedBy>Asus</cp:lastModifiedBy>
  <cp:revision>8</cp:revision>
  <dcterms:created xsi:type="dcterms:W3CDTF">2015-11-05T15:27:29Z</dcterms:created>
  <dcterms:modified xsi:type="dcterms:W3CDTF">2015-11-06T09:10:16Z</dcterms:modified>
</cp:coreProperties>
</file>