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8" r:id="rId3"/>
    <p:sldId id="269" r:id="rId4"/>
    <p:sldId id="264" r:id="rId5"/>
    <p:sldId id="265" r:id="rId6"/>
    <p:sldId id="266" r:id="rId7"/>
    <p:sldId id="267" r:id="rId8"/>
    <p:sldId id="270" r:id="rId9"/>
    <p:sldId id="261" r:id="rId10"/>
    <p:sldId id="257" r:id="rId11"/>
    <p:sldId id="258" r:id="rId12"/>
    <p:sldId id="259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72" autoAdjust="0"/>
    <p:restoredTop sz="94660"/>
  </p:normalViewPr>
  <p:slideViewPr>
    <p:cSldViewPr>
      <p:cViewPr varScale="1">
        <p:scale>
          <a:sx n="64" d="100"/>
          <a:sy n="64" d="100"/>
        </p:scale>
        <p:origin x="-120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file:///C:\Documents%20and%20Settings\&#1059;&#1095;&#1080;&#1090;&#1077;&#1083;&#1100;\&#1056;&#1072;&#1073;&#1086;&#1095;&#1080;&#1081;%20&#1089;&#1090;&#1086;&#1083;\&#1041;&#1072;&#1093;%207%20&#1082;&#1083;\&#1040;&#1088;&#1090;&#1077;&#1084;&#1100;&#1077;&#1074;.%20&#1057;&#1083;&#1091;&#1096;&#1072;&#1103;%20&#1041;&#1072;&#1093;&#1072;..wav" TargetMode="External"/><Relationship Id="rId7" Type="http://schemas.openxmlformats.org/officeDocument/2006/relationships/image" Target="../media/image7.png"/><Relationship Id="rId2" Type="http://schemas.openxmlformats.org/officeDocument/2006/relationships/audio" Target="file:///C:\Documents%20and%20Settings\&#1059;&#1095;&#1080;&#1090;&#1077;&#1083;&#1100;\&#1056;&#1072;&#1073;&#1086;&#1095;&#1080;&#1081;%20&#1089;&#1090;&#1086;&#1083;\&#1041;&#1072;&#1093;%207%20&#1082;&#1083;\02%20-%20&#1048;.-&#1057;.%20&#1041;&#1072;&#1093;%20-%20Gloria%20in%20excelsis%20Deo%20(&#8470;4).mp3" TargetMode="External"/><Relationship Id="rId1" Type="http://schemas.openxmlformats.org/officeDocument/2006/relationships/audio" Target="file:///C:\Documents%20and%20Settings\&#1059;&#1095;&#1080;&#1090;&#1077;&#1083;&#1100;\&#1056;&#1072;&#1073;&#1086;&#1095;&#1080;&#1081;%20&#1089;&#1090;&#1086;&#1083;\&#1041;&#1072;&#1093;%207%20&#1082;&#1083;\01%20-%20&#1048;.-&#1057;.%20&#1041;&#1072;&#1093;%20-%20&#1052;&#1077;&#1089;&#1089;&#1072;%20&#1084;&#1080;%20&#1084;&#1080;&#1085;&#1086;&#1088;%20-%20Kyrie%20eleison%20(&#8470;1)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avi-nota.com/resimler/yazi/298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42852"/>
            <a:ext cx="3800475" cy="5314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opentextnn.ru/data/259.bach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42852"/>
            <a:ext cx="2661005" cy="529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5072074"/>
            <a:ext cx="670083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00430" y="6150114"/>
            <a:ext cx="23615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1685 - 1750</a:t>
            </a:r>
            <a:endParaRPr lang="ru-RU" sz="40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6464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6050"/>
            <a:ext cx="374332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1545996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ru-RU" sz="4000" kern="0" dirty="0">
                <a:latin typeface="Monotype Corsiva" pitchFamily="66" charset="0"/>
              </a:rPr>
              <a:t>1873-1943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endParaRPr lang="ru-RU" sz="4000" kern="0" dirty="0">
              <a:latin typeface="Monotype Corsiva" pitchFamily="66" charset="0"/>
            </a:endParaRP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ru-RU" sz="4000" kern="0" dirty="0">
                <a:latin typeface="Monotype Corsiva" pitchFamily="66" charset="0"/>
              </a:rPr>
              <a:t>Композитор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endParaRPr lang="ru-RU" sz="4000" kern="0" dirty="0">
              <a:latin typeface="Monotype Corsiva" pitchFamily="66" charset="0"/>
            </a:endParaRP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ru-RU" sz="4000" kern="0" dirty="0">
                <a:latin typeface="Monotype Corsiva" pitchFamily="66" charset="0"/>
              </a:rPr>
              <a:t>Пианист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endParaRPr lang="ru-RU" sz="4000" kern="0" dirty="0">
              <a:latin typeface="Monotype Corsiva" pitchFamily="66" charset="0"/>
            </a:endParaRP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defRPr/>
            </a:pPr>
            <a:r>
              <a:rPr lang="ru-RU" sz="4000" kern="0" dirty="0">
                <a:latin typeface="Monotype Corsiva" pitchFamily="66" charset="0"/>
              </a:rPr>
              <a:t>Дирижёр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0166" y="357166"/>
            <a:ext cx="67890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Monotype Corsiva" pitchFamily="66" charset="0"/>
              </a:rPr>
              <a:t>Сергей Васильевич Рахманинов</a:t>
            </a:r>
            <a:endParaRPr lang="ru-RU" sz="4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611271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768350"/>
            <a:ext cx="3887787" cy="561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16288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dirty="0">
                <a:latin typeface="Monotype Corsiva" pitchFamily="66" charset="0"/>
              </a:rPr>
              <a:t>«Я русский композитор, и моя родина наложила отпечаток на мой характер и мои взгляды».</a:t>
            </a:r>
          </a:p>
        </p:txBody>
      </p:sp>
    </p:spTree>
    <p:extLst>
      <p:ext uri="{BB962C8B-B14F-4D97-AF65-F5344CB8AC3E}">
        <p14:creationId xmlns="" xmlns:p14="http://schemas.microsoft.com/office/powerpoint/2010/main" val="345254817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677863"/>
            <a:ext cx="4157662" cy="555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677863"/>
            <a:ext cx="4033837" cy="555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7964769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357166"/>
            <a:ext cx="871543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Всенощная</a:t>
            </a:r>
            <a:r>
              <a:rPr lang="ru-RU" sz="2800" dirty="0" smtClean="0">
                <a:latin typeface="Monotype Corsiva" pitchFamily="66" charset="0"/>
              </a:rPr>
              <a:t> – это богослужение  православной церкви, которое совершается вечером на  кануне воскресенья и праздников и объединяет службы вечерню и утреню.</a:t>
            </a:r>
          </a:p>
          <a:p>
            <a:endParaRPr lang="ru-RU" sz="2800" dirty="0" smtClean="0">
              <a:latin typeface="Monotype Corsiva" pitchFamily="66" charset="0"/>
            </a:endParaRPr>
          </a:p>
          <a:p>
            <a:r>
              <a:rPr lang="ru-RU" sz="3200" b="1" dirty="0" smtClean="0">
                <a:latin typeface="Monotype Corsiva" pitchFamily="66" charset="0"/>
              </a:rPr>
              <a:t>«Всенощное бдение» </a:t>
            </a:r>
            <a:r>
              <a:rPr lang="ru-RU" sz="2800" dirty="0" smtClean="0">
                <a:latin typeface="Monotype Corsiva" pitchFamily="66" charset="0"/>
              </a:rPr>
              <a:t>написано в тяжелое для страны время Первой мировой войны -1915г.</a:t>
            </a:r>
          </a:p>
          <a:p>
            <a:r>
              <a:rPr lang="ru-RU" sz="2800" dirty="0" smtClean="0">
                <a:latin typeface="Monotype Corsiva" pitchFamily="66" charset="0"/>
              </a:rPr>
              <a:t>«Всенощное бдение» состоит из двух циклов песнопений , образующих «Вечерню» и «Утреню». </a:t>
            </a:r>
          </a:p>
          <a:p>
            <a:r>
              <a:rPr lang="ru-RU" sz="2800" dirty="0" smtClean="0">
                <a:latin typeface="Monotype Corsiva" pitchFamily="66" charset="0"/>
              </a:rPr>
              <a:t>В нем 15 номеров. </a:t>
            </a:r>
          </a:p>
          <a:p>
            <a:r>
              <a:rPr lang="ru-RU" sz="2800" dirty="0" smtClean="0">
                <a:latin typeface="Monotype Corsiva" pitchFamily="66" charset="0"/>
              </a:rPr>
              <a:t>В первых семи номерах преобладает мягкая звучность.</a:t>
            </a:r>
          </a:p>
          <a:p>
            <a:r>
              <a:rPr lang="ru-RU" sz="2800" dirty="0" smtClean="0">
                <a:latin typeface="Monotype Corsiva" pitchFamily="66" charset="0"/>
              </a:rPr>
              <a:t>«Вечерню» сменяют динамичные с яркими тембровыми контрастами, могучими кульминационными подъемами песнопения «Утрени»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81331966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214290"/>
            <a:ext cx="785818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Я напрягаю свой вселенский слух.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Привыкнуть к бесконечности не сложно.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Хочу понять – как ты велик мой дух!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Велик мой дух, а плоть моя ничтожна!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…………………………………………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Мой слух – он ловит вздохи всей земли.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Его понять  - понять себя и время……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928670"/>
            <a:ext cx="87154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 Я как мост между Землей и Солнцем. И по мне спускается Солнце,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а Земля поднимается к Солнцу!» 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                И. С. Бах</a:t>
            </a:r>
            <a:endParaRPr lang="ru-RU" sz="4400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kolyan.net/uploads/posts/2009-08/thumbs/1250629747_800px-orguesaintthomasstrasbour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571480"/>
            <a:ext cx="8016000" cy="60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01 - И.-С. Бах - Месса ми минор - Kyrie eleison (№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14282" y="3071810"/>
            <a:ext cx="304800" cy="304800"/>
          </a:xfrm>
          <a:prstGeom prst="rect">
            <a:avLst/>
          </a:prstGeom>
        </p:spPr>
      </p:pic>
      <p:pic>
        <p:nvPicPr>
          <p:cNvPr id="5" name="02 - И.-С. Бах - Gloria in excelsis Deo (№4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285720" y="5143512"/>
            <a:ext cx="304800" cy="304800"/>
          </a:xfrm>
          <a:prstGeom prst="rect">
            <a:avLst/>
          </a:prstGeom>
        </p:spPr>
      </p:pic>
      <p:pic>
        <p:nvPicPr>
          <p:cNvPr id="6" name="Артемьев. Слушая Баха.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285720" y="10001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57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47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ewzz.in.ua/uploads/posts/2012-01/1326389889_image004.jpg_1350158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52"/>
            <a:ext cx="7469779" cy="64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Картинка 115 из 287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7694530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488" y="5929330"/>
            <a:ext cx="41232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Monotype Corsiva" pitchFamily="66" charset="0"/>
              </a:rPr>
              <a:t>Дом композитора</a:t>
            </a:r>
            <a:endParaRPr lang="ru-RU" sz="4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Картинка 36 из 287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357298"/>
            <a:ext cx="7056438" cy="5024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85918" y="285728"/>
            <a:ext cx="59202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Monotype Corsiva" pitchFamily="66" charset="0"/>
              </a:rPr>
              <a:t>Кабинет- музей И. С. Баха</a:t>
            </a:r>
            <a:endParaRPr lang="ru-RU" sz="4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89297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Месса</a:t>
            </a:r>
            <a:r>
              <a:rPr lang="ru-RU" sz="3200" dirty="0" smtClean="0">
                <a:latin typeface="Monotype Corsiva" pitchFamily="66" charset="0"/>
              </a:rPr>
              <a:t> ( лат. – посылаю, отпускаю) – многочастное циклическое вокально – инструментальное произведение на текст определенных разделов главного</a:t>
            </a:r>
          </a:p>
          <a:p>
            <a:r>
              <a:rPr lang="ru-RU" sz="3200" dirty="0" smtClean="0">
                <a:latin typeface="Monotype Corsiva" pitchFamily="66" charset="0"/>
              </a:rPr>
              <a:t>богослужения католической церкви.</a:t>
            </a:r>
          </a:p>
          <a:p>
            <a:endParaRPr lang="ru-RU" sz="3200" dirty="0" smtClean="0">
              <a:latin typeface="Monotype Corsiva" pitchFamily="66" charset="0"/>
            </a:endParaRPr>
          </a:p>
          <a:p>
            <a:r>
              <a:rPr lang="ru-RU" sz="3200" dirty="0" smtClean="0">
                <a:latin typeface="Monotype Corsiva" pitchFamily="66" charset="0"/>
              </a:rPr>
              <a:t>В основе 5 основных песнопений:</a:t>
            </a:r>
          </a:p>
          <a:p>
            <a:r>
              <a:rPr lang="ru-RU" sz="3200" dirty="0" smtClean="0">
                <a:latin typeface="Monotype Corsiva" pitchFamily="66" charset="0"/>
              </a:rPr>
              <a:t>«Господи, помилуй» (</a:t>
            </a:r>
            <a:r>
              <a:rPr lang="en-US" sz="3200" dirty="0" smtClean="0">
                <a:latin typeface="Monotype Corsiva" pitchFamily="66" charset="0"/>
              </a:rPr>
              <a:t>Kyrie eleison!</a:t>
            </a:r>
            <a:r>
              <a:rPr lang="ru-RU" sz="3200" dirty="0" smtClean="0">
                <a:latin typeface="Monotype Corsiva" pitchFamily="66" charset="0"/>
              </a:rPr>
              <a:t>)</a:t>
            </a:r>
          </a:p>
          <a:p>
            <a:r>
              <a:rPr lang="ru-RU" sz="3200" dirty="0" smtClean="0">
                <a:latin typeface="Monotype Corsiva" pitchFamily="66" charset="0"/>
              </a:rPr>
              <a:t>«Слава в вышних Богу» («</a:t>
            </a:r>
            <a:r>
              <a:rPr lang="en-US" sz="3200" dirty="0" smtClean="0">
                <a:latin typeface="Monotype Corsiva" pitchFamily="66" charset="0"/>
              </a:rPr>
              <a:t>Gloria in excelsis Deo!</a:t>
            </a:r>
            <a:r>
              <a:rPr lang="ru-RU" sz="3200" dirty="0" smtClean="0">
                <a:latin typeface="Monotype Corsiva" pitchFamily="66" charset="0"/>
              </a:rPr>
              <a:t>» ) </a:t>
            </a:r>
          </a:p>
          <a:p>
            <a:r>
              <a:rPr lang="ru-RU" sz="3200" dirty="0" smtClean="0">
                <a:latin typeface="Monotype Corsiva" pitchFamily="66" charset="0"/>
              </a:rPr>
              <a:t>«Верую» (</a:t>
            </a:r>
            <a:r>
              <a:rPr lang="en-US" sz="3200" dirty="0" smtClean="0">
                <a:latin typeface="Monotype Corsiva" pitchFamily="66" charset="0"/>
              </a:rPr>
              <a:t>Credo</a:t>
            </a:r>
            <a:r>
              <a:rPr lang="ru-RU" sz="3200" dirty="0" smtClean="0">
                <a:latin typeface="Monotype Corsiva" pitchFamily="66" charset="0"/>
              </a:rPr>
              <a:t>»)</a:t>
            </a:r>
          </a:p>
          <a:p>
            <a:r>
              <a:rPr lang="ru-RU" sz="3200" dirty="0" smtClean="0">
                <a:latin typeface="Monotype Corsiva" pitchFamily="66" charset="0"/>
              </a:rPr>
              <a:t>«Свят» («</a:t>
            </a:r>
            <a:r>
              <a:rPr lang="en-US" sz="3200" dirty="0" smtClean="0">
                <a:latin typeface="Monotype Corsiva" pitchFamily="66" charset="0"/>
              </a:rPr>
              <a:t>Sanctus</a:t>
            </a:r>
            <a:r>
              <a:rPr lang="ru-RU" sz="3200" dirty="0" smtClean="0">
                <a:latin typeface="Monotype Corsiva" pitchFamily="66" charset="0"/>
              </a:rPr>
              <a:t>»</a:t>
            </a:r>
          </a:p>
          <a:p>
            <a:r>
              <a:rPr lang="ru-RU" sz="3200" dirty="0" smtClean="0">
                <a:latin typeface="Monotype Corsiva" pitchFamily="66" charset="0"/>
              </a:rPr>
              <a:t>«Агнец Божий» («</a:t>
            </a:r>
            <a:r>
              <a:rPr lang="en-US" sz="3200" dirty="0" smtClean="0">
                <a:latin typeface="Monotype Corsiva" pitchFamily="66" charset="0"/>
              </a:rPr>
              <a:t>Agnys die</a:t>
            </a:r>
            <a:r>
              <a:rPr lang="ru-RU" sz="3200" dirty="0" smtClean="0">
                <a:latin typeface="Monotype Corsiva" pitchFamily="66" charset="0"/>
              </a:rPr>
              <a:t>»)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ach-music.mow.fm/files/user/photo/6cfe72104f9be58bc7f9607b6628df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" y="260648"/>
            <a:ext cx="9143230" cy="622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45993770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144</TotalTime>
  <Words>273</Words>
  <Application>Microsoft Office PowerPoint</Application>
  <PresentationFormat>Экран (4:3)</PresentationFormat>
  <Paragraphs>38</Paragraphs>
  <Slides>13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1</cp:lastModifiedBy>
  <cp:revision>25</cp:revision>
  <dcterms:created xsi:type="dcterms:W3CDTF">2013-12-15T12:30:15Z</dcterms:created>
  <dcterms:modified xsi:type="dcterms:W3CDTF">2015-11-06T21:47:33Z</dcterms:modified>
</cp:coreProperties>
</file>