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59" r:id="rId6"/>
    <p:sldId id="265" r:id="rId7"/>
    <p:sldId id="266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1C1C1C"/>
    <a:srgbClr val="FF3399"/>
    <a:srgbClr val="D60093"/>
    <a:srgbClr val="080808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3" autoAdjust="0"/>
    <p:restoredTop sz="89157" autoAdjust="0"/>
  </p:normalViewPr>
  <p:slideViewPr>
    <p:cSldViewPr>
      <p:cViewPr varScale="1">
        <p:scale>
          <a:sx n="47" d="100"/>
          <a:sy n="47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7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D8C698-490D-4DA4-9C8B-BC3D0A331B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DD58A-05D5-4384-9A87-7360D53726E8}" type="slidenum">
              <a:rPr lang="ru-RU"/>
              <a:pPr/>
              <a:t>1</a:t>
            </a:fld>
            <a:endParaRPr lang="ru-RU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Данная презентация предлагается для занятий с детьми старшего дошкольного возраста.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44EF9-7366-45B8-BDA7-0FC81275BE4F}" type="slidenum">
              <a:rPr lang="ru-RU"/>
              <a:pPr/>
              <a:t>11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Шестнадцатая нота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ABB72-94C6-49E6-99CB-9595F18E2773}" type="slidenum">
              <a:rPr lang="ru-RU"/>
              <a:pPr/>
              <a:t>3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Целая нота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9F38A-C790-4424-BDA2-1AAAA92F106E}" type="slidenum">
              <a:rPr lang="ru-RU"/>
              <a:pPr/>
              <a:t>4</a:t>
            </a:fld>
            <a:endParaRPr lang="ru-RU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Целая нота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F03D7-8298-465F-9836-CADD979ABBD6}" type="slidenum">
              <a:rPr lang="ru-RU"/>
              <a:pPr/>
              <a:t>5</a:t>
            </a:fld>
            <a:endParaRPr 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Половинная нота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52399-790E-4CAF-8272-7BE2FD8434D2}" type="slidenum">
              <a:rPr lang="ru-RU"/>
              <a:pPr/>
              <a:t>6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Четвертная нота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A78EB-7ED4-4F01-91BD-C0BA526F2B68}" type="slidenum">
              <a:rPr lang="ru-RU"/>
              <a:pPr/>
              <a:t>7</a:t>
            </a:fld>
            <a:endParaRPr lang="ru-RU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Четвертная нота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02DB9-6272-45A2-90D9-26CDC2C67EB9}" type="slidenum">
              <a:rPr lang="ru-RU"/>
              <a:pPr/>
              <a:t>8</a:t>
            </a:fld>
            <a:endParaRPr lang="ru-RU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Восьмая нота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B4A80-722E-4EB6-AF59-6EFBD1674EB7}" type="slidenum">
              <a:rPr lang="ru-RU"/>
              <a:pPr/>
              <a:t>9</a:t>
            </a:fld>
            <a:endParaRPr 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Восьмая нота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3C10D-A2C0-48A5-9628-31C3BA1C2980}" type="slidenum">
              <a:rPr lang="ru-RU"/>
              <a:pPr/>
              <a:t>10</a:t>
            </a:fld>
            <a:endParaRPr lang="ru-RU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Шестнадцатая нота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D892A4-56BF-45CC-88AD-3AA4EB03A55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9B288-D630-48A2-90AB-D97783BF9E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514C4-018C-46A7-9720-9FF281BF4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A6808-CF95-438D-A4D4-E5F15A7B57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79F7-F7F9-4300-8048-717D9C3CB8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A5F2-A2A7-4A5E-AE57-D55CF7744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72FB3-C0A7-4EDA-88A9-1FEF794AF5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E0AF-76BA-413D-A14F-AA08532483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8130-F5A7-4A71-AE7D-53842FBF9E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E906-4776-46F4-951F-2647EF87B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763C-16E7-47DC-A1BC-E1990339E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8771BF1-F0F9-453A-B94D-57A5E523C34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blinds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762000" y="1524000"/>
            <a:ext cx="7772400" cy="147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 cmpd="sng">
                  <a:solidFill>
                    <a:srgbClr val="EAEAEA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Музыкальная грамота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860925" y="5222875"/>
            <a:ext cx="3521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96000" y="58674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905000" y="3962400"/>
            <a:ext cx="7010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©</a:t>
            </a:r>
            <a:r>
              <a:rPr lang="ru-RU"/>
              <a:t>Подопригора Елена Ивановна</a:t>
            </a:r>
          </a:p>
          <a:p>
            <a:pPr algn="r">
              <a:spcBef>
                <a:spcPct val="50000"/>
              </a:spcBef>
            </a:pPr>
            <a:r>
              <a:rPr lang="ru-RU"/>
              <a:t>Муз. Руководитель ГДОУ№17</a:t>
            </a:r>
          </a:p>
          <a:p>
            <a:pPr algn="r">
              <a:spcBef>
                <a:spcPct val="50000"/>
              </a:spcBef>
            </a:pPr>
            <a:r>
              <a:rPr lang="ru-RU"/>
              <a:t>г. Сестрорецка</a:t>
            </a:r>
          </a:p>
          <a:p>
            <a:pPr algn="r">
              <a:spcBef>
                <a:spcPct val="50000"/>
              </a:spcBef>
            </a:pPr>
            <a:r>
              <a:rPr lang="ru-RU"/>
              <a:t>Курортного района</a:t>
            </a:r>
          </a:p>
          <a:p>
            <a:pPr algn="r">
              <a:spcBef>
                <a:spcPct val="50000"/>
              </a:spcBef>
            </a:pPr>
            <a:endParaRPr lang="ru-RU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971800" y="4572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990600" y="4572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133600" y="533400"/>
            <a:ext cx="510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124200" y="6019800"/>
            <a:ext cx="3124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Санкт - Петербург 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8072" name="Music"/>
          <p:cNvSpPr>
            <a:spLocks noEditPoints="1" noChangeArrowheads="1"/>
          </p:cNvSpPr>
          <p:nvPr/>
        </p:nvSpPr>
        <p:spPr bwMode="auto">
          <a:xfrm>
            <a:off x="3810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8082" name="Music"/>
          <p:cNvSpPr>
            <a:spLocks noEditPoints="1" noChangeArrowheads="1"/>
          </p:cNvSpPr>
          <p:nvPr/>
        </p:nvSpPr>
        <p:spPr bwMode="auto">
          <a:xfrm>
            <a:off x="9144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3" name="Music"/>
          <p:cNvSpPr>
            <a:spLocks noEditPoints="1" noChangeArrowheads="1"/>
          </p:cNvSpPr>
          <p:nvPr/>
        </p:nvSpPr>
        <p:spPr bwMode="auto">
          <a:xfrm>
            <a:off x="14478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4" name="Music"/>
          <p:cNvSpPr>
            <a:spLocks noEditPoints="1" noChangeArrowheads="1"/>
          </p:cNvSpPr>
          <p:nvPr/>
        </p:nvSpPr>
        <p:spPr bwMode="auto">
          <a:xfrm>
            <a:off x="73152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5" name="Music"/>
          <p:cNvSpPr>
            <a:spLocks noEditPoints="1" noChangeArrowheads="1"/>
          </p:cNvSpPr>
          <p:nvPr/>
        </p:nvSpPr>
        <p:spPr bwMode="auto">
          <a:xfrm>
            <a:off x="35814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6" name="Music"/>
          <p:cNvSpPr>
            <a:spLocks noEditPoints="1" noChangeArrowheads="1"/>
          </p:cNvSpPr>
          <p:nvPr/>
        </p:nvSpPr>
        <p:spPr bwMode="auto">
          <a:xfrm>
            <a:off x="78486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7" name="Music"/>
          <p:cNvSpPr>
            <a:spLocks noEditPoints="1" noChangeArrowheads="1"/>
          </p:cNvSpPr>
          <p:nvPr/>
        </p:nvSpPr>
        <p:spPr bwMode="auto">
          <a:xfrm>
            <a:off x="30480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8" name="Music"/>
          <p:cNvSpPr>
            <a:spLocks noEditPoints="1" noChangeArrowheads="1"/>
          </p:cNvSpPr>
          <p:nvPr/>
        </p:nvSpPr>
        <p:spPr bwMode="auto">
          <a:xfrm>
            <a:off x="67818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89" name="Music"/>
          <p:cNvSpPr>
            <a:spLocks noEditPoints="1" noChangeArrowheads="1"/>
          </p:cNvSpPr>
          <p:nvPr/>
        </p:nvSpPr>
        <p:spPr bwMode="auto">
          <a:xfrm>
            <a:off x="57150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90" name="Music"/>
          <p:cNvSpPr>
            <a:spLocks noEditPoints="1" noChangeArrowheads="1"/>
          </p:cNvSpPr>
          <p:nvPr/>
        </p:nvSpPr>
        <p:spPr bwMode="auto">
          <a:xfrm>
            <a:off x="47244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91" name="Music"/>
          <p:cNvSpPr>
            <a:spLocks noEditPoints="1" noChangeArrowheads="1"/>
          </p:cNvSpPr>
          <p:nvPr/>
        </p:nvSpPr>
        <p:spPr bwMode="auto">
          <a:xfrm>
            <a:off x="51816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92" name="Music"/>
          <p:cNvSpPr>
            <a:spLocks noEditPoints="1" noChangeArrowheads="1"/>
          </p:cNvSpPr>
          <p:nvPr/>
        </p:nvSpPr>
        <p:spPr bwMode="auto">
          <a:xfrm>
            <a:off x="2514600" y="457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>
            <a:off x="685800" y="609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685800" y="533400"/>
            <a:ext cx="16002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2819400" y="533400"/>
            <a:ext cx="16002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5029200" y="533400"/>
            <a:ext cx="15240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7086600" y="533400"/>
            <a:ext cx="16002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4572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37338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2" name="Rectangle 38"/>
          <p:cNvSpPr>
            <a:spLocks noChangeArrowheads="1"/>
          </p:cNvSpPr>
          <p:nvPr/>
        </p:nvSpPr>
        <p:spPr bwMode="auto">
          <a:xfrm>
            <a:off x="16002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3" name="Rectangle 39"/>
          <p:cNvSpPr>
            <a:spLocks noChangeArrowheads="1"/>
          </p:cNvSpPr>
          <p:nvPr/>
        </p:nvSpPr>
        <p:spPr bwMode="auto">
          <a:xfrm>
            <a:off x="26670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4" name="Rectangle 40"/>
          <p:cNvSpPr>
            <a:spLocks noChangeArrowheads="1"/>
          </p:cNvSpPr>
          <p:nvPr/>
        </p:nvSpPr>
        <p:spPr bwMode="auto">
          <a:xfrm>
            <a:off x="48768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5" name="Rectangle 41"/>
          <p:cNvSpPr>
            <a:spLocks noChangeArrowheads="1"/>
          </p:cNvSpPr>
          <p:nvPr/>
        </p:nvSpPr>
        <p:spPr bwMode="auto">
          <a:xfrm>
            <a:off x="69342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6" name="Rectangle 42"/>
          <p:cNvSpPr>
            <a:spLocks noChangeArrowheads="1"/>
          </p:cNvSpPr>
          <p:nvPr/>
        </p:nvSpPr>
        <p:spPr bwMode="auto">
          <a:xfrm>
            <a:off x="58674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auto">
          <a:xfrm>
            <a:off x="8001000" y="990600"/>
            <a:ext cx="762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152400" y="1828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D60093"/>
                </a:solidFill>
              </a:rPr>
              <a:t>Раз</a:t>
            </a: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762000" y="1447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1143000" y="1905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и</a:t>
            </a: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6477000" y="1828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D60093"/>
                </a:solidFill>
              </a:rPr>
              <a:t>Четыре</a:t>
            </a: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2362200" y="1828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D60093"/>
                </a:solidFill>
              </a:rPr>
              <a:t>Два</a:t>
            </a:r>
          </a:p>
        </p:txBody>
      </p: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4572000" y="1828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D60093"/>
                </a:solidFill>
              </a:rPr>
              <a:t>Три </a:t>
            </a:r>
          </a:p>
        </p:txBody>
      </p:sp>
      <p:sp>
        <p:nvSpPr>
          <p:cNvPr id="88119" name="Text Box 55"/>
          <p:cNvSpPr txBox="1">
            <a:spLocks noChangeArrowheads="1"/>
          </p:cNvSpPr>
          <p:nvPr/>
        </p:nvSpPr>
        <p:spPr bwMode="auto">
          <a:xfrm>
            <a:off x="3429000" y="1905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и</a:t>
            </a:r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5562600" y="1981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и</a:t>
            </a:r>
          </a:p>
        </p:txBody>
      </p:sp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7772400" y="1981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и</a:t>
            </a:r>
          </a:p>
        </p:txBody>
      </p:sp>
      <p:sp>
        <p:nvSpPr>
          <p:cNvPr id="88122" name="Text Box 58"/>
          <p:cNvSpPr txBox="1">
            <a:spLocks noChangeArrowheads="1"/>
          </p:cNvSpPr>
          <p:nvPr/>
        </p:nvSpPr>
        <p:spPr bwMode="auto">
          <a:xfrm>
            <a:off x="228600" y="2514600"/>
            <a:ext cx="35052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Все шестнадцатые нотки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Затрещали как трещотки</a:t>
            </a:r>
            <a:r>
              <a:rPr lang="en-US" sz="2800"/>
              <a:t>:</a:t>
            </a:r>
            <a:r>
              <a:rPr lang="ru-RU" sz="2800"/>
              <a:t> 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2800"/>
              <a:t>Мы торопимся, бежим,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2800"/>
              <a:t>Отдыхать мы не хотим.</a:t>
            </a:r>
          </a:p>
        </p:txBody>
      </p:sp>
      <p:sp>
        <p:nvSpPr>
          <p:cNvPr id="88123" name="Text Box 59"/>
          <p:cNvSpPr txBox="1">
            <a:spLocks noChangeArrowheads="1"/>
          </p:cNvSpPr>
          <p:nvPr/>
        </p:nvSpPr>
        <p:spPr bwMode="auto">
          <a:xfrm>
            <a:off x="3733800" y="2667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88124" name="Text Box 60"/>
          <p:cNvSpPr txBox="1">
            <a:spLocks noChangeArrowheads="1"/>
          </p:cNvSpPr>
          <p:nvPr/>
        </p:nvSpPr>
        <p:spPr bwMode="auto">
          <a:xfrm>
            <a:off x="4495800" y="2590800"/>
            <a:ext cx="41148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Говорят считать не трудно</a:t>
            </a:r>
            <a:r>
              <a:rPr lang="en-US" sz="2800"/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НА И НА. 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Нас всегда соединяют</a:t>
            </a:r>
          </a:p>
          <a:p>
            <a:pPr algn="ctr">
              <a:spcBef>
                <a:spcPct val="50000"/>
              </a:spcBef>
            </a:pPr>
            <a:r>
              <a:rPr lang="ru-RU" sz="2800"/>
              <a:t>Не одна, а две черты.</a:t>
            </a:r>
          </a:p>
        </p:txBody>
      </p:sp>
      <p:sp>
        <p:nvSpPr>
          <p:cNvPr id="88125" name="AutoShape 6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8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2" grpId="0"/>
      <p:bldP spid="88124" grpId="0"/>
      <p:bldP spid="88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7" name="Picture 5" descr="Мешок яблок_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0"/>
            <a:ext cx="3657600" cy="2743200"/>
          </a:xfrm>
          <a:prstGeom prst="rect">
            <a:avLst/>
          </a:prstGeom>
          <a:noFill/>
        </p:spPr>
      </p:pic>
      <p:pic>
        <p:nvPicPr>
          <p:cNvPr id="90118" name="Picture 6" descr="Мешок яблок_0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0"/>
            <a:ext cx="3657600" cy="2743200"/>
          </a:xfrm>
          <a:prstGeom prst="rect">
            <a:avLst/>
          </a:prstGeom>
          <a:noFill/>
        </p:spPr>
      </p:pic>
      <p:sp>
        <p:nvSpPr>
          <p:cNvPr id="90121" name="Music"/>
          <p:cNvSpPr>
            <a:spLocks noEditPoints="1" noChangeArrowheads="1"/>
          </p:cNvSpPr>
          <p:nvPr/>
        </p:nvSpPr>
        <p:spPr bwMode="auto">
          <a:xfrm>
            <a:off x="22098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90122" name="Music"/>
          <p:cNvSpPr>
            <a:spLocks noEditPoints="1" noChangeArrowheads="1"/>
          </p:cNvSpPr>
          <p:nvPr/>
        </p:nvSpPr>
        <p:spPr bwMode="auto">
          <a:xfrm>
            <a:off x="27432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23" name="Music"/>
          <p:cNvSpPr>
            <a:spLocks noEditPoints="1" noChangeArrowheads="1"/>
          </p:cNvSpPr>
          <p:nvPr/>
        </p:nvSpPr>
        <p:spPr bwMode="auto">
          <a:xfrm>
            <a:off x="32766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24" name="Music"/>
          <p:cNvSpPr>
            <a:spLocks noEditPoints="1" noChangeArrowheads="1"/>
          </p:cNvSpPr>
          <p:nvPr/>
        </p:nvSpPr>
        <p:spPr bwMode="auto">
          <a:xfrm>
            <a:off x="54102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25" name="Music"/>
          <p:cNvSpPr>
            <a:spLocks noEditPoints="1" noChangeArrowheads="1"/>
          </p:cNvSpPr>
          <p:nvPr/>
        </p:nvSpPr>
        <p:spPr bwMode="auto">
          <a:xfrm>
            <a:off x="48768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26" name="Music"/>
          <p:cNvSpPr>
            <a:spLocks noEditPoints="1" noChangeArrowheads="1"/>
          </p:cNvSpPr>
          <p:nvPr/>
        </p:nvSpPr>
        <p:spPr bwMode="auto">
          <a:xfrm>
            <a:off x="4343400" y="3124200"/>
            <a:ext cx="838200" cy="3810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25146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2514600" y="3200400"/>
            <a:ext cx="16002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4648200" y="3200400"/>
            <a:ext cx="16002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209800" y="41910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1447800" y="3962400"/>
            <a:ext cx="65659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/>
              <a:t>Зайчишки мчатся, вот трусишки,</a:t>
            </a:r>
          </a:p>
          <a:p>
            <a:pPr algn="ctr"/>
            <a:r>
              <a:rPr lang="ru-RU" sz="3200"/>
              <a:t>Со всех ног они бегут!</a:t>
            </a:r>
          </a:p>
          <a:p>
            <a:pPr algn="ctr"/>
            <a:r>
              <a:rPr lang="ru-RU" sz="3200"/>
              <a:t>Волк их, видно, не догонит,</a:t>
            </a:r>
          </a:p>
          <a:p>
            <a:pPr algn="ctr"/>
            <a:r>
              <a:rPr lang="ru-RU" sz="3200"/>
              <a:t>От него они уйдут.</a:t>
            </a:r>
          </a:p>
        </p:txBody>
      </p:sp>
      <p:sp>
        <p:nvSpPr>
          <p:cNvPr id="90135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Hom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Оглавление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>
                <a:hlinkClick r:id="rId2" action="ppaction://hlinksldjump"/>
              </a:rPr>
              <a:t>Целая нота.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3" action="ppaction://hlinksldjump"/>
              </a:rPr>
              <a:t>Половинная нота.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4" action="ppaction://hlinksldjump"/>
              </a:rPr>
              <a:t>Четвертная нота.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5" action="ppaction://hlinksldjump"/>
              </a:rPr>
              <a:t>Восьмая нота.</a:t>
            </a:r>
            <a:endParaRPr lang="ru-RU"/>
          </a:p>
          <a:p>
            <a:pPr marL="609600" indent="-609600">
              <a:buFontTx/>
              <a:buAutoNum type="arabicPeriod"/>
            </a:pPr>
            <a:r>
              <a:rPr lang="ru-RU">
                <a:hlinkClick r:id="rId6" action="ppaction://hlinksldjump"/>
              </a:rPr>
              <a:t>Шестнадцатая нота.</a:t>
            </a:r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0"/>
            <a:ext cx="5867400" cy="59436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Эта нота целая – 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Длинная и белая.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У неё нет нотоносца,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Только круглое оконце.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Всех длиннее эта нота</a:t>
            </a:r>
            <a:r>
              <a:rPr lang="en-US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У неё четыре счёта.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А пока она звучит,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Бе-ге-мо-тик говорит. 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57200" y="304800"/>
            <a:ext cx="1676400" cy="144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33400" y="2743200"/>
            <a:ext cx="1676400" cy="144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62000" y="4267200"/>
            <a:ext cx="152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143000" y="4267200"/>
            <a:ext cx="152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524000" y="4267200"/>
            <a:ext cx="152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05000" y="4267200"/>
            <a:ext cx="1524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953000"/>
            <a:ext cx="6248400" cy="1676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Бе-ге-мо-тик говорит</a:t>
            </a:r>
            <a:r>
              <a:rPr lang="en-US">
                <a:latin typeface="Comic Sans MS" pitchFamily="66" charset="0"/>
              </a:rPr>
              <a:t>:</a:t>
            </a:r>
            <a:r>
              <a:rPr lang="ru-RU">
                <a:latin typeface="Comic Sans MS" pitchFamily="66" charset="0"/>
              </a:rPr>
              <a:t> </a:t>
            </a:r>
          </a:p>
          <a:p>
            <a:pPr algn="ctr">
              <a:buFontTx/>
              <a:buNone/>
            </a:pPr>
            <a:r>
              <a:rPr lang="en-US">
                <a:latin typeface="Comic Sans MS" pitchFamily="66" charset="0"/>
              </a:rPr>
              <a:t>“ </a:t>
            </a:r>
            <a:r>
              <a:rPr lang="ru-RU">
                <a:latin typeface="Comic Sans MS" pitchFamily="66" charset="0"/>
              </a:rPr>
              <a:t>Раз, два, три, четыре.</a:t>
            </a:r>
            <a:r>
              <a:rPr lang="en-US">
                <a:latin typeface="Comic Sans MS" pitchFamily="66" charset="0"/>
              </a:rPr>
              <a:t>”</a:t>
            </a:r>
            <a:endParaRPr lang="ru-RU">
              <a:latin typeface="Comic Sans MS" pitchFamily="66" charset="0"/>
            </a:endParaRPr>
          </a:p>
        </p:txBody>
      </p:sp>
      <p:pic>
        <p:nvPicPr>
          <p:cNvPr id="79878" name="Picture 6" descr="000138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0"/>
            <a:ext cx="5562600" cy="4762500"/>
          </a:xfrm>
          <a:prstGeom prst="rect">
            <a:avLst/>
          </a:prstGeom>
          <a:noFill/>
        </p:spPr>
      </p:pic>
      <p:sp>
        <p:nvSpPr>
          <p:cNvPr id="7988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Hom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57200"/>
            <a:ext cx="6629400" cy="27432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Эту посчитай</a:t>
            </a:r>
            <a:r>
              <a:rPr lang="en-US">
                <a:latin typeface="Comic Sans MS" pitchFamily="66" charset="0"/>
              </a:rPr>
              <a:t>:</a:t>
            </a:r>
            <a:endParaRPr lang="ru-RU">
              <a:latin typeface="Comic Sans MS" pitchFamily="66" charset="0"/>
            </a:endParaRPr>
          </a:p>
          <a:p>
            <a:pPr>
              <a:buFontTx/>
              <a:buNone/>
            </a:pPr>
            <a:endParaRPr lang="ru-RU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Белый цвет положен ей,</a:t>
            </a:r>
          </a:p>
          <a:p>
            <a:pPr>
              <a:buFontTx/>
              <a:buNone/>
            </a:pPr>
            <a:r>
              <a:rPr lang="ru-RU">
                <a:latin typeface="Comic Sans MS" pitchFamily="66" charset="0"/>
              </a:rPr>
              <a:t>Нотоносец есть при ней.</a:t>
            </a:r>
          </a:p>
          <a:p>
            <a:pPr>
              <a:buFontTx/>
              <a:buNone/>
            </a:pPr>
            <a:endParaRPr lang="ru-RU">
              <a:latin typeface="Comic Sans MS" pitchFamily="66" charset="0"/>
            </a:endParaRPr>
          </a:p>
          <a:p>
            <a:pPr>
              <a:buFontTx/>
              <a:buNone/>
            </a:pPr>
            <a:endParaRPr lang="ru-RU">
              <a:latin typeface="Comic Sans MS" pitchFamily="66" charset="0"/>
            </a:endParaRP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609600" y="762000"/>
            <a:ext cx="99060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685800" y="1219200"/>
            <a:ext cx="0" cy="15240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 rot="10800000">
            <a:off x="609600" y="4724400"/>
            <a:ext cx="99060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 rot="10800000">
            <a:off x="1524000" y="3733800"/>
            <a:ext cx="0" cy="12954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 rot="10800000">
            <a:off x="1676400" y="4724400"/>
            <a:ext cx="99060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rot="10800000">
            <a:off x="2514600" y="3733800"/>
            <a:ext cx="0" cy="16002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352800" y="38862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rot="10800000">
            <a:off x="838200" y="56388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rot="10800000">
            <a:off x="1219200" y="56388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rot="10800000">
            <a:off x="2362200" y="56388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rot="10800000">
            <a:off x="1981200" y="5638800"/>
            <a:ext cx="0" cy="685800"/>
          </a:xfrm>
          <a:prstGeom prst="line">
            <a:avLst/>
          </a:prstGeom>
          <a:noFill/>
          <a:ln w="1111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3794125" y="3851275"/>
            <a:ext cx="428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913" name="Text Box 1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52750" y="4038600"/>
            <a:ext cx="6191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Половинную Мишка считает </a:t>
            </a:r>
          </a:p>
          <a:p>
            <a:r>
              <a:rPr lang="ru-RU" sz="3200"/>
              <a:t>Он ревёт и Раз -Два пропевает</a:t>
            </a:r>
          </a:p>
        </p:txBody>
      </p:sp>
      <p:sp>
        <p:nvSpPr>
          <p:cNvPr id="80917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Hom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228600" y="457200"/>
            <a:ext cx="15240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648200" y="838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Целый был у нас кружок, </a:t>
            </a: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228600" y="2362200"/>
            <a:ext cx="15240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990600" y="2362200"/>
            <a:ext cx="0" cy="137160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1066800" y="2971800"/>
            <a:ext cx="457200" cy="3048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9" name="Freeform 9"/>
          <p:cNvSpPr>
            <a:spLocks/>
          </p:cNvSpPr>
          <p:nvPr/>
        </p:nvSpPr>
        <p:spPr bwMode="auto">
          <a:xfrm>
            <a:off x="1524000" y="25146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4343400" y="23622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Потом две половинки.</a:t>
            </a:r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304800" y="4191000"/>
            <a:ext cx="15240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1066800" y="4191000"/>
            <a:ext cx="0" cy="137160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75" name="Oval 15"/>
          <p:cNvSpPr>
            <a:spLocks noChangeArrowheads="1"/>
          </p:cNvSpPr>
          <p:nvPr/>
        </p:nvSpPr>
        <p:spPr bwMode="auto">
          <a:xfrm>
            <a:off x="1143000" y="4953000"/>
            <a:ext cx="457200" cy="3048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1600200" y="44958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304800" y="48768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4419600" y="4191000"/>
            <a:ext cx="2743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И вот вместили в целый круг </a:t>
            </a:r>
          </a:p>
          <a:p>
            <a:pPr algn="ctr">
              <a:spcBef>
                <a:spcPct val="50000"/>
              </a:spcBef>
            </a:pPr>
            <a:r>
              <a:rPr lang="ru-RU"/>
              <a:t>Четыре четвертинки.</a:t>
            </a:r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H="1" flipV="1">
            <a:off x="2209800" y="4648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 flipV="1">
            <a:off x="2286000" y="2590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H="1">
            <a:off x="2209800" y="1143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90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895600" y="609600"/>
            <a:ext cx="4038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Четвертинки ходят шагом, 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Не стоят и не спешат.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Постучи-ка, походи-ка,</a:t>
            </a:r>
          </a:p>
          <a:p>
            <a:pPr algn="ctr">
              <a:spcBef>
                <a:spcPct val="50000"/>
              </a:spcBef>
            </a:pPr>
            <a:r>
              <a:rPr lang="ru-RU" sz="2400"/>
              <a:t>Слушай, как они звучат.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3657600" y="3886200"/>
            <a:ext cx="417513" cy="342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4000500" y="34290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4419600" y="3886200"/>
            <a:ext cx="417513" cy="342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4" name="Freeform 16"/>
          <p:cNvSpPr>
            <a:spLocks/>
          </p:cNvSpPr>
          <p:nvPr/>
        </p:nvSpPr>
        <p:spPr bwMode="auto">
          <a:xfrm>
            <a:off x="4762500" y="34290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5" name="Oval 17"/>
          <p:cNvSpPr>
            <a:spLocks noChangeArrowheads="1"/>
          </p:cNvSpPr>
          <p:nvPr/>
        </p:nvSpPr>
        <p:spPr bwMode="auto">
          <a:xfrm>
            <a:off x="5029200" y="3886200"/>
            <a:ext cx="417513" cy="342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6" name="Freeform 18"/>
          <p:cNvSpPr>
            <a:spLocks/>
          </p:cNvSpPr>
          <p:nvPr/>
        </p:nvSpPr>
        <p:spPr bwMode="auto">
          <a:xfrm>
            <a:off x="5372100" y="34290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7" name="Oval 19"/>
          <p:cNvSpPr>
            <a:spLocks noChangeArrowheads="1"/>
          </p:cNvSpPr>
          <p:nvPr/>
        </p:nvSpPr>
        <p:spPr bwMode="auto">
          <a:xfrm>
            <a:off x="5791200" y="3886200"/>
            <a:ext cx="417513" cy="342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6134100" y="3429000"/>
            <a:ext cx="3175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9" name="WordArt 21"/>
          <p:cNvSpPr>
            <a:spLocks noChangeArrowheads="1" noChangeShapeType="1" noTextEdit="1"/>
          </p:cNvSpPr>
          <p:nvPr/>
        </p:nvSpPr>
        <p:spPr bwMode="auto">
          <a:xfrm rot="5400000">
            <a:off x="3200400" y="4876800"/>
            <a:ext cx="1143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94233" name="WordArt 25"/>
          <p:cNvSpPr>
            <a:spLocks noChangeArrowheads="1" noChangeShapeType="1" noTextEdit="1"/>
          </p:cNvSpPr>
          <p:nvPr/>
        </p:nvSpPr>
        <p:spPr bwMode="auto">
          <a:xfrm rot="5400000">
            <a:off x="3886200" y="4876800"/>
            <a:ext cx="1143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94234" name="WordArt 26"/>
          <p:cNvSpPr>
            <a:spLocks noChangeArrowheads="1" noChangeShapeType="1" noTextEdit="1"/>
          </p:cNvSpPr>
          <p:nvPr/>
        </p:nvSpPr>
        <p:spPr bwMode="auto">
          <a:xfrm rot="5400000">
            <a:off x="4572000" y="4876800"/>
            <a:ext cx="1143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94235" name="WordArt 27"/>
          <p:cNvSpPr>
            <a:spLocks noChangeArrowheads="1" noChangeShapeType="1" noTextEdit="1"/>
          </p:cNvSpPr>
          <p:nvPr/>
        </p:nvSpPr>
        <p:spPr bwMode="auto">
          <a:xfrm rot="5400000">
            <a:off x="5334000" y="4876800"/>
            <a:ext cx="1143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94240" name="AutoShape 3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7696200" y="6324600"/>
            <a:ext cx="762000" cy="533400"/>
          </a:xfrm>
          <a:prstGeom prst="actionButtonForwardNex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42" name="AutoShape 3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Hom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94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8229600" cy="2362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Вот восьмушки – хохотушки,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Симпатичные девчушки.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То взялись они за ручки,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То бывают с закорючкой.</a:t>
            </a:r>
          </a:p>
          <a:p>
            <a:pPr algn="ctr">
              <a:buFontTx/>
              <a:buNone/>
            </a:pPr>
            <a:endParaRPr lang="ru-RU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ru-RU">
              <a:latin typeface="Comic Sans MS" pitchFamily="66" charset="0"/>
            </a:endParaRPr>
          </a:p>
        </p:txBody>
      </p:sp>
      <p:sp>
        <p:nvSpPr>
          <p:cNvPr id="81928" name="Music"/>
          <p:cNvSpPr>
            <a:spLocks noEditPoints="1" noChangeArrowheads="1"/>
          </p:cNvSpPr>
          <p:nvPr/>
        </p:nvSpPr>
        <p:spPr bwMode="auto">
          <a:xfrm>
            <a:off x="1905000" y="35814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1929" name="Music"/>
          <p:cNvSpPr>
            <a:spLocks noEditPoints="1" noChangeArrowheads="1"/>
          </p:cNvSpPr>
          <p:nvPr/>
        </p:nvSpPr>
        <p:spPr bwMode="auto">
          <a:xfrm>
            <a:off x="3124200" y="35814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1930" name="Music"/>
          <p:cNvSpPr>
            <a:spLocks noEditPoints="1" noChangeArrowheads="1"/>
          </p:cNvSpPr>
          <p:nvPr/>
        </p:nvSpPr>
        <p:spPr bwMode="auto">
          <a:xfrm>
            <a:off x="5562600" y="35814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1931" name="Music"/>
          <p:cNvSpPr>
            <a:spLocks noEditPoints="1" noChangeArrowheads="1"/>
          </p:cNvSpPr>
          <p:nvPr/>
        </p:nvSpPr>
        <p:spPr bwMode="auto">
          <a:xfrm>
            <a:off x="4343400" y="35814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1933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20574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24384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24384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0" name="Oval 50"/>
          <p:cNvSpPr>
            <a:spLocks noChangeArrowheads="1"/>
          </p:cNvSpPr>
          <p:nvPr/>
        </p:nvSpPr>
        <p:spPr bwMode="auto">
          <a:xfrm>
            <a:off x="25908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1" name="Oval 51"/>
          <p:cNvSpPr>
            <a:spLocks noChangeArrowheads="1"/>
          </p:cNvSpPr>
          <p:nvPr/>
        </p:nvSpPr>
        <p:spPr bwMode="auto">
          <a:xfrm>
            <a:off x="33528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2" name="Oval 52"/>
          <p:cNvSpPr>
            <a:spLocks noChangeArrowheads="1"/>
          </p:cNvSpPr>
          <p:nvPr/>
        </p:nvSpPr>
        <p:spPr bwMode="auto">
          <a:xfrm>
            <a:off x="38862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3" name="Oval 53"/>
          <p:cNvSpPr>
            <a:spLocks noChangeArrowheads="1"/>
          </p:cNvSpPr>
          <p:nvPr/>
        </p:nvSpPr>
        <p:spPr bwMode="auto">
          <a:xfrm>
            <a:off x="51816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4" name="Oval 54"/>
          <p:cNvSpPr>
            <a:spLocks noChangeArrowheads="1"/>
          </p:cNvSpPr>
          <p:nvPr/>
        </p:nvSpPr>
        <p:spPr bwMode="auto">
          <a:xfrm>
            <a:off x="46482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5" name="Oval 55"/>
          <p:cNvSpPr>
            <a:spLocks noChangeArrowheads="1"/>
          </p:cNvSpPr>
          <p:nvPr/>
        </p:nvSpPr>
        <p:spPr bwMode="auto">
          <a:xfrm>
            <a:off x="63246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6" name="Oval 56"/>
          <p:cNvSpPr>
            <a:spLocks noChangeArrowheads="1"/>
          </p:cNvSpPr>
          <p:nvPr/>
        </p:nvSpPr>
        <p:spPr bwMode="auto">
          <a:xfrm>
            <a:off x="5791200" y="5029200"/>
            <a:ext cx="419100" cy="3429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7" name="Freeform 57"/>
          <p:cNvSpPr>
            <a:spLocks/>
          </p:cNvSpPr>
          <p:nvPr/>
        </p:nvSpPr>
        <p:spPr bwMode="auto">
          <a:xfrm>
            <a:off x="29718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8" name="Freeform 58"/>
          <p:cNvSpPr>
            <a:spLocks/>
          </p:cNvSpPr>
          <p:nvPr/>
        </p:nvSpPr>
        <p:spPr bwMode="auto">
          <a:xfrm>
            <a:off x="37338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9" name="Freeform 59"/>
          <p:cNvSpPr>
            <a:spLocks/>
          </p:cNvSpPr>
          <p:nvPr/>
        </p:nvSpPr>
        <p:spPr bwMode="auto">
          <a:xfrm>
            <a:off x="42672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0" name="Freeform 60"/>
          <p:cNvSpPr>
            <a:spLocks/>
          </p:cNvSpPr>
          <p:nvPr/>
        </p:nvSpPr>
        <p:spPr bwMode="auto">
          <a:xfrm>
            <a:off x="50292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1" name="Freeform 61"/>
          <p:cNvSpPr>
            <a:spLocks/>
          </p:cNvSpPr>
          <p:nvPr/>
        </p:nvSpPr>
        <p:spPr bwMode="auto">
          <a:xfrm>
            <a:off x="55626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2" name="Freeform 62"/>
          <p:cNvSpPr>
            <a:spLocks/>
          </p:cNvSpPr>
          <p:nvPr/>
        </p:nvSpPr>
        <p:spPr bwMode="auto">
          <a:xfrm>
            <a:off x="6705600" y="4495800"/>
            <a:ext cx="1588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3" name="Freeform 63"/>
          <p:cNvSpPr>
            <a:spLocks/>
          </p:cNvSpPr>
          <p:nvPr/>
        </p:nvSpPr>
        <p:spPr bwMode="auto">
          <a:xfrm>
            <a:off x="6172200" y="4495800"/>
            <a:ext cx="95250" cy="684213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0" y="0"/>
              </a:cxn>
            </a:cxnLst>
            <a:rect l="0" t="0" r="r" b="b"/>
            <a:pathLst>
              <a:path w="1" h="1080">
                <a:moveTo>
                  <a:pt x="0" y="1080"/>
                </a:moveTo>
                <a:cubicBezTo>
                  <a:pt x="0" y="1080"/>
                  <a:pt x="0" y="540"/>
                  <a:pt x="0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4" name="Freeform 64"/>
          <p:cNvSpPr>
            <a:spLocks/>
          </p:cNvSpPr>
          <p:nvPr/>
        </p:nvSpPr>
        <p:spPr bwMode="auto">
          <a:xfrm>
            <a:off x="61722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5" name="Freeform 65"/>
          <p:cNvSpPr>
            <a:spLocks/>
          </p:cNvSpPr>
          <p:nvPr/>
        </p:nvSpPr>
        <p:spPr bwMode="auto">
          <a:xfrm>
            <a:off x="55626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6" name="Freeform 66"/>
          <p:cNvSpPr>
            <a:spLocks/>
          </p:cNvSpPr>
          <p:nvPr/>
        </p:nvSpPr>
        <p:spPr bwMode="auto">
          <a:xfrm>
            <a:off x="50292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7" name="Freeform 67"/>
          <p:cNvSpPr>
            <a:spLocks/>
          </p:cNvSpPr>
          <p:nvPr/>
        </p:nvSpPr>
        <p:spPr bwMode="auto">
          <a:xfrm>
            <a:off x="42672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8" name="Freeform 68"/>
          <p:cNvSpPr>
            <a:spLocks/>
          </p:cNvSpPr>
          <p:nvPr/>
        </p:nvSpPr>
        <p:spPr bwMode="auto">
          <a:xfrm>
            <a:off x="37338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9" name="Freeform 69"/>
          <p:cNvSpPr>
            <a:spLocks/>
          </p:cNvSpPr>
          <p:nvPr/>
        </p:nvSpPr>
        <p:spPr bwMode="auto">
          <a:xfrm>
            <a:off x="29718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0" name="Freeform 70"/>
          <p:cNvSpPr>
            <a:spLocks/>
          </p:cNvSpPr>
          <p:nvPr/>
        </p:nvSpPr>
        <p:spPr bwMode="auto">
          <a:xfrm>
            <a:off x="6705600" y="4495800"/>
            <a:ext cx="266700" cy="227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180"/>
              </a:cxn>
              <a:cxn ang="0">
                <a:pos x="360" y="360"/>
              </a:cxn>
            </a:cxnLst>
            <a:rect l="0" t="0" r="r" b="b"/>
            <a:pathLst>
              <a:path w="420" h="36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30"/>
                  <a:pt x="360" y="3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229600" cy="121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/>
              <a:t>Счёт здесь делим пополам</a:t>
            </a:r>
            <a:r>
              <a:rPr lang="en-US"/>
              <a:t>:</a:t>
            </a:r>
            <a:endParaRPr 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                                         -здесь и там.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86020" name="Music"/>
          <p:cNvSpPr>
            <a:spLocks noEditPoints="1" noChangeArrowheads="1"/>
          </p:cNvSpPr>
          <p:nvPr/>
        </p:nvSpPr>
        <p:spPr bwMode="auto">
          <a:xfrm>
            <a:off x="15240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21" name="Music"/>
          <p:cNvSpPr>
            <a:spLocks noEditPoints="1" noChangeArrowheads="1"/>
          </p:cNvSpPr>
          <p:nvPr/>
        </p:nvSpPr>
        <p:spPr bwMode="auto">
          <a:xfrm>
            <a:off x="15240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22" name="Music"/>
          <p:cNvSpPr>
            <a:spLocks noEditPoints="1" noChangeArrowheads="1"/>
          </p:cNvSpPr>
          <p:nvPr/>
        </p:nvSpPr>
        <p:spPr bwMode="auto">
          <a:xfrm>
            <a:off x="8382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23" name="Music"/>
          <p:cNvSpPr>
            <a:spLocks noEditPoints="1" noChangeArrowheads="1"/>
          </p:cNvSpPr>
          <p:nvPr/>
        </p:nvSpPr>
        <p:spPr bwMode="auto">
          <a:xfrm>
            <a:off x="1524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27" name="Music"/>
          <p:cNvSpPr>
            <a:spLocks noEditPoints="1" noChangeArrowheads="1"/>
          </p:cNvSpPr>
          <p:nvPr/>
        </p:nvSpPr>
        <p:spPr bwMode="auto">
          <a:xfrm>
            <a:off x="32004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28" name="Music"/>
          <p:cNvSpPr>
            <a:spLocks noEditPoints="1" noChangeArrowheads="1"/>
          </p:cNvSpPr>
          <p:nvPr/>
        </p:nvSpPr>
        <p:spPr bwMode="auto">
          <a:xfrm>
            <a:off x="38862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30" name="Music"/>
          <p:cNvSpPr>
            <a:spLocks noEditPoints="1" noChangeArrowheads="1"/>
          </p:cNvSpPr>
          <p:nvPr/>
        </p:nvSpPr>
        <p:spPr bwMode="auto">
          <a:xfrm>
            <a:off x="44958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31" name="Music"/>
          <p:cNvSpPr>
            <a:spLocks noEditPoints="1" noChangeArrowheads="1"/>
          </p:cNvSpPr>
          <p:nvPr/>
        </p:nvSpPr>
        <p:spPr bwMode="auto">
          <a:xfrm>
            <a:off x="4495800" y="1600200"/>
            <a:ext cx="1143000" cy="5715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304800" y="2286000"/>
            <a:ext cx="1524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3429000" y="2286000"/>
            <a:ext cx="1524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1752600" y="2286000"/>
            <a:ext cx="1524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4724400" y="2286000"/>
            <a:ext cx="152400" cy="609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7" name="WordArt 21"/>
          <p:cNvSpPr>
            <a:spLocks noChangeArrowheads="1" noChangeShapeType="1" noTextEdit="1"/>
          </p:cNvSpPr>
          <p:nvPr/>
        </p:nvSpPr>
        <p:spPr bwMode="auto">
          <a:xfrm rot="5400000">
            <a:off x="-266700" y="3619500"/>
            <a:ext cx="1600200" cy="457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86039" name="WordArt 23"/>
          <p:cNvSpPr>
            <a:spLocks noChangeArrowheads="1" noChangeShapeType="1" noTextEdit="1"/>
          </p:cNvSpPr>
          <p:nvPr/>
        </p:nvSpPr>
        <p:spPr bwMode="auto">
          <a:xfrm rot="5400000">
            <a:off x="1066800" y="3657600"/>
            <a:ext cx="16002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Два</a:t>
            </a:r>
          </a:p>
        </p:txBody>
      </p:sp>
      <p:sp>
        <p:nvSpPr>
          <p:cNvPr id="86041" name="WordArt 25"/>
          <p:cNvSpPr>
            <a:spLocks noChangeArrowheads="1" noChangeShapeType="1" noTextEdit="1"/>
          </p:cNvSpPr>
          <p:nvPr/>
        </p:nvSpPr>
        <p:spPr bwMode="auto">
          <a:xfrm rot="5400000">
            <a:off x="2819400" y="3733800"/>
            <a:ext cx="14478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Три</a:t>
            </a:r>
          </a:p>
        </p:txBody>
      </p:sp>
      <p:sp>
        <p:nvSpPr>
          <p:cNvPr id="86044" name="WordArt 28"/>
          <p:cNvSpPr>
            <a:spLocks noChangeArrowheads="1" noChangeShapeType="1" noTextEdit="1"/>
          </p:cNvSpPr>
          <p:nvPr/>
        </p:nvSpPr>
        <p:spPr bwMode="auto">
          <a:xfrm rot="5400000">
            <a:off x="4038600" y="3657600"/>
            <a:ext cx="1676400" cy="457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Четыре</a:t>
            </a:r>
          </a:p>
        </p:txBody>
      </p:sp>
      <p:sp>
        <p:nvSpPr>
          <p:cNvPr id="86048" name="WordArt 32"/>
          <p:cNvSpPr>
            <a:spLocks noChangeArrowheads="1" noChangeShapeType="1" noTextEdit="1"/>
          </p:cNvSpPr>
          <p:nvPr/>
        </p:nvSpPr>
        <p:spPr bwMode="auto">
          <a:xfrm rot="5400000">
            <a:off x="1147762" y="2967038"/>
            <a:ext cx="1428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0" name="WordArt 34"/>
          <p:cNvSpPr>
            <a:spLocks noChangeArrowheads="1" noChangeShapeType="1" noTextEdit="1"/>
          </p:cNvSpPr>
          <p:nvPr/>
        </p:nvSpPr>
        <p:spPr bwMode="auto">
          <a:xfrm rot="5400000">
            <a:off x="4119562" y="2967038"/>
            <a:ext cx="1428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1" name="WordArt 35"/>
          <p:cNvSpPr>
            <a:spLocks noChangeArrowheads="1" noChangeShapeType="1" noTextEdit="1"/>
          </p:cNvSpPr>
          <p:nvPr/>
        </p:nvSpPr>
        <p:spPr bwMode="auto">
          <a:xfrm rot="5400000">
            <a:off x="2366962" y="2967038"/>
            <a:ext cx="1428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2" name="WordArt 36"/>
          <p:cNvSpPr>
            <a:spLocks noChangeArrowheads="1" noChangeShapeType="1" noTextEdit="1"/>
          </p:cNvSpPr>
          <p:nvPr/>
        </p:nvSpPr>
        <p:spPr bwMode="auto">
          <a:xfrm rot="5400000">
            <a:off x="5491162" y="2967038"/>
            <a:ext cx="142875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2286000" y="5486400"/>
            <a:ext cx="472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Кошка пляшет и поёт</a:t>
            </a:r>
          </a:p>
        </p:txBody>
      </p:sp>
      <p:pic>
        <p:nvPicPr>
          <p:cNvPr id="86055" name="Picture 39" descr="000148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600200"/>
            <a:ext cx="2973388" cy="3124200"/>
          </a:xfrm>
          <a:prstGeom prst="rect">
            <a:avLst/>
          </a:prstGeom>
          <a:noFill/>
        </p:spPr>
      </p:pic>
      <p:sp>
        <p:nvSpPr>
          <p:cNvPr id="86058" name="AutoShape 4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6324600"/>
            <a:ext cx="1143000" cy="533400"/>
          </a:xfrm>
          <a:prstGeom prst="actionButtonBackPrevious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64" name="AutoShape 48"/>
          <p:cNvSpPr>
            <a:spLocks noChangeArrowheads="1"/>
          </p:cNvSpPr>
          <p:nvPr/>
        </p:nvSpPr>
        <p:spPr bwMode="auto">
          <a:xfrm>
            <a:off x="9144000" y="0"/>
            <a:ext cx="228600" cy="76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66" name="AutoShape 50"/>
          <p:cNvSpPr>
            <a:spLocks noChangeArrowheads="1"/>
          </p:cNvSpPr>
          <p:nvPr/>
        </p:nvSpPr>
        <p:spPr bwMode="auto">
          <a:xfrm>
            <a:off x="9296400" y="152400"/>
            <a:ext cx="228600" cy="76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68" name="AutoShape 5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Hom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8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673</TotalTime>
  <Words>304</Words>
  <Application>Microsoft PowerPoint</Application>
  <PresentationFormat>Экран (4:3)</PresentationFormat>
  <Paragraphs>99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Океан</vt:lpstr>
      <vt:lpstr>Слайд 1</vt:lpstr>
      <vt:lpstr>Оглавление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Home</cp:lastModifiedBy>
  <cp:revision>28</cp:revision>
  <cp:lastPrinted>1601-01-01T00:00:00Z</cp:lastPrinted>
  <dcterms:created xsi:type="dcterms:W3CDTF">1601-01-01T00:00:00Z</dcterms:created>
  <dcterms:modified xsi:type="dcterms:W3CDTF">2015-11-08T19:53:25Z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