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2" r:id="rId5"/>
    <p:sldId id="257" r:id="rId6"/>
    <p:sldId id="268" r:id="rId7"/>
    <p:sldId id="269" r:id="rId8"/>
    <p:sldId id="271" r:id="rId9"/>
    <p:sldId id="272" r:id="rId10"/>
    <p:sldId id="273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188" y="1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746625" y="-7143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67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3041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7" y="1844824"/>
            <a:ext cx="351039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32785" y="0"/>
            <a:ext cx="65213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Garamond" pitchFamily="18" charset="0"/>
              </a:rPr>
              <a:t>Самопрезентация</a:t>
            </a:r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> учителя музыки 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>Муниципального бюджетного образовательного учреждения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>«Средняя общеобразовательная школа №31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> с углубленным изучением отдельных предметов»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>Нижнекамского муниципального района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Garamond" pitchFamily="18" charset="0"/>
              </a:rPr>
              <a:t>Республики Татарстан</a:t>
            </a:r>
            <a:endParaRPr lang="ru-RU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3539" y="2136339"/>
            <a:ext cx="54606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Garamond" pitchFamily="18" charset="0"/>
              </a:rPr>
              <a:t>Вахрушева </a:t>
            </a:r>
          </a:p>
          <a:p>
            <a:r>
              <a:rPr lang="ru-RU" sz="5400" b="1" i="1" dirty="0" smtClean="0">
                <a:solidFill>
                  <a:srgbClr val="C00000"/>
                </a:solidFill>
                <a:latin typeface="Garamond" pitchFamily="18" charset="0"/>
              </a:rPr>
              <a:t>Любовь</a:t>
            </a:r>
          </a:p>
          <a:p>
            <a:r>
              <a:rPr lang="ru-RU" sz="5400" b="1" i="1" dirty="0" smtClean="0">
                <a:solidFill>
                  <a:srgbClr val="C00000"/>
                </a:solidFill>
                <a:latin typeface="Garamond" pitchFamily="18" charset="0"/>
              </a:rPr>
              <a:t>Владимировна</a:t>
            </a:r>
            <a:endParaRPr lang="ru-RU" sz="5400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05" y="4262085"/>
            <a:ext cx="1758233" cy="270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1192" y="4761751"/>
            <a:ext cx="1412226" cy="206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922" y="2849109"/>
            <a:ext cx="2540539" cy="2844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8" y="451873"/>
            <a:ext cx="2192662" cy="143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1" y="116632"/>
            <a:ext cx="2331776" cy="151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07" y="1"/>
            <a:ext cx="2101507" cy="1371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22" y="451874"/>
            <a:ext cx="2172446" cy="141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06" y="116632"/>
            <a:ext cx="1923048" cy="125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922" y="1606004"/>
            <a:ext cx="2364985" cy="155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Творческая панорама учителя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3173" y="1772816"/>
            <a:ext cx="2340546" cy="152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045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30" y="3010026"/>
            <a:ext cx="1582486" cy="2067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046 (1)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85" y="3367629"/>
            <a:ext cx="1567460" cy="204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Магариф Гори ясно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00" y="1843444"/>
            <a:ext cx="2400175" cy="1553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Свидетельство Конспект урока музыки по Шадрикову 2 класс (1)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07" y="3314474"/>
            <a:ext cx="1451489" cy="189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Свидетельство Методическая работа по музыке 2 класс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81" y="3467386"/>
            <a:ext cx="1423379" cy="185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5" descr="C:\Users\Наталья\Pictures\2015-08-27 диплом\диплом 00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09" y="2855729"/>
            <a:ext cx="1510821" cy="1828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80" y="1523928"/>
            <a:ext cx="2449227" cy="13564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02" y="5077711"/>
            <a:ext cx="1431356" cy="175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777\Desktop\2015-10-26\003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65" y="1412776"/>
            <a:ext cx="1676637" cy="223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28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413">
            <a:off x="6901130" y="4476013"/>
            <a:ext cx="2720621" cy="225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06" y="404664"/>
            <a:ext cx="8420100" cy="100241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Garamond" pitchFamily="18" charset="0"/>
              </a:rPr>
              <a:t>Визитная карточка</a:t>
            </a:r>
            <a:endParaRPr lang="ru-RU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1844824"/>
            <a:ext cx="8902955" cy="4608512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rPr>
              <a:t>Образование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rPr>
              <a:t>: закончила Среднее специальное – Государственное автономное образовательное учреждение среднего профессионального образования «Нижнекамское музыкальное училище имени </a:t>
            </a:r>
            <a:r>
              <a:rPr lang="ru-RU" b="1" i="1" dirty="0" err="1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rPr>
              <a:t>Салиха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rPr>
              <a:t> Сайдашева» в 2008 году;</a:t>
            </a:r>
          </a:p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rPr>
              <a:t> </a:t>
            </a:r>
            <a:r>
              <a:rPr lang="ru-RU" b="1" i="1" u="sng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rPr>
              <a:t>Квалификация по диплому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rPr>
              <a:t>: артист оркестра (ансамбля), преподаватель игры на инструменте»;</a:t>
            </a:r>
          </a:p>
          <a:p>
            <a:r>
              <a:rPr lang="ru-RU" b="1" i="1" u="sng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rPr>
              <a:t>Специальность по диплому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rPr>
              <a:t>: инструментальное исполнительство;</a:t>
            </a:r>
          </a:p>
          <a:p>
            <a:endParaRPr lang="ru-RU" b="1" i="1" u="sng" dirty="0" smtClean="0">
              <a:solidFill>
                <a:schemeClr val="tx2">
                  <a:lumMod val="25000"/>
                </a:schemeClr>
              </a:solidFill>
              <a:latin typeface="Garamond" pitchFamily="18" charset="0"/>
            </a:endParaRPr>
          </a:p>
          <a:p>
            <a:r>
              <a:rPr lang="ru-RU" b="1" i="1" u="sng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rPr>
              <a:t>Стаж педагогической работы (по специальности)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rPr>
              <a:t>: 5 лет; </a:t>
            </a:r>
          </a:p>
          <a:p>
            <a:r>
              <a:rPr lang="ru-RU" b="1" i="1" u="sng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rPr>
              <a:t>В данной должности : 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rPr>
              <a:t>5 лет;</a:t>
            </a:r>
          </a:p>
          <a:p>
            <a:r>
              <a:rPr lang="ru-RU" b="1" i="1" u="sng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rPr>
              <a:t>В данной организации : 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Garamond" pitchFamily="18" charset="0"/>
              </a:rPr>
              <a:t>2 года.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906000" cy="1146432"/>
          </a:xfrm>
        </p:spPr>
        <p:txBody>
          <a:bodyPr/>
          <a:lstStyle/>
          <a:p>
            <a:pPr algn="ctr"/>
            <a:r>
              <a:rPr lang="ru-RU" sz="5400" i="1" dirty="0" smtClean="0">
                <a:solidFill>
                  <a:srgbClr val="C00000"/>
                </a:solidFill>
                <a:latin typeface="Garamond" pitchFamily="18" charset="0"/>
              </a:rPr>
              <a:t>Повышение квалификации</a:t>
            </a:r>
            <a:endParaRPr lang="ru-RU" sz="5400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497" y="1412776"/>
            <a:ext cx="3978442" cy="482453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Курсы повышения квалификации для учителей искусства по теме: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 «Использование современных образовательных технологий и создание цифровых учебных материалов как средство формирования образовательных результатов», </a:t>
            </a:r>
          </a:p>
          <a:p>
            <a:pPr algn="ctr"/>
            <a:endParaRPr lang="ru-RU" b="1" i="1" dirty="0" smtClean="0">
              <a:solidFill>
                <a:schemeClr val="bg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ФГБОУ ВПО "</a:t>
            </a:r>
            <a:r>
              <a:rPr lang="ru-RU" b="1" i="1" dirty="0" err="1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Набережночелнинский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 институт социально-педагогических технологий и ресурсов", 108 часов, 2014 г. </a:t>
            </a:r>
          </a:p>
          <a:p>
            <a:pPr algn="ctr"/>
            <a:endParaRPr lang="ru-RU" sz="1800" b="1" i="1" dirty="0" smtClean="0">
              <a:solidFill>
                <a:schemeClr val="bg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endParaRPr lang="ru-RU" sz="1800" b="1" i="1" dirty="0" smtClean="0">
              <a:solidFill>
                <a:schemeClr val="bg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ru-RU" sz="1800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(удостоверение о повышении квалификации за </a:t>
            </a:r>
            <a:r>
              <a:rPr lang="ru-RU" sz="1800" i="1" dirty="0" err="1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рег</a:t>
            </a:r>
            <a:r>
              <a:rPr lang="ru-RU" sz="1800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. номером 3254 от 25 сентября 2014 года).</a:t>
            </a:r>
            <a:endParaRPr lang="ru-RU" i="1" dirty="0" smtClean="0">
              <a:solidFill>
                <a:schemeClr val="bg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Рисунок 3" descr="0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57" y="1772816"/>
            <a:ext cx="504234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05" y="3415152"/>
            <a:ext cx="5559020" cy="319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541" y="0"/>
            <a:ext cx="8420100" cy="1362456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effectLst/>
                <a:latin typeface="Garamond" pitchFamily="18" charset="0"/>
              </a:rPr>
              <a:t>Моя методическая тема</a:t>
            </a:r>
            <a:endParaRPr lang="ru-RU" i="1" dirty="0">
              <a:solidFill>
                <a:srgbClr val="C00000"/>
              </a:solidFill>
              <a:effectLst/>
              <a:latin typeface="Garamond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523" y="1844824"/>
            <a:ext cx="8420100" cy="2085776"/>
          </a:xfrm>
        </p:spPr>
        <p:txBody>
          <a:bodyPr>
            <a:noAutofit/>
          </a:bodyPr>
          <a:lstStyle/>
          <a:p>
            <a:r>
              <a:rPr lang="ru-RU" sz="4400" b="1" i="1" dirty="0">
                <a:solidFill>
                  <a:schemeClr val="bg2">
                    <a:lumMod val="75000"/>
                  </a:schemeClr>
                </a:solidFill>
              </a:rPr>
              <a:t>«Развитие личности путем </a:t>
            </a:r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</a:rPr>
              <a:t>приобщения</a:t>
            </a:r>
          </a:p>
          <a:p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400" b="1" i="1" dirty="0">
                <a:solidFill>
                  <a:schemeClr val="bg2">
                    <a:lumMod val="75000"/>
                  </a:schemeClr>
                </a:solidFill>
              </a:rPr>
              <a:t>детей </a:t>
            </a:r>
            <a:endParaRPr lang="ru-RU" sz="44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</a:rPr>
              <a:t>к </a:t>
            </a:r>
            <a:r>
              <a:rPr lang="ru-RU" sz="4400" b="1" i="1" dirty="0">
                <a:solidFill>
                  <a:schemeClr val="bg2">
                    <a:lumMod val="75000"/>
                  </a:schemeClr>
                </a:solidFill>
              </a:rPr>
              <a:t>искусству </a:t>
            </a:r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</a:rPr>
              <a:t>и</a:t>
            </a:r>
          </a:p>
          <a:p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400" b="1" i="1" dirty="0">
                <a:solidFill>
                  <a:schemeClr val="bg2">
                    <a:lumMod val="75000"/>
                  </a:schemeClr>
                </a:solidFill>
              </a:rPr>
              <a:t>классической </a:t>
            </a:r>
            <a:endParaRPr lang="ru-RU" sz="44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</a:rPr>
              <a:t>музыке</a:t>
            </a:r>
            <a:r>
              <a:rPr lang="ru-RU" sz="4400" b="1" i="1" dirty="0">
                <a:solidFill>
                  <a:schemeClr val="bg2">
                    <a:lumMod val="75000"/>
                  </a:schemeClr>
                </a:solidFill>
              </a:rPr>
              <a:t>».</a:t>
            </a:r>
            <a:endParaRPr lang="ru-RU" sz="40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3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57" y="548680"/>
            <a:ext cx="9399494" cy="424847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Garamond" pitchFamily="18" charset="0"/>
              </a:rPr>
              <a:t>Мое педагогическое кредо:</a:t>
            </a:r>
            <a:br>
              <a:rPr lang="ru-RU" b="1" i="1" dirty="0" smtClean="0">
                <a:latin typeface="Garamond" pitchFamily="18" charset="0"/>
              </a:rPr>
            </a:br>
            <a:r>
              <a:rPr lang="ru-RU" b="1" i="1" dirty="0">
                <a:latin typeface="Garamond" pitchFamily="18" charset="0"/>
              </a:rPr>
              <a:t>«Плохой учитель преподносит истину, хороший - учит её находить</a:t>
            </a:r>
            <a:r>
              <a:rPr lang="ru-RU" b="1" i="1" dirty="0" smtClean="0">
                <a:latin typeface="Garamond" pitchFamily="18" charset="0"/>
              </a:rPr>
              <a:t>».</a:t>
            </a:r>
            <a:br>
              <a:rPr lang="ru-RU" b="1" i="1" dirty="0" smtClean="0">
                <a:latin typeface="Garamond" pitchFamily="18" charset="0"/>
              </a:rPr>
            </a:br>
            <a:r>
              <a:rPr lang="ru-RU" sz="4400" b="1" i="1" dirty="0">
                <a:latin typeface="Garamond" pitchFamily="18" charset="0"/>
              </a:rPr>
              <a:t> </a:t>
            </a:r>
            <a:r>
              <a:rPr lang="ru-RU" sz="4400" b="1" i="1" dirty="0" smtClean="0">
                <a:latin typeface="Garamond" pitchFamily="18" charset="0"/>
              </a:rPr>
              <a:t>                              А</a:t>
            </a:r>
            <a:r>
              <a:rPr lang="ru-RU" sz="4400" b="1" i="1" dirty="0">
                <a:latin typeface="Garamond" pitchFamily="18" charset="0"/>
              </a:rPr>
              <a:t>. </a:t>
            </a:r>
            <a:r>
              <a:rPr lang="ru-RU" sz="4400" b="1" i="1" dirty="0" err="1">
                <a:latin typeface="Garamond" pitchFamily="18" charset="0"/>
              </a:rPr>
              <a:t>Дистервег</a:t>
            </a:r>
            <a:endParaRPr lang="ru-RU" sz="4400" b="1" i="1" dirty="0">
              <a:latin typeface="Garamond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3" y="4797153"/>
            <a:ext cx="8658962" cy="160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06" y="476672"/>
            <a:ext cx="8420100" cy="1362456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Garamond" pitchFamily="18" charset="0"/>
              </a:rPr>
              <a:t>Педагогические основы деятельности</a:t>
            </a:r>
            <a:endParaRPr lang="ru-RU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1916832"/>
            <a:ext cx="8420100" cy="460851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bg1"/>
                </a:solidFill>
                <a:latin typeface="Garamond" pitchFamily="18" charset="0"/>
              </a:rPr>
              <a:t>любовь </a:t>
            </a:r>
            <a:r>
              <a:rPr lang="ru-RU" sz="2800" b="1" i="1" dirty="0">
                <a:solidFill>
                  <a:schemeClr val="bg1"/>
                </a:solidFill>
                <a:latin typeface="Garamond" pitchFamily="18" charset="0"/>
              </a:rPr>
              <a:t>к детям через милосердие, щедрость души, чуткость и  </a:t>
            </a:r>
            <a:r>
              <a:rPr lang="ru-RU" sz="2800" b="1" i="1" dirty="0" smtClean="0">
                <a:solidFill>
                  <a:schemeClr val="bg1"/>
                </a:solidFill>
                <a:latin typeface="Garamond" pitchFamily="18" charset="0"/>
              </a:rPr>
              <a:t>доброту;</a:t>
            </a:r>
            <a:endParaRPr lang="ru-RU" sz="2800" b="1" i="1" dirty="0">
              <a:solidFill>
                <a:schemeClr val="bg1"/>
              </a:solidFill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bg1"/>
                </a:solidFill>
                <a:latin typeface="Garamond" pitchFamily="18" charset="0"/>
              </a:rPr>
              <a:t>признание </a:t>
            </a:r>
            <a:r>
              <a:rPr lang="ru-RU" sz="2800" b="1" i="1" dirty="0">
                <a:solidFill>
                  <a:schemeClr val="bg1"/>
                </a:solidFill>
                <a:latin typeface="Garamond" pitchFamily="18" charset="0"/>
              </a:rPr>
              <a:t>равенства учителя и ребенка в правах как основы учебно-воспитательного процесса и </a:t>
            </a:r>
            <a:r>
              <a:rPr lang="ru-RU" sz="2800" b="1" i="1" dirty="0" smtClean="0">
                <a:solidFill>
                  <a:schemeClr val="bg1"/>
                </a:solidFill>
                <a:latin typeface="Garamond" pitchFamily="18" charset="0"/>
              </a:rPr>
              <a:t>сотрудничества;</a:t>
            </a:r>
            <a:endParaRPr lang="ru-RU" sz="2800" b="1" i="1" dirty="0">
              <a:solidFill>
                <a:schemeClr val="bg1"/>
              </a:solidFill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bg1"/>
                </a:solidFill>
                <a:latin typeface="Garamond" pitchFamily="18" charset="0"/>
              </a:rPr>
              <a:t>признание </a:t>
            </a:r>
            <a:r>
              <a:rPr lang="ru-RU" sz="2800" b="1" i="1" dirty="0">
                <a:solidFill>
                  <a:schemeClr val="bg1"/>
                </a:solidFill>
                <a:latin typeface="Garamond" pitchFamily="18" charset="0"/>
              </a:rPr>
              <a:t>права ребенка на </a:t>
            </a:r>
            <a:r>
              <a:rPr lang="ru-RU" sz="2800" b="1" i="1" dirty="0" smtClean="0">
                <a:solidFill>
                  <a:schemeClr val="bg1"/>
                </a:solidFill>
                <a:latin typeface="Garamond" pitchFamily="18" charset="0"/>
              </a:rPr>
              <a:t>индивидуальность;</a:t>
            </a:r>
            <a:endParaRPr lang="ru-RU" sz="2800" b="1" i="1" dirty="0">
              <a:solidFill>
                <a:schemeClr val="bg1"/>
              </a:solidFill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i="1" dirty="0">
                <a:solidFill>
                  <a:schemeClr val="bg1"/>
                </a:solidFill>
                <a:latin typeface="Garamond" pitchFamily="18" charset="0"/>
              </a:rPr>
              <a:t>л</a:t>
            </a:r>
            <a:r>
              <a:rPr lang="ru-RU" sz="2800" b="1" i="1" dirty="0" smtClean="0">
                <a:solidFill>
                  <a:schemeClr val="bg1"/>
                </a:solidFill>
                <a:latin typeface="Garamond" pitchFamily="18" charset="0"/>
              </a:rPr>
              <a:t>ичностно-ориентированный </a:t>
            </a:r>
            <a:r>
              <a:rPr lang="ru-RU" sz="2800" b="1" i="1" dirty="0">
                <a:solidFill>
                  <a:schemeClr val="bg1"/>
                </a:solidFill>
                <a:latin typeface="Garamond" pitchFamily="18" charset="0"/>
              </a:rPr>
              <a:t>подход в обучении и воспитании </a:t>
            </a:r>
            <a:r>
              <a:rPr lang="ru-RU" sz="2800" b="1" i="1" dirty="0" smtClean="0">
                <a:solidFill>
                  <a:schemeClr val="bg1"/>
                </a:solidFill>
                <a:latin typeface="Garamond" pitchFamily="18" charset="0"/>
              </a:rPr>
              <a:t>ребенка;</a:t>
            </a:r>
            <a:endParaRPr lang="ru-RU" sz="2800" b="1" i="1" dirty="0">
              <a:solidFill>
                <a:schemeClr val="bg1"/>
              </a:solidFill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b="1" i="1" dirty="0">
                <a:solidFill>
                  <a:schemeClr val="bg1"/>
                </a:solidFill>
                <a:latin typeface="Garamond" pitchFamily="18" charset="0"/>
              </a:rPr>
              <a:t>р</a:t>
            </a:r>
            <a:r>
              <a:rPr lang="ru-RU" sz="2800" b="1" i="1" dirty="0" smtClean="0">
                <a:solidFill>
                  <a:schemeClr val="bg1"/>
                </a:solidFill>
                <a:latin typeface="Garamond" pitchFamily="18" charset="0"/>
              </a:rPr>
              <a:t>азвитие </a:t>
            </a:r>
            <a:r>
              <a:rPr lang="ru-RU" sz="2800" b="1" i="1" dirty="0">
                <a:solidFill>
                  <a:schemeClr val="bg1"/>
                </a:solidFill>
                <a:latin typeface="Garamond" pitchFamily="18" charset="0"/>
              </a:rPr>
              <a:t>первоначального успеха </a:t>
            </a:r>
            <a:r>
              <a:rPr lang="ru-RU" sz="2800" b="1" i="1" dirty="0" smtClean="0">
                <a:solidFill>
                  <a:schemeClr val="bg1"/>
                </a:solidFill>
                <a:latin typeface="Garamond" pitchFamily="18" charset="0"/>
              </a:rPr>
              <a:t>ребенка.</a:t>
            </a:r>
            <a:endParaRPr lang="ru-RU" sz="2800" b="1" i="1" dirty="0">
              <a:solidFill>
                <a:schemeClr val="bg1"/>
              </a:solidFill>
              <a:latin typeface="Garamond" pitchFamily="18" charset="0"/>
            </a:endParaRPr>
          </a:p>
          <a:p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"/>
            <a:ext cx="9906000" cy="68491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06" y="260648"/>
            <a:ext cx="8420100" cy="1656184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Garamond" pitchFamily="18" charset="0"/>
              </a:rPr>
              <a:t>Мои педагогические  принципы</a:t>
            </a:r>
            <a:endParaRPr lang="ru-RU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374867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900" b="1" i="1" dirty="0" smtClean="0">
                <a:solidFill>
                  <a:schemeClr val="bg1"/>
                </a:solidFill>
                <a:latin typeface="Garamond" pitchFamily="18" charset="0"/>
              </a:rPr>
              <a:t>Формировать </a:t>
            </a:r>
            <a:r>
              <a:rPr lang="ru-RU" sz="2900" b="1" i="1" dirty="0">
                <a:solidFill>
                  <a:schemeClr val="bg1"/>
                </a:solidFill>
                <a:latin typeface="Garamond" pitchFamily="18" charset="0"/>
              </a:rPr>
              <a:t>стойкую мотивацию ученика к развитию.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900" b="1" i="1" dirty="0" smtClean="0">
                <a:solidFill>
                  <a:schemeClr val="bg1"/>
                </a:solidFill>
                <a:latin typeface="Garamond" pitchFamily="18" charset="0"/>
              </a:rPr>
              <a:t>Создавать </a:t>
            </a:r>
            <a:r>
              <a:rPr lang="ru-RU" sz="2900" b="1" i="1" dirty="0">
                <a:solidFill>
                  <a:schemeClr val="bg1"/>
                </a:solidFill>
                <a:latin typeface="Garamond" pitchFamily="18" charset="0"/>
              </a:rPr>
              <a:t>условия для реализации индивидуальных способностей каждого ребенка.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900" b="1" i="1" dirty="0" smtClean="0">
                <a:solidFill>
                  <a:schemeClr val="bg1"/>
                </a:solidFill>
                <a:latin typeface="Garamond" pitchFamily="18" charset="0"/>
              </a:rPr>
              <a:t>Уметь </a:t>
            </a:r>
            <a:r>
              <a:rPr lang="ru-RU" sz="2900" b="1" i="1" dirty="0">
                <a:solidFill>
                  <a:schemeClr val="bg1"/>
                </a:solidFill>
                <a:latin typeface="Garamond" pitchFamily="18" charset="0"/>
              </a:rPr>
              <a:t>увлечь учеников своим предметом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900" b="1" i="1" dirty="0" smtClean="0">
                <a:solidFill>
                  <a:schemeClr val="bg1"/>
                </a:solidFill>
                <a:latin typeface="Garamond" pitchFamily="18" charset="0"/>
              </a:rPr>
              <a:t>Спуститься </a:t>
            </a:r>
            <a:r>
              <a:rPr lang="ru-RU" sz="2900" b="1" i="1" dirty="0">
                <a:solidFill>
                  <a:schemeClr val="bg1"/>
                </a:solidFill>
                <a:latin typeface="Garamond" pitchFamily="18" charset="0"/>
              </a:rPr>
              <a:t>с высот своих знаний до незнания ученика и вместе с ним совершить восхождение..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9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536" y="260648"/>
            <a:ext cx="8420100" cy="8343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Garamond" pitchFamily="18" charset="0"/>
              </a:rPr>
              <a:t>Самообразование</a:t>
            </a:r>
            <a:endParaRPr lang="ru-RU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480" y="1052736"/>
            <a:ext cx="9283031" cy="5544616"/>
          </a:xfrm>
        </p:spPr>
        <p:txBody>
          <a:bodyPr>
            <a:noAutofit/>
          </a:bodyPr>
          <a:lstStyle/>
          <a:p>
            <a:r>
              <a:rPr lang="ru-RU" sz="1600" b="1" i="1" u="sng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Тема самообразования: 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«Развитие личности, путем приобщения детей к искусству и классической 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музыке».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выступление на 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курсах повышение квалификации по теме «Развитие личности, творческих способностей, ассоциативного мышления учащихся, путем приобщения детей к искусству и классической музыке», Набережные Челны, 2014 год;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 участие во </a:t>
            </a:r>
            <a:r>
              <a:rPr lang="en-US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II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 научно-практическом семинаре  «Искусство в системе общего, дополнительного и профессионального образования», Казань - Нижнекамск 2014 год;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постоянный участник вебинаров издательства «Просвещение;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публикации в 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электронном педагогическом журнале 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МАГАРИФ.РФ;  </a:t>
            </a:r>
            <a:endParaRPr lang="ru-RU" sz="1600" b="1" i="1" dirty="0">
              <a:solidFill>
                <a:schemeClr val="bg2">
                  <a:lumMod val="75000"/>
                </a:schemeClr>
              </a:solidFill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публикации на 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личном сайте портала 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МУЛЬТИУРОК.RU; </a:t>
            </a:r>
            <a:endParaRPr lang="ru-RU" sz="1600" b="1" i="1" dirty="0">
              <a:solidFill>
                <a:schemeClr val="bg2">
                  <a:lumMod val="75000"/>
                </a:schemeClr>
              </a:solidFill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публикация на 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сайте 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TatarTele.INFO; </a:t>
            </a:r>
            <a:endParaRPr lang="ru-RU" sz="1600" b="1" i="1" dirty="0">
              <a:solidFill>
                <a:schemeClr val="bg2">
                  <a:lumMod val="75000"/>
                </a:schemeClr>
              </a:solidFill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публикации на 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личном сайте НС – 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портала.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 Хоровой коллектив «Лазурь», призер в номинации «Проникновенное исполнение произведения в рамках Года Культуры», в муниципальном конкурсе хоровых педагогических коллективов «Творческая панорама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»;</a:t>
            </a:r>
            <a:endParaRPr lang="ru-RU" sz="1600" b="1" i="1" dirty="0">
              <a:solidFill>
                <a:schemeClr val="bg2">
                  <a:lumMod val="75000"/>
                </a:schemeClr>
              </a:solidFill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Дипломант 2 степени за участие в Международном и Всероссийском конкурсах за выполненную и представленную конкурсную работу в общей номинации «Исследовательские работы и проекты», фестиваль международных и всероссийских дистанционных конкурсов «Таланты России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»;</a:t>
            </a:r>
            <a:endParaRPr lang="ru-RU" sz="1600" b="1" i="1" dirty="0">
              <a:solidFill>
                <a:schemeClr val="bg2">
                  <a:lumMod val="75000"/>
                </a:schemeClr>
              </a:solidFill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Участие во Всероссийском конкурсе методических разработок «</a:t>
            </a:r>
            <a:r>
              <a:rPr lang="ru-RU" sz="1600" b="1" i="1" dirty="0" err="1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Белем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1600" b="1" i="1" dirty="0" err="1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сандыгы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», </a:t>
            </a:r>
            <a:r>
              <a:rPr lang="ru-RU" sz="1600" b="1" i="1" dirty="0" err="1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ТатарТеле.ИНФ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Победитель </a:t>
            </a:r>
            <a:r>
              <a:rPr lang="en-US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III</a:t>
            </a:r>
            <a:r>
              <a:rPr lang="ru-RU" sz="1600" b="1" i="1" dirty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 степени во всероссийском конкурсе «</a:t>
            </a:r>
            <a:r>
              <a:rPr lang="ru-RU" sz="1600" b="1" i="1" dirty="0" err="1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Вопросита</a:t>
            </a:r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».</a:t>
            </a:r>
            <a:endParaRPr lang="ru-RU" sz="1600" b="1" i="1" dirty="0">
              <a:solidFill>
                <a:schemeClr val="bg2">
                  <a:lumMod val="7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15" y="332656"/>
            <a:ext cx="8420100" cy="1362456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Garamond" pitchFamily="18" charset="0"/>
              </a:rPr>
              <a:t>Личное участие в конкурсах и руководство коллективами</a:t>
            </a:r>
            <a:endParaRPr lang="ru-RU" sz="4000" i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506" y="1700808"/>
            <a:ext cx="9049005" cy="489654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Хоровой коллектив «Лазурь», призер в номинации «Проникновенное исполнение произведения в рамках Года Культуры», в муниципальном конкурсе хоровых педагогических коллективов «Творческая панорама»,  2014 год;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Дипломант 2 степени за участие в Международном и Всероссийском конкурсах за выполненную и представленную конкурсную работу в общей номинации «Исследовательские работы и проекты», фестиваль международных и всероссийских дистанционных конкурсов «Таланты России», 2015 год;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Участие во Всероссийском конкурсе методических разработок «</a:t>
            </a:r>
            <a:r>
              <a:rPr lang="ru-RU" sz="2000" b="1" i="1" dirty="0" err="1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Белем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сандыгы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», </a:t>
            </a:r>
            <a:r>
              <a:rPr lang="ru-RU" sz="2000" b="1" i="1" dirty="0" err="1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ТатарТеле.ИНФ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, 2015 год.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Победитель </a:t>
            </a:r>
            <a:r>
              <a:rPr lang="en-US" sz="20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III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 степени во всероссийском конкурсе «</a:t>
            </a:r>
            <a:r>
              <a:rPr lang="ru-RU" sz="2000" b="1" i="1" dirty="0" err="1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Вопросита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Garamond" pitchFamily="18" charset="0"/>
              </a:rPr>
              <a:t>», 2015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94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527</Words>
  <Application>Microsoft Office PowerPoint</Application>
  <PresentationFormat>Лист A4 (210x297 мм)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Визитная карточка</vt:lpstr>
      <vt:lpstr>Повышение квалификации</vt:lpstr>
      <vt:lpstr>Моя методическая тема</vt:lpstr>
      <vt:lpstr>Мое педагогическое кредо: «Плохой учитель преподносит истину, хороший - учит её находить».                                А. Дистервег</vt:lpstr>
      <vt:lpstr>Педагогические основы деятельности</vt:lpstr>
      <vt:lpstr>Мои педагогические  принципы</vt:lpstr>
      <vt:lpstr>Самообразование</vt:lpstr>
      <vt:lpstr>Личное участие в конкурсах и руководство коллективами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 Владимировна</dc:creator>
  <cp:lastModifiedBy>Администратор</cp:lastModifiedBy>
  <cp:revision>51</cp:revision>
  <dcterms:created xsi:type="dcterms:W3CDTF">2015-10-13T08:24:08Z</dcterms:created>
  <dcterms:modified xsi:type="dcterms:W3CDTF">2015-11-07T10:46:44Z</dcterms:modified>
</cp:coreProperties>
</file>