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9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0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4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0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5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4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3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8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BC941A-159E-48E8-B3D7-A7A7805B9719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4B90C4-0EB4-443B-8C31-702C6547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642" y="495300"/>
            <a:ext cx="10809357" cy="301466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исследовательская деятельность как средство формирования УУД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2522" y="5244835"/>
            <a:ext cx="4293839" cy="1388534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№3, учитель физики, руководитель кружка «ИКТ»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Шкахова Елена Юрьевна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4226" y="6633369"/>
            <a:ext cx="4572135" cy="679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9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11" y="0"/>
            <a:ext cx="10018713" cy="175259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Григорьев Д.В., Степанов П.В. Внеурочная деятельность школьник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2438399"/>
            <a:ext cx="2870200" cy="441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33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кружка ИКТ. 5а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30" y="1828802"/>
            <a:ext cx="2830908" cy="4178298"/>
          </a:xfrm>
        </p:spPr>
      </p:pic>
      <p:sp>
        <p:nvSpPr>
          <p:cNvPr id="10" name="Прямоугольник 9"/>
          <p:cNvSpPr/>
          <p:nvPr/>
        </p:nvSpPr>
        <p:spPr>
          <a:xfrm>
            <a:off x="7903367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38" y="1828801"/>
            <a:ext cx="2720183" cy="4178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828800"/>
            <a:ext cx="2603500" cy="41782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4" y="1828802"/>
            <a:ext cx="2768600" cy="41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11" y="0"/>
            <a:ext cx="10018713" cy="17525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исследовательской деятельностью. 8а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905000"/>
            <a:ext cx="104647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11" y="0"/>
            <a:ext cx="10018713" cy="17525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деятельностью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8в и 9а классы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409700"/>
            <a:ext cx="5566567" cy="5664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6210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98600" y="685800"/>
            <a:ext cx="1069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981200" y="476250"/>
            <a:ext cx="8229600" cy="5976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направлен на обеспечение духовно-нравственного развития и воспитания обучающихся; 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основных образовательных программ дошкольного, начального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alt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111" y="0"/>
            <a:ext cx="10018713" cy="1752599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Конвенции о правах ребёнка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76400"/>
            <a:ext cx="10707690" cy="5181599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всегда иметь право на счастливое детство. Их время должно быть временем радости, временем мира, игр, учёбы и роста. Их будущее должно основываться на гармонии сотрудничества. Их жизнь должна становиться более полнокровной по мере того, как расширяются их перспективы, и они обретают опыт»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6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(методологический аспект)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55800" y="2706707"/>
            <a:ext cx="82915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стандарт, как совокупность требований </a:t>
            </a: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системно-</a:t>
            </a:r>
            <a:r>
              <a:rPr lang="ru-RU" altLang="ja-JP" sz="2400" dirty="0" err="1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концепция духовно-нравственного развития и воспитания личности гражданина 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на становление личностных характеристик</a:t>
            </a:r>
            <a:r>
              <a:rPr lang="ru-RU" altLang="ja-JP" sz="2400" b="1" i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</a:t>
            </a: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учет региональных, национальных и этнокультурных потребностей народов Российской Федерации </a:t>
            </a: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учет образовательных потребностей детей с ограниченными возможностями здоровья и т.д. </a:t>
            </a:r>
          </a:p>
        </p:txBody>
      </p:sp>
      <p:pic>
        <p:nvPicPr>
          <p:cNvPr id="38919" name="Picture 7" descr="D:\КНОШ3\Материалы_сайта\фото_для_ФГОС\Konc_duhov_nravst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2" y="3810000"/>
            <a:ext cx="19446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955800" y="1600200"/>
            <a:ext cx="840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ja-JP" sz="28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методологических оснований при разработке ФГОС основного общего образования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09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44038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(содержательный аспект)</a:t>
            </a:r>
          </a:p>
        </p:txBody>
      </p:sp>
      <p:graphicFrame>
        <p:nvGraphicFramePr>
          <p:cNvPr id="44133" name="Group 1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82396"/>
              </p:ext>
            </p:extLst>
          </p:nvPr>
        </p:nvGraphicFramePr>
        <p:xfrm>
          <a:off x="1523999" y="1447801"/>
          <a:ext cx="9144001" cy="4217035"/>
        </p:xfrm>
        <a:graphic>
          <a:graphicData uri="http://schemas.openxmlformats.org/drawingml/2006/table">
            <a:tbl>
              <a:tblPr/>
              <a:tblGrid>
                <a:gridCol w="3232298"/>
                <a:gridCol w="2977117"/>
                <a:gridCol w="2934586"/>
              </a:tblGrid>
              <a:tr h="982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Параметры оценки преемственности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Структура основной образовательной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Целевой, содержательный и организационный разделы*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Целевой, содержательный и организационный разделы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основной образовательной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Через урочную и внеурочную деятельность*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Через урочную и внеурочную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Система условий реализации ООП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21" name="Rectangle 1113"/>
          <p:cNvSpPr>
            <a:spLocks noChangeArrowheads="1"/>
          </p:cNvSpPr>
          <p:nvPr/>
        </p:nvSpPr>
        <p:spPr bwMode="auto">
          <a:xfrm>
            <a:off x="1971676" y="5943601"/>
            <a:ext cx="8239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1600">
                <a:solidFill>
                  <a:srgbClr val="423030"/>
                </a:solidFill>
              </a:rPr>
              <a:t>*Данные изменения внесены приказом Минобрнауки России от 22 сентября 2011 г. № 2357, вступившим в действие 13 января 2012 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8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(содержательный аспект)</a:t>
            </a:r>
          </a:p>
        </p:txBody>
      </p:sp>
      <p:graphicFrame>
        <p:nvGraphicFramePr>
          <p:cNvPr id="4306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18514"/>
              </p:ext>
            </p:extLst>
          </p:nvPr>
        </p:nvGraphicFramePr>
        <p:xfrm>
          <a:off x="1524000" y="1447800"/>
          <a:ext cx="9144000" cy="4465320"/>
        </p:xfrm>
        <a:graphic>
          <a:graphicData uri="http://schemas.openxmlformats.org/drawingml/2006/table">
            <a:tbl>
              <a:tblPr/>
              <a:tblGrid>
                <a:gridCol w="3232298"/>
                <a:gridCol w="2977116"/>
                <a:gridCol w="2934586"/>
              </a:tblGrid>
              <a:tr h="97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Параметры оценки преемственности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кадровым условиям реализации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 ООП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учитывают новый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аттестации педагогических работников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Учитывают новый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аттестации педагогических работников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финансовым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условиям реализации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 ООП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Не учитывают основные положения федерального закона от 8 мая 2010 г. №83-ФЗ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Учитывают основные положения федерального закона от 8 мая 2010 г.  №83-ФЗ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Универсальные учебные действия (УУД)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рограмм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универсальных учебных действий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рограмм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УУД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(программ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общеучебных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умений и навыков)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830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(содержательный аспект)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1971676" y="5562601"/>
            <a:ext cx="82391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1600">
                <a:solidFill>
                  <a:srgbClr val="423030"/>
                </a:solidFill>
              </a:rPr>
              <a:t>*Данные изменения внесены приказом Минобрнауки России от 22 сентября 2011 г. № 2357, вступившим в действие 13 января 2012 г.</a:t>
            </a:r>
          </a:p>
          <a:p>
            <a:r>
              <a:rPr lang="ru-RU" altLang="ja-JP" sz="1600">
                <a:solidFill>
                  <a:srgbClr val="423030"/>
                </a:solidFill>
              </a:rPr>
              <a:t>**Поручение Президента Российской Федерации по итогам президиума Государственного совета 27 мая 2010 г. № Пр-1640, п.1н</a:t>
            </a:r>
          </a:p>
        </p:txBody>
      </p:sp>
      <p:graphicFrame>
        <p:nvGraphicFramePr>
          <p:cNvPr id="46162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5364"/>
              </p:ext>
            </p:extLst>
          </p:nvPr>
        </p:nvGraphicFramePr>
        <p:xfrm>
          <a:off x="1524000" y="1612901"/>
          <a:ext cx="9144000" cy="3796984"/>
        </p:xfrm>
        <a:graphic>
          <a:graphicData uri="http://schemas.openxmlformats.org/drawingml/2006/table">
            <a:tbl>
              <a:tblPr/>
              <a:tblGrid>
                <a:gridCol w="3232298"/>
                <a:gridCol w="2977116"/>
                <a:gridCol w="2934586"/>
              </a:tblGrid>
              <a:tr h="953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Параметры оценки преемственности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3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рограмма духовно-нравственного развития, воспитания обучающихся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рограмма воспитания и социализации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формирования экологической культуры, здорового и безопасного образа жизни**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r>
                        <a:rPr kumimoji="0" lang="ru-RU" alt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2303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1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303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6958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(технологический аспект)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866900" y="1568728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обеспечивающие преемственность ФГОС общего образования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00200" y="2260600"/>
            <a:ext cx="9067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основной образовательной программы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(п.14 ФГОС ООО и п.16 ФГОС НОО): учебный план (обязательная часть и часть, формируемая участниками образовательного процесса) и план внеурочной 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учебные планы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(п.18.3.1 ФГОС ООО и п.19.3 ФГОС НОО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проектировочные механизмы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сфере управленческой деятельности (сетевые планы, дорожные карты, планы-графики, технологические карты управленческой 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деятельности) 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рамках образовательного процесса (технологические карты по проектированию образовательного процесса – урок, укрупненные дидактические единицы, рабочие программы и т.д.)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143000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ФГОС общего образования (технологический аспект)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524000" y="1600201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создания кадровых условий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основной образовательной программы (новый порядок аттестации педагогических работников, федеральные (региональные) </a:t>
            </a:r>
            <a:r>
              <a:rPr lang="ru-RU" altLang="ja-JP" sz="2400" dirty="0" err="1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площадки, персонифицированные модели повышения квалификации, </a:t>
            </a:r>
            <a:r>
              <a:rPr lang="ru-RU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образовательных учреждений,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новые модели организации методической работы на муниципальном и институциональном уровне, формирование мотивационной среда в образовательном учреждении, формирование кадрового резерва системы образования, механизмы профессиональной адаптации молодых специалистов </a:t>
            </a:r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ja-JP" sz="2400" b="1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финансовых условий</a:t>
            </a:r>
            <a:r>
              <a:rPr lang="ru-RU" altLang="ja-JP" sz="2400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ООП </a:t>
            </a:r>
            <a:endParaRPr lang="ru-RU" altLang="ja-JP" sz="2400" dirty="0" smtClean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создания материально-технических </a:t>
            </a:r>
            <a:r>
              <a:rPr lang="ru-RU" altLang="ja-JP" sz="2400" b="1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  <a:p>
            <a:r>
              <a:rPr lang="ru-RU" altLang="ja-JP" sz="2400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ja-JP" sz="2400" b="1" dirty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создания психолого-педагогических </a:t>
            </a:r>
            <a:r>
              <a:rPr lang="ru-RU" altLang="ja-JP" sz="2400" b="1" dirty="0" smtClean="0">
                <a:solidFill>
                  <a:srgbClr val="42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altLang="ja-JP" sz="2400" dirty="0">
              <a:solidFill>
                <a:srgbClr val="42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4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250</TotalTime>
  <Words>635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HGｺﾞｼｯｸM</vt:lpstr>
      <vt:lpstr>Times New Roman</vt:lpstr>
      <vt:lpstr>Параллакс</vt:lpstr>
      <vt:lpstr>Проектно – исследовательская деятельность как средство формирования УУД</vt:lpstr>
      <vt:lpstr>Презентация PowerPoint</vt:lpstr>
      <vt:lpstr>Из Конвенции о правах ребёнка </vt:lpstr>
      <vt:lpstr>Преемственность ФГОС общего образования (методологический аспект)</vt:lpstr>
      <vt:lpstr>Преемственность ФГОС общего образования (содержательный аспект)</vt:lpstr>
      <vt:lpstr>Преемственность ФГОС общего образования (содержательный аспект)</vt:lpstr>
      <vt:lpstr>Преемственность ФГОС общего образования (содержательный аспект)</vt:lpstr>
      <vt:lpstr>Преемственность ФГОС общего образования (технологический аспект)</vt:lpstr>
      <vt:lpstr>Преемственность ФГОС общего образования (технологический аспект)</vt:lpstr>
      <vt:lpstr>Презентация PowerPoint</vt:lpstr>
      <vt:lpstr>Занятия кружка ИКТ. 5а класс</vt:lpstr>
      <vt:lpstr>Занятия исследовательской деятельностью. 8а класс</vt:lpstr>
      <vt:lpstr>Занятия проектной деятельностью.  8в и 9а классы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 – исследовательская деятельность как средство формирования УУД</dc:title>
  <dc:creator>Елена Шкахова</dc:creator>
  <cp:lastModifiedBy>Елена Шкахова</cp:lastModifiedBy>
  <cp:revision>12</cp:revision>
  <dcterms:created xsi:type="dcterms:W3CDTF">2015-03-09T10:14:24Z</dcterms:created>
  <dcterms:modified xsi:type="dcterms:W3CDTF">2015-03-10T15:45:48Z</dcterms:modified>
</cp:coreProperties>
</file>