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66" r:id="rId5"/>
    <p:sldId id="259" r:id="rId6"/>
    <p:sldId id="260" r:id="rId7"/>
    <p:sldId id="261" r:id="rId8"/>
    <p:sldId id="262" r:id="rId9"/>
    <p:sldId id="264" r:id="rId10"/>
    <p:sldId id="265" r:id="rId11"/>
    <p:sldId id="270" r:id="rId12"/>
    <p:sldId id="268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9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5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6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8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8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microsoft.com/office/2007/relationships/hdphoto" Target="../media/hdphoto4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-1063668" y="4660341"/>
            <a:ext cx="2750301" cy="774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4" y="458681"/>
            <a:ext cx="7743967" cy="5807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407632" y="1354405"/>
            <a:ext cx="2726051" cy="8985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9699" y="5987830"/>
            <a:ext cx="3088649" cy="8701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5B10-20FF-4A23-8A2D-11ED4CFED54D}" type="datetimeFigureOut">
              <a:rPr lang="ru-RU" smtClean="0"/>
              <a:pPr/>
              <a:t>03.11.2015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7170" y="-57082"/>
            <a:ext cx="2966527" cy="8271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99070"/>
            <a:ext cx="7772400" cy="539853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Коммуникативные универсальные </a:t>
            </a:r>
            <a:br>
              <a:rPr lang="ru-RU" dirty="0" smtClean="0"/>
            </a:br>
            <a:r>
              <a:rPr lang="ru-RU" dirty="0" smtClean="0"/>
              <a:t>учебные действия</a:t>
            </a:r>
            <a:br>
              <a:rPr lang="ru-RU" dirty="0" smtClean="0"/>
            </a:br>
            <a:r>
              <a:rPr lang="ru-RU" dirty="0" smtClean="0"/>
              <a:t>на уроках </a:t>
            </a:r>
            <a:br>
              <a:rPr lang="ru-RU" dirty="0" smtClean="0"/>
            </a:br>
            <a:r>
              <a:rPr lang="ru-RU" dirty="0" smtClean="0"/>
              <a:t>музыки</a:t>
            </a:r>
            <a:br>
              <a:rPr lang="ru-RU" dirty="0" smtClean="0"/>
            </a:br>
            <a:r>
              <a:rPr lang="ru-RU" sz="2000" i="1" dirty="0" err="1" smtClean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Багнова</a:t>
            </a:r>
            <a:r>
              <a:rPr lang="ru-RU" sz="2000" i="1" dirty="0" smtClean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Елена Викторовна, </a:t>
            </a:r>
            <a:r>
              <a:rPr lang="ru-RU" sz="2000" i="1" dirty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учитель </a:t>
            </a:r>
            <a:r>
              <a:rPr lang="ru-RU" sz="2000" i="1" dirty="0" smtClean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музыки</a:t>
            </a:r>
            <a:r>
              <a:rPr lang="ru-RU" sz="2000" i="1" dirty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i="1" dirty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i="1" dirty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Муниципального бюджетного общеобразовательного учреждения</a:t>
            </a:r>
            <a:br>
              <a:rPr lang="ru-RU" sz="2000" i="1" dirty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i="1" dirty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«Средняя общеобразовательная школа №16»</a:t>
            </a:r>
            <a:br>
              <a:rPr lang="ru-RU" sz="2000" i="1" dirty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i="1" dirty="0" smtClean="0">
                <a:ln w="12700">
                  <a:noFill/>
                  <a:prstDash val="solid"/>
                </a:ln>
                <a:solidFill>
                  <a:srgbClr val="0018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4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Поиск информации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562100"/>
            <a:ext cx="6134100" cy="4546600"/>
          </a:xfrm>
        </p:spPr>
      </p:pic>
    </p:spTree>
    <p:extLst>
      <p:ext uri="{BB962C8B-B14F-4D97-AF65-F5344CB8AC3E}">
        <p14:creationId xmlns:p14="http://schemas.microsoft.com/office/powerpoint/2010/main" val="29571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1" y="393700"/>
            <a:ext cx="7923770" cy="154219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Содержание курса пятого класса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384300"/>
            <a:ext cx="3868340" cy="927099"/>
          </a:xfrm>
        </p:spPr>
        <p:txBody>
          <a:bodyPr/>
          <a:lstStyle/>
          <a:p>
            <a:r>
              <a:rPr lang="ru-RU" b="0" i="1" dirty="0" smtClean="0"/>
              <a:t>Музыка и литература</a:t>
            </a:r>
            <a:endParaRPr lang="ru-RU" b="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38" y="2641600"/>
            <a:ext cx="3868737" cy="3327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b="0" i="1" dirty="0" smtClean="0"/>
              <a:t>Музыка и изобразительное искусство</a:t>
            </a:r>
            <a:endParaRPr lang="ru-RU" b="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654300"/>
            <a:ext cx="3765550" cy="3314700"/>
          </a:xfrm>
        </p:spPr>
      </p:pic>
    </p:spTree>
    <p:extLst>
      <p:ext uri="{BB962C8B-B14F-4D97-AF65-F5344CB8AC3E}">
        <p14:creationId xmlns:p14="http://schemas.microsoft.com/office/powerpoint/2010/main" val="11293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22638"/>
            <a:ext cx="7886700" cy="76805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b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Урок: «Стань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музыкою, слово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!»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0" y="1812925"/>
            <a:ext cx="7886700" cy="435133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участие в коллективном обсуждении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проблемы;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способность </a:t>
            </a:r>
            <a:r>
              <a:rPr lang="ru-RU" dirty="0"/>
              <a:t>вести диалог</a:t>
            </a:r>
            <a:r>
              <a:rPr lang="ru-RU" dirty="0" smtClean="0"/>
              <a:t>;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умение </a:t>
            </a:r>
            <a:r>
              <a:rPr lang="ru-RU" dirty="0"/>
              <a:t>грамотно и точно выражать свои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мысли;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петь слаженно в хоре, </a:t>
            </a:r>
            <a:r>
              <a:rPr lang="ru-RU" dirty="0" smtClean="0"/>
              <a:t> группе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2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7265"/>
            <a:ext cx="7886700" cy="102342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b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   Урок: «Мир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русской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песни»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496" y="2044701"/>
            <a:ext cx="7666853" cy="41783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работа </a:t>
            </a:r>
            <a:r>
              <a:rPr lang="ru-RU" dirty="0"/>
              <a:t>в группах;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использование речи для регуляции </a:t>
            </a:r>
            <a:r>
              <a:rPr lang="ru-RU" dirty="0" smtClean="0"/>
              <a:t>своего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действия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участие в коллективном обсуждении;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слушание и исполнение музыкального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произведения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6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41405"/>
            <a:ext cx="8210550" cy="949284"/>
          </a:xfrm>
        </p:spPr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Урок: «Музыкальный портрет»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0" y="2031999"/>
            <a:ext cx="7886700" cy="42465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внимательное</a:t>
            </a:r>
            <a:r>
              <a:rPr lang="ru-RU" dirty="0"/>
              <a:t>, вдумчивое </a:t>
            </a:r>
            <a:r>
              <a:rPr lang="ru-RU" dirty="0" smtClean="0"/>
              <a:t>слушание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музыки;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анализ и обсуждение услышанного;</a:t>
            </a:r>
          </a:p>
          <a:p>
            <a:pPr marL="0" indent="0">
              <a:buNone/>
            </a:pPr>
            <a:r>
              <a:rPr lang="ru-RU" dirty="0" smtClean="0"/>
              <a:t>- участие </a:t>
            </a:r>
            <a:r>
              <a:rPr lang="ru-RU" dirty="0"/>
              <a:t>в обсуждении значимых для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каждого </a:t>
            </a:r>
            <a:r>
              <a:rPr lang="ru-RU" dirty="0"/>
              <a:t>человека проблем жизни;</a:t>
            </a:r>
          </a:p>
          <a:p>
            <a:pPr marL="0" indent="0">
              <a:buNone/>
            </a:pPr>
            <a:r>
              <a:rPr lang="ru-RU" dirty="0" smtClean="0"/>
              <a:t>- слушать </a:t>
            </a:r>
            <a:r>
              <a:rPr lang="ru-RU" dirty="0"/>
              <a:t>и понимать речь других.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8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0400"/>
            <a:ext cx="7886700" cy="15113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Урок: «Образы 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природы в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  творчестве музыкантов»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451099"/>
            <a:ext cx="7569200" cy="361950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слушание </a:t>
            </a:r>
            <a:r>
              <a:rPr lang="ru-RU" dirty="0"/>
              <a:t>музыкальных произведений,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анализ </a:t>
            </a:r>
            <a:r>
              <a:rPr lang="ru-RU" dirty="0"/>
              <a:t>и обсуждение услышанного;</a:t>
            </a:r>
          </a:p>
          <a:p>
            <a:pPr marL="0" indent="0">
              <a:buNone/>
            </a:pPr>
            <a:r>
              <a:rPr lang="ru-RU" dirty="0" smtClean="0"/>
              <a:t>- умение </a:t>
            </a:r>
            <a:r>
              <a:rPr lang="ru-RU" dirty="0"/>
              <a:t>работать в группе;</a:t>
            </a:r>
          </a:p>
          <a:p>
            <a:pPr marL="0" indent="0">
              <a:buNone/>
            </a:pPr>
            <a:r>
              <a:rPr lang="ru-RU" dirty="0" smtClean="0"/>
              <a:t>-рассуждение </a:t>
            </a:r>
            <a:r>
              <a:rPr lang="ru-RU" dirty="0"/>
              <a:t>об общности и различии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выразительных </a:t>
            </a:r>
            <a:r>
              <a:rPr lang="ru-RU" dirty="0"/>
              <a:t>средств музыки.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8" y="634314"/>
            <a:ext cx="8756822" cy="15569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Предмет “Музыка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” создает благоприятные условия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для формирования   коммуникативных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умений:</a:t>
            </a:r>
            <a:r>
              <a:rPr lang="ru-RU" sz="2700" i="1" dirty="0"/>
              <a:t/>
            </a:r>
            <a:br>
              <a:rPr lang="ru-RU" sz="2700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38399"/>
            <a:ext cx="7886700" cy="3975099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умение ориентироваться в ситуации общения, адекватно понимать речь партнера и строить свое речевое высказывание;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контролировать и корректировать речь в зависимости от задач и ситуации общения;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извлекать из текста информацию в соответствии с коммуникативной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задачей,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передавать собственные впечатления о музыке, других видах искусства в устной и письменной речи.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0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97" y="881449"/>
            <a:ext cx="8592065" cy="1762897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«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Учитель должен обращаться не столько к памяти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учащихся, сколько 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к их разуму, добиваться понимания, а не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одного запоминания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»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i="1" dirty="0">
                <a:latin typeface="Times New Roman"/>
                <a:ea typeface="Times New Roman"/>
              </a:rPr>
              <a:t>                                                     </a:t>
            </a:r>
            <a:r>
              <a:rPr lang="ru-RU" sz="2200" i="1" dirty="0" smtClean="0">
                <a:latin typeface="Times New Roman"/>
                <a:ea typeface="Times New Roman"/>
              </a:rPr>
              <a:t> 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Федор Иванович Янкович де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Мариево</a:t>
            </a: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373" y="3149958"/>
            <a:ext cx="5346358" cy="3464340"/>
          </a:xfrm>
        </p:spPr>
      </p:pic>
    </p:spTree>
    <p:extLst>
      <p:ext uri="{BB962C8B-B14F-4D97-AF65-F5344CB8AC3E}">
        <p14:creationId xmlns:p14="http://schemas.microsoft.com/office/powerpoint/2010/main" val="16123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2550"/>
            <a:ext cx="7886700" cy="1375719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Универсальные учебные действия: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400" y="2298700"/>
            <a:ext cx="7277100" cy="4216400"/>
          </a:xfrm>
        </p:spPr>
        <p:txBody>
          <a:bodyPr/>
          <a:lstStyle/>
          <a:p>
            <a:r>
              <a:rPr lang="ru-RU" i="1" dirty="0"/>
              <a:t> </a:t>
            </a:r>
            <a:r>
              <a:rPr lang="ru-RU" i="1" dirty="0" smtClean="0"/>
              <a:t>личностные действия;</a:t>
            </a:r>
          </a:p>
          <a:p>
            <a:r>
              <a:rPr lang="ru-RU" i="1" dirty="0" smtClean="0"/>
              <a:t> </a:t>
            </a:r>
            <a:r>
              <a:rPr lang="ru-RU" i="1" dirty="0"/>
              <a:t>познавательные </a:t>
            </a:r>
            <a:r>
              <a:rPr lang="ru-RU" i="1" dirty="0" smtClean="0"/>
              <a:t>действия;</a:t>
            </a:r>
          </a:p>
          <a:p>
            <a:r>
              <a:rPr lang="ru-RU" i="1" dirty="0" smtClean="0"/>
              <a:t>регулятивные действия;</a:t>
            </a:r>
          </a:p>
          <a:p>
            <a:r>
              <a:rPr lang="ru-RU" i="1" dirty="0" smtClean="0"/>
              <a:t>коммуникативные действия</a:t>
            </a:r>
            <a:r>
              <a:rPr lang="ru-RU" i="1" dirty="0"/>
              <a:t>;</a:t>
            </a:r>
            <a:endParaRPr lang="ru-RU" i="1" dirty="0" smtClean="0"/>
          </a:p>
          <a:p>
            <a:r>
              <a:rPr lang="ru-RU" i="1" dirty="0" smtClean="0"/>
              <a:t>знаково-символические </a:t>
            </a:r>
            <a:r>
              <a:rPr lang="ru-RU" i="1" dirty="0"/>
              <a:t>учебные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действия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7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93124"/>
            <a:ext cx="7886700" cy="1598141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Коммуникативные учебные действия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240693"/>
            <a:ext cx="7886700" cy="3936270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формируют умение слушать, способность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встать на позицию другого человека, вести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диалог, участвовать в обсуждении значимых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для каждого человека проблем жизни и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продуктивно сотрудничать со сверстниками и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взрослыми.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041401"/>
            <a:ext cx="7715250" cy="501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Уроки музыки могут стать </a:t>
            </a:r>
            <a:r>
              <a:rPr lang="ru-RU" sz="3600" dirty="0" smtClean="0"/>
              <a:t>основой</a:t>
            </a:r>
          </a:p>
          <a:p>
            <a:pPr marL="0" indent="0">
              <a:buNone/>
            </a:pPr>
            <a:r>
              <a:rPr lang="ru-RU" sz="3600" dirty="0" smtClean="0"/>
              <a:t>формирования </a:t>
            </a:r>
            <a:r>
              <a:rPr lang="ru-RU" sz="3600" dirty="0"/>
              <a:t>коммуникативных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универсальных </a:t>
            </a:r>
            <a:r>
              <a:rPr lang="ru-RU" sz="3600" dirty="0"/>
              <a:t>учебных действий.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рамках предмета “Музыка” для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формирования </a:t>
            </a:r>
            <a:r>
              <a:rPr lang="ru-RU" sz="3600" dirty="0"/>
              <a:t>коммуникативных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универсальных </a:t>
            </a:r>
            <a:r>
              <a:rPr lang="ru-RU" sz="3600" dirty="0"/>
              <a:t>учебных действий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требуются </a:t>
            </a:r>
            <a:r>
              <a:rPr lang="ru-RU" sz="3600" dirty="0"/>
              <a:t>специальные </a:t>
            </a:r>
            <a:r>
              <a:rPr lang="ru-RU" sz="3600" dirty="0" smtClean="0"/>
              <a:t>методы.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046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1319"/>
            <a:ext cx="7886700" cy="1229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парах и малых группах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9" y="1787611"/>
            <a:ext cx="3310582" cy="3800390"/>
          </a:xfrm>
        </p:spPr>
      </p:pic>
      <p:pic>
        <p:nvPicPr>
          <p:cNvPr id="2050" name="Picture 2" descr="C:\Users\ПАВЕЛ\Desktop\konsul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38" y="1779373"/>
            <a:ext cx="4089400" cy="37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Метод сотрудничества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600" y="1825624"/>
            <a:ext cx="5080427" cy="4194175"/>
          </a:xfrm>
        </p:spPr>
      </p:pic>
    </p:spTree>
    <p:extLst>
      <p:ext uri="{BB962C8B-B14F-4D97-AF65-F5344CB8AC3E}">
        <p14:creationId xmlns:p14="http://schemas.microsoft.com/office/powerpoint/2010/main" val="37932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Беседы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700" y="1701800"/>
            <a:ext cx="6159500" cy="4361249"/>
          </a:xfrm>
        </p:spPr>
      </p:pic>
    </p:spTree>
    <p:extLst>
      <p:ext uri="{BB962C8B-B14F-4D97-AF65-F5344CB8AC3E}">
        <p14:creationId xmlns:p14="http://schemas.microsoft.com/office/powerpoint/2010/main" val="40928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искуссии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739900"/>
            <a:ext cx="7023100" cy="4165600"/>
          </a:xfrm>
        </p:spPr>
      </p:pic>
    </p:spTree>
    <p:extLst>
      <p:ext uri="{BB962C8B-B14F-4D97-AF65-F5344CB8AC3E}">
        <p14:creationId xmlns:p14="http://schemas.microsoft.com/office/powerpoint/2010/main" val="10593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24" y="479426"/>
            <a:ext cx="82778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     </a:t>
            </a: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</a:rPr>
              <a:t>Наблюдение и фиксирование результатов</a:t>
            </a:r>
            <a:endParaRPr lang="ru-RU" sz="4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530" y="2051222"/>
            <a:ext cx="6450227" cy="3981278"/>
          </a:xfrm>
        </p:spPr>
      </p:pic>
    </p:spTree>
    <p:extLst>
      <p:ext uri="{BB962C8B-B14F-4D97-AF65-F5344CB8AC3E}">
        <p14:creationId xmlns:p14="http://schemas.microsoft.com/office/powerpoint/2010/main" val="27067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332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Коммуникативные универсальные  учебные действия на уроках  музыки Багнова Елена Викторовна, учитель музыки Муниципального бюджетного общеобразовательного учреждения «Средняя общеобразовательная школа №16» 2015 год</vt:lpstr>
      <vt:lpstr>Универсальные учебные действия:</vt:lpstr>
      <vt:lpstr>Коммуникативные учебные действия</vt:lpstr>
      <vt:lpstr>Презентация PowerPoint</vt:lpstr>
      <vt:lpstr> Работа в парах и малых группах</vt:lpstr>
      <vt:lpstr>    Метод сотрудничества </vt:lpstr>
      <vt:lpstr>                    Беседы</vt:lpstr>
      <vt:lpstr>                 Дискуссии</vt:lpstr>
      <vt:lpstr>     Наблюдение и фиксирование результатов</vt:lpstr>
      <vt:lpstr>        Поиск информации</vt:lpstr>
      <vt:lpstr>Содержание курса пятого класса  </vt:lpstr>
      <vt:lpstr>  Урок: «Стань музыкою, слово!» </vt:lpstr>
      <vt:lpstr>          Урок: «Мир русской песни» </vt:lpstr>
      <vt:lpstr> Урок: «Музыкальный портрет» </vt:lpstr>
      <vt:lpstr>   Урок: «Образы природы в        творчестве музыкантов»</vt:lpstr>
      <vt:lpstr>    Предмет “Музыка” создает благоприятные условия для формирования   коммуникативных умений:  </vt:lpstr>
      <vt:lpstr>«Учитель должен обращаться не столько к памяти учащихся, сколько к их разуму, добиваться понимания, а не одного запоминания»                                                       Федор Иванович Янкович де Мариево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ПАВЕЛ</cp:lastModifiedBy>
  <cp:revision>22</cp:revision>
  <dcterms:created xsi:type="dcterms:W3CDTF">2014-07-11T15:18:59Z</dcterms:created>
  <dcterms:modified xsi:type="dcterms:W3CDTF">2015-11-03T08:17:41Z</dcterms:modified>
</cp:coreProperties>
</file>